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93"/>
  </p:notesMasterIdLst>
  <p:handoutMasterIdLst>
    <p:handoutMasterId r:id="rId94"/>
  </p:handoutMasterIdLst>
  <p:sldIdLst>
    <p:sldId id="556" r:id="rId2"/>
    <p:sldId id="853" r:id="rId3"/>
    <p:sldId id="854" r:id="rId4"/>
    <p:sldId id="857" r:id="rId5"/>
    <p:sldId id="995" r:id="rId6"/>
    <p:sldId id="1018" r:id="rId7"/>
    <p:sldId id="1019" r:id="rId8"/>
    <p:sldId id="1020" r:id="rId9"/>
    <p:sldId id="1021" r:id="rId10"/>
    <p:sldId id="1022" r:id="rId11"/>
    <p:sldId id="1023" r:id="rId12"/>
    <p:sldId id="1024" r:id="rId13"/>
    <p:sldId id="1025" r:id="rId14"/>
    <p:sldId id="1026" r:id="rId15"/>
    <p:sldId id="1027" r:id="rId16"/>
    <p:sldId id="1028" r:id="rId17"/>
    <p:sldId id="1029" r:id="rId18"/>
    <p:sldId id="1030" r:id="rId19"/>
    <p:sldId id="996" r:id="rId20"/>
    <p:sldId id="1001" r:id="rId21"/>
    <p:sldId id="998" r:id="rId22"/>
    <p:sldId id="999" r:id="rId23"/>
    <p:sldId id="909" r:id="rId24"/>
    <p:sldId id="920" r:id="rId25"/>
    <p:sldId id="921" r:id="rId26"/>
    <p:sldId id="982" r:id="rId27"/>
    <p:sldId id="983" r:id="rId28"/>
    <p:sldId id="984" r:id="rId29"/>
    <p:sldId id="985" r:id="rId30"/>
    <p:sldId id="986" r:id="rId31"/>
    <p:sldId id="987" r:id="rId32"/>
    <p:sldId id="988" r:id="rId33"/>
    <p:sldId id="1006" r:id="rId34"/>
    <p:sldId id="1007" r:id="rId35"/>
    <p:sldId id="1008" r:id="rId36"/>
    <p:sldId id="1009" r:id="rId37"/>
    <p:sldId id="1010" r:id="rId38"/>
    <p:sldId id="1011" r:id="rId39"/>
    <p:sldId id="1012" r:id="rId40"/>
    <p:sldId id="1013" r:id="rId41"/>
    <p:sldId id="1014" r:id="rId42"/>
    <p:sldId id="1015" r:id="rId43"/>
    <p:sldId id="1016" r:id="rId44"/>
    <p:sldId id="1017" r:id="rId45"/>
    <p:sldId id="989" r:id="rId46"/>
    <p:sldId id="990" r:id="rId47"/>
    <p:sldId id="991" r:id="rId48"/>
    <p:sldId id="992" r:id="rId49"/>
    <p:sldId id="993" r:id="rId50"/>
    <p:sldId id="922" r:id="rId51"/>
    <p:sldId id="1005" r:id="rId52"/>
    <p:sldId id="923" r:id="rId53"/>
    <p:sldId id="967" r:id="rId54"/>
    <p:sldId id="924" r:id="rId55"/>
    <p:sldId id="925" r:id="rId56"/>
    <p:sldId id="1004" r:id="rId57"/>
    <p:sldId id="926" r:id="rId58"/>
    <p:sldId id="927" r:id="rId59"/>
    <p:sldId id="1003" r:id="rId60"/>
    <p:sldId id="1038" r:id="rId61"/>
    <p:sldId id="1031" r:id="rId62"/>
    <p:sldId id="1039" r:id="rId63"/>
    <p:sldId id="940" r:id="rId64"/>
    <p:sldId id="941" r:id="rId65"/>
    <p:sldId id="942" r:id="rId66"/>
    <p:sldId id="943" r:id="rId67"/>
    <p:sldId id="944" r:id="rId68"/>
    <p:sldId id="945" r:id="rId69"/>
    <p:sldId id="946" r:id="rId70"/>
    <p:sldId id="947" r:id="rId71"/>
    <p:sldId id="948" r:id="rId72"/>
    <p:sldId id="949" r:id="rId73"/>
    <p:sldId id="950" r:id="rId74"/>
    <p:sldId id="951" r:id="rId75"/>
    <p:sldId id="952" r:id="rId76"/>
    <p:sldId id="953" r:id="rId77"/>
    <p:sldId id="956" r:id="rId78"/>
    <p:sldId id="1041" r:id="rId79"/>
    <p:sldId id="1042" r:id="rId80"/>
    <p:sldId id="1043" r:id="rId81"/>
    <p:sldId id="1044" r:id="rId82"/>
    <p:sldId id="1045" r:id="rId83"/>
    <p:sldId id="957" r:id="rId84"/>
    <p:sldId id="958" r:id="rId85"/>
    <p:sldId id="959" r:id="rId86"/>
    <p:sldId id="960" r:id="rId87"/>
    <p:sldId id="961" r:id="rId88"/>
    <p:sldId id="962" r:id="rId89"/>
    <p:sldId id="994" r:id="rId90"/>
    <p:sldId id="964" r:id="rId91"/>
    <p:sldId id="852" r:id="rId92"/>
  </p:sldIdLst>
  <p:sldSz cx="9144000" cy="6858000" type="screen4x3"/>
  <p:notesSz cx="6669088" cy="9928225"/>
  <p:defaultTextStyle>
    <a:defPPr>
      <a:defRPr lang="tr-TR"/>
    </a:defPPr>
    <a:lvl1pPr algn="l" rtl="0" fontAlgn="base">
      <a:lnSpc>
        <a:spcPct val="120000"/>
      </a:lnSpc>
      <a:spcBef>
        <a:spcPct val="20000"/>
      </a:spcBef>
      <a:spcAft>
        <a:spcPct val="0"/>
      </a:spcAft>
      <a:buClr>
        <a:schemeClr val="accent1"/>
      </a:buClr>
      <a:buSzPct val="80000"/>
      <a:buFont typeface="Wingdings" pitchFamily="2" charset="2"/>
      <a:defRPr sz="2800" kern="1200">
        <a:solidFill>
          <a:schemeClr val="tx1"/>
        </a:solidFill>
        <a:latin typeface="Juice ITC" pitchFamily="82" charset="0"/>
        <a:ea typeface="+mn-ea"/>
        <a:cs typeface="+mn-cs"/>
      </a:defRPr>
    </a:lvl1pPr>
    <a:lvl2pPr marL="457200" algn="l" rtl="0" fontAlgn="base">
      <a:lnSpc>
        <a:spcPct val="120000"/>
      </a:lnSpc>
      <a:spcBef>
        <a:spcPct val="20000"/>
      </a:spcBef>
      <a:spcAft>
        <a:spcPct val="0"/>
      </a:spcAft>
      <a:buClr>
        <a:schemeClr val="accent1"/>
      </a:buClr>
      <a:buSzPct val="80000"/>
      <a:buFont typeface="Wingdings" pitchFamily="2" charset="2"/>
      <a:defRPr sz="2800" kern="1200">
        <a:solidFill>
          <a:schemeClr val="tx1"/>
        </a:solidFill>
        <a:latin typeface="Juice ITC" pitchFamily="82" charset="0"/>
        <a:ea typeface="+mn-ea"/>
        <a:cs typeface="+mn-cs"/>
      </a:defRPr>
    </a:lvl2pPr>
    <a:lvl3pPr marL="914400" algn="l" rtl="0" fontAlgn="base">
      <a:lnSpc>
        <a:spcPct val="120000"/>
      </a:lnSpc>
      <a:spcBef>
        <a:spcPct val="20000"/>
      </a:spcBef>
      <a:spcAft>
        <a:spcPct val="0"/>
      </a:spcAft>
      <a:buClr>
        <a:schemeClr val="accent1"/>
      </a:buClr>
      <a:buSzPct val="80000"/>
      <a:buFont typeface="Wingdings" pitchFamily="2" charset="2"/>
      <a:defRPr sz="2800" kern="1200">
        <a:solidFill>
          <a:schemeClr val="tx1"/>
        </a:solidFill>
        <a:latin typeface="Juice ITC" pitchFamily="82" charset="0"/>
        <a:ea typeface="+mn-ea"/>
        <a:cs typeface="+mn-cs"/>
      </a:defRPr>
    </a:lvl3pPr>
    <a:lvl4pPr marL="1371600" algn="l" rtl="0" fontAlgn="base">
      <a:lnSpc>
        <a:spcPct val="120000"/>
      </a:lnSpc>
      <a:spcBef>
        <a:spcPct val="20000"/>
      </a:spcBef>
      <a:spcAft>
        <a:spcPct val="0"/>
      </a:spcAft>
      <a:buClr>
        <a:schemeClr val="accent1"/>
      </a:buClr>
      <a:buSzPct val="80000"/>
      <a:buFont typeface="Wingdings" pitchFamily="2" charset="2"/>
      <a:defRPr sz="2800" kern="1200">
        <a:solidFill>
          <a:schemeClr val="tx1"/>
        </a:solidFill>
        <a:latin typeface="Juice ITC" pitchFamily="82" charset="0"/>
        <a:ea typeface="+mn-ea"/>
        <a:cs typeface="+mn-cs"/>
      </a:defRPr>
    </a:lvl4pPr>
    <a:lvl5pPr marL="1828800" algn="l" rtl="0" fontAlgn="base">
      <a:lnSpc>
        <a:spcPct val="120000"/>
      </a:lnSpc>
      <a:spcBef>
        <a:spcPct val="20000"/>
      </a:spcBef>
      <a:spcAft>
        <a:spcPct val="0"/>
      </a:spcAft>
      <a:buClr>
        <a:schemeClr val="accent1"/>
      </a:buClr>
      <a:buSzPct val="80000"/>
      <a:buFont typeface="Wingdings" pitchFamily="2" charset="2"/>
      <a:defRPr sz="2800" kern="1200">
        <a:solidFill>
          <a:schemeClr val="tx1"/>
        </a:solidFill>
        <a:latin typeface="Juice ITC" pitchFamily="82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Juice ITC" pitchFamily="82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Juice ITC" pitchFamily="82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Juice ITC" pitchFamily="82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Juice ITC" pitchFamily="8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04C"/>
    <a:srgbClr val="00FF00"/>
    <a:srgbClr val="FF7C80"/>
    <a:srgbClr val="FFCC00"/>
    <a:srgbClr val="3399FF"/>
    <a:srgbClr val="66CCFF"/>
    <a:srgbClr val="8578E8"/>
    <a:srgbClr val="1A2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7292A2E-F333-43FB-9621-5CBBE7FDCDCB}" styleName="Açık Stil 2 - Vurgu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8889" autoAdjust="0"/>
  </p:normalViewPr>
  <p:slideViewPr>
    <p:cSldViewPr snapToGrid="0">
      <p:cViewPr varScale="1">
        <p:scale>
          <a:sx n="74" d="100"/>
          <a:sy n="74" d="100"/>
        </p:scale>
        <p:origin x="165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D90623-E807-403B-9C03-5BEE49B09ED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F93A32D-FA9F-4FD7-AF11-FEA01C8CC01B}">
      <dgm:prSet phldrT="[Metin]" custT="1"/>
      <dgm:spPr/>
      <dgm:t>
        <a:bodyPr/>
        <a:lstStyle/>
        <a:p>
          <a:r>
            <a:rPr lang="tr-TR" sz="2000" b="1" dirty="0" smtClean="0">
              <a:latin typeface="Arial" panose="020B0604020202020204" pitchFamily="34" charset="0"/>
              <a:cs typeface="Arial" panose="020B0604020202020204" pitchFamily="34" charset="0"/>
            </a:rPr>
            <a:t>Mühendislik</a:t>
          </a:r>
          <a:endParaRPr lang="tr-TR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B3759E-A722-44DC-85A3-7BE2BD90D58C}" type="parTrans" cxnId="{7DDA92EE-9C94-4513-92AB-DC102730810B}">
      <dgm:prSet/>
      <dgm:spPr/>
      <dgm:t>
        <a:bodyPr/>
        <a:lstStyle/>
        <a:p>
          <a:endParaRPr lang="tr-TR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DE4CEB-F90D-44A3-A8A9-7DE68BEA0B9A}" type="sibTrans" cxnId="{7DDA92EE-9C94-4513-92AB-DC102730810B}">
      <dgm:prSet/>
      <dgm:spPr/>
      <dgm:t>
        <a:bodyPr/>
        <a:lstStyle/>
        <a:p>
          <a:endParaRPr lang="tr-TR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479AAC-0A4E-497D-87D5-8A1926F493E6}">
      <dgm:prSet phldrT="[Metin]" custT="1"/>
      <dgm:spPr/>
      <dgm:t>
        <a:bodyPr/>
        <a:lstStyle/>
        <a:p>
          <a:r>
            <a:rPr lang="tr-TR" sz="2000" b="1" dirty="0" smtClean="0">
              <a:latin typeface="Arial" panose="020B0604020202020204" pitchFamily="34" charset="0"/>
              <a:cs typeface="Arial" panose="020B0604020202020204" pitchFamily="34" charset="0"/>
            </a:rPr>
            <a:t>MBA</a:t>
          </a:r>
          <a:endParaRPr lang="tr-TR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05FDA7-B1DC-4087-BD08-552CE1CA9185}" type="parTrans" cxnId="{65CCD432-13FE-4503-BFF1-F04A9EA7DD8F}">
      <dgm:prSet/>
      <dgm:spPr/>
      <dgm:t>
        <a:bodyPr/>
        <a:lstStyle/>
        <a:p>
          <a:endParaRPr lang="tr-TR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B24F30-6641-44E0-9B94-6AE87C1FD132}" type="sibTrans" cxnId="{65CCD432-13FE-4503-BFF1-F04A9EA7DD8F}">
      <dgm:prSet/>
      <dgm:spPr/>
      <dgm:t>
        <a:bodyPr/>
        <a:lstStyle/>
        <a:p>
          <a:endParaRPr lang="tr-TR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A79E6E-86FB-4DEF-A8F4-FF29461959C3}">
      <dgm:prSet phldrT="[Metin]" custT="1"/>
      <dgm:spPr/>
      <dgm:t>
        <a:bodyPr/>
        <a:lstStyle/>
        <a:p>
          <a:r>
            <a:rPr lang="tr-TR" sz="2000" b="1" dirty="0" smtClean="0">
              <a:latin typeface="Arial" panose="020B0604020202020204" pitchFamily="34" charset="0"/>
              <a:cs typeface="Arial" panose="020B0604020202020204" pitchFamily="34" charset="0"/>
            </a:rPr>
            <a:t>Yönetim</a:t>
          </a:r>
          <a:endParaRPr lang="tr-TR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F1ED14-C2F1-4447-BF7F-C5961F7288FA}" type="parTrans" cxnId="{68F8FC11-A63A-4F66-BA8A-D6CA354A3128}">
      <dgm:prSet/>
      <dgm:spPr/>
      <dgm:t>
        <a:bodyPr/>
        <a:lstStyle/>
        <a:p>
          <a:endParaRPr lang="tr-TR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F67ECB-1CB1-46EC-BC89-B15A93B6C7B0}" type="sibTrans" cxnId="{68F8FC11-A63A-4F66-BA8A-D6CA354A3128}">
      <dgm:prSet/>
      <dgm:spPr/>
      <dgm:t>
        <a:bodyPr/>
        <a:lstStyle/>
        <a:p>
          <a:endParaRPr lang="tr-TR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103F80-F1C7-406C-BA58-AB2AAF1EFA8A}" type="pres">
      <dgm:prSet presAssocID="{79D90623-E807-403B-9C03-5BEE49B09EDC}" presName="CompostProcess" presStyleCnt="0">
        <dgm:presLayoutVars>
          <dgm:dir/>
          <dgm:resizeHandles val="exact"/>
        </dgm:presLayoutVars>
      </dgm:prSet>
      <dgm:spPr/>
    </dgm:pt>
    <dgm:pt modelId="{1345DA99-039A-42FB-BB3C-5C7EC494579D}" type="pres">
      <dgm:prSet presAssocID="{79D90623-E807-403B-9C03-5BEE49B09EDC}" presName="arrow" presStyleLbl="bgShp" presStyleIdx="0" presStyleCnt="1"/>
      <dgm:spPr/>
    </dgm:pt>
    <dgm:pt modelId="{79FC50D8-9DB1-41B2-B812-293EAB6CAF75}" type="pres">
      <dgm:prSet presAssocID="{79D90623-E807-403B-9C03-5BEE49B09EDC}" presName="linearProcess" presStyleCnt="0"/>
      <dgm:spPr/>
    </dgm:pt>
    <dgm:pt modelId="{EE10E6C7-8AB6-41BA-A83D-56B7FAB402C0}" type="pres">
      <dgm:prSet presAssocID="{DF93A32D-FA9F-4FD7-AF11-FEA01C8CC01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6C22879-9884-4D2F-A429-5678215FF702}" type="pres">
      <dgm:prSet presAssocID="{21DE4CEB-F90D-44A3-A8A9-7DE68BEA0B9A}" presName="sibTrans" presStyleCnt="0"/>
      <dgm:spPr/>
    </dgm:pt>
    <dgm:pt modelId="{7335A65A-9ECF-4F31-92C0-A3273177E02E}" type="pres">
      <dgm:prSet presAssocID="{13479AAC-0A4E-497D-87D5-8A1926F493E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2A3E8C-B4D4-47DE-A9C4-82FD3D80FF5A}" type="pres">
      <dgm:prSet presAssocID="{05B24F30-6641-44E0-9B94-6AE87C1FD132}" presName="sibTrans" presStyleCnt="0"/>
      <dgm:spPr/>
    </dgm:pt>
    <dgm:pt modelId="{5CA68DB5-4D9F-4505-86AE-5BBCF92CD593}" type="pres">
      <dgm:prSet presAssocID="{6DA79E6E-86FB-4DEF-A8F4-FF29461959C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DDA92EE-9C94-4513-92AB-DC102730810B}" srcId="{79D90623-E807-403B-9C03-5BEE49B09EDC}" destId="{DF93A32D-FA9F-4FD7-AF11-FEA01C8CC01B}" srcOrd="0" destOrd="0" parTransId="{6BB3759E-A722-44DC-85A3-7BE2BD90D58C}" sibTransId="{21DE4CEB-F90D-44A3-A8A9-7DE68BEA0B9A}"/>
    <dgm:cxn modelId="{8637F6CA-55F2-42F4-A1C0-1033BADD8A9A}" type="presOf" srcId="{DF93A32D-FA9F-4FD7-AF11-FEA01C8CC01B}" destId="{EE10E6C7-8AB6-41BA-A83D-56B7FAB402C0}" srcOrd="0" destOrd="0" presId="urn:microsoft.com/office/officeart/2005/8/layout/hProcess9"/>
    <dgm:cxn modelId="{891CB72A-2EEE-4F9B-90E5-B7495E69C55C}" type="presOf" srcId="{13479AAC-0A4E-497D-87D5-8A1926F493E6}" destId="{7335A65A-9ECF-4F31-92C0-A3273177E02E}" srcOrd="0" destOrd="0" presId="urn:microsoft.com/office/officeart/2005/8/layout/hProcess9"/>
    <dgm:cxn modelId="{0D10BBAE-D212-46BF-B079-F1A1C01538E6}" type="presOf" srcId="{6DA79E6E-86FB-4DEF-A8F4-FF29461959C3}" destId="{5CA68DB5-4D9F-4505-86AE-5BBCF92CD593}" srcOrd="0" destOrd="0" presId="urn:microsoft.com/office/officeart/2005/8/layout/hProcess9"/>
    <dgm:cxn modelId="{68F8FC11-A63A-4F66-BA8A-D6CA354A3128}" srcId="{79D90623-E807-403B-9C03-5BEE49B09EDC}" destId="{6DA79E6E-86FB-4DEF-A8F4-FF29461959C3}" srcOrd="2" destOrd="0" parTransId="{F1F1ED14-C2F1-4447-BF7F-C5961F7288FA}" sibTransId="{ECF67ECB-1CB1-46EC-BC89-B15A93B6C7B0}"/>
    <dgm:cxn modelId="{65CCD432-13FE-4503-BFF1-F04A9EA7DD8F}" srcId="{79D90623-E807-403B-9C03-5BEE49B09EDC}" destId="{13479AAC-0A4E-497D-87D5-8A1926F493E6}" srcOrd="1" destOrd="0" parTransId="{9405FDA7-B1DC-4087-BD08-552CE1CA9185}" sibTransId="{05B24F30-6641-44E0-9B94-6AE87C1FD132}"/>
    <dgm:cxn modelId="{B9649F64-CB82-4799-8D62-363B7F5421FC}" type="presOf" srcId="{79D90623-E807-403B-9C03-5BEE49B09EDC}" destId="{EB103F80-F1C7-406C-BA58-AB2AAF1EFA8A}" srcOrd="0" destOrd="0" presId="urn:microsoft.com/office/officeart/2005/8/layout/hProcess9"/>
    <dgm:cxn modelId="{CA35C1D3-9767-451D-8E7F-B74518A1C20F}" type="presParOf" srcId="{EB103F80-F1C7-406C-BA58-AB2AAF1EFA8A}" destId="{1345DA99-039A-42FB-BB3C-5C7EC494579D}" srcOrd="0" destOrd="0" presId="urn:microsoft.com/office/officeart/2005/8/layout/hProcess9"/>
    <dgm:cxn modelId="{1E589999-8B6D-4DF5-A536-0F9F66D92643}" type="presParOf" srcId="{EB103F80-F1C7-406C-BA58-AB2AAF1EFA8A}" destId="{79FC50D8-9DB1-41B2-B812-293EAB6CAF75}" srcOrd="1" destOrd="0" presId="urn:microsoft.com/office/officeart/2005/8/layout/hProcess9"/>
    <dgm:cxn modelId="{4B5D8F0E-590F-44ED-8467-6695B5123C61}" type="presParOf" srcId="{79FC50D8-9DB1-41B2-B812-293EAB6CAF75}" destId="{EE10E6C7-8AB6-41BA-A83D-56B7FAB402C0}" srcOrd="0" destOrd="0" presId="urn:microsoft.com/office/officeart/2005/8/layout/hProcess9"/>
    <dgm:cxn modelId="{A3EEDF5F-9675-4DF0-A97C-AC1C46A9258C}" type="presParOf" srcId="{79FC50D8-9DB1-41B2-B812-293EAB6CAF75}" destId="{16C22879-9884-4D2F-A429-5678215FF702}" srcOrd="1" destOrd="0" presId="urn:microsoft.com/office/officeart/2005/8/layout/hProcess9"/>
    <dgm:cxn modelId="{A390B24E-D0EB-40EA-88C7-76F5230EFAE9}" type="presParOf" srcId="{79FC50D8-9DB1-41B2-B812-293EAB6CAF75}" destId="{7335A65A-9ECF-4F31-92C0-A3273177E02E}" srcOrd="2" destOrd="0" presId="urn:microsoft.com/office/officeart/2005/8/layout/hProcess9"/>
    <dgm:cxn modelId="{29C24712-2E36-415B-9A07-9379AEC296CF}" type="presParOf" srcId="{79FC50D8-9DB1-41B2-B812-293EAB6CAF75}" destId="{A22A3E8C-B4D4-47DE-A9C4-82FD3D80FF5A}" srcOrd="3" destOrd="0" presId="urn:microsoft.com/office/officeart/2005/8/layout/hProcess9"/>
    <dgm:cxn modelId="{7E4E6380-1FA3-493E-B718-0DF9CC46E02E}" type="presParOf" srcId="{79FC50D8-9DB1-41B2-B812-293EAB6CAF75}" destId="{5CA68DB5-4D9F-4505-86AE-5BBCF92CD59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CD0877-94D0-4B39-AD17-858979C997E7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3ABD1CC1-3895-4BD8-9491-747F97FDE156}">
      <dgm:prSet phldrT="[Metin]" custT="1"/>
      <dgm:spPr/>
      <dgm:t>
        <a:bodyPr/>
        <a:lstStyle/>
        <a:p>
          <a:r>
            <a:rPr lang="tr-TR" sz="2000" b="1" dirty="0" smtClean="0"/>
            <a:t>Mevcut Durum Analizi</a:t>
          </a:r>
          <a:endParaRPr lang="tr-TR" sz="2000" b="1" dirty="0"/>
        </a:p>
      </dgm:t>
    </dgm:pt>
    <dgm:pt modelId="{A4B29327-D924-46CD-A466-8194621A9116}" type="parTrans" cxnId="{40E582D4-DB0D-4010-B38A-BBF58ED9098B}">
      <dgm:prSet/>
      <dgm:spPr/>
      <dgm:t>
        <a:bodyPr/>
        <a:lstStyle/>
        <a:p>
          <a:endParaRPr lang="tr-TR" sz="2000" b="1"/>
        </a:p>
      </dgm:t>
    </dgm:pt>
    <dgm:pt modelId="{26ACD82D-2032-46CA-B52B-518391ECD30C}" type="sibTrans" cxnId="{40E582D4-DB0D-4010-B38A-BBF58ED9098B}">
      <dgm:prSet/>
      <dgm:spPr/>
      <dgm:t>
        <a:bodyPr/>
        <a:lstStyle/>
        <a:p>
          <a:endParaRPr lang="tr-TR" sz="2000" b="1"/>
        </a:p>
      </dgm:t>
    </dgm:pt>
    <dgm:pt modelId="{6A306E7E-B221-4DBA-8B0C-A44E0EE0993F}">
      <dgm:prSet phldrT="[Metin]" custT="1"/>
      <dgm:spPr/>
      <dgm:t>
        <a:bodyPr/>
        <a:lstStyle/>
        <a:p>
          <a:r>
            <a:rPr lang="tr-TR" sz="2000" b="1" dirty="0" smtClean="0"/>
            <a:t>Hedeflerin Analizi</a:t>
          </a:r>
          <a:endParaRPr lang="tr-TR" sz="2000" b="1" dirty="0"/>
        </a:p>
      </dgm:t>
    </dgm:pt>
    <dgm:pt modelId="{924FDACB-B2FE-4484-837D-49CDBBE73563}" type="parTrans" cxnId="{BDFC7C1B-CDCA-4430-A222-57D3952CB3A2}">
      <dgm:prSet/>
      <dgm:spPr/>
      <dgm:t>
        <a:bodyPr/>
        <a:lstStyle/>
        <a:p>
          <a:endParaRPr lang="tr-TR" sz="2000" b="1"/>
        </a:p>
      </dgm:t>
    </dgm:pt>
    <dgm:pt modelId="{018B1838-EFAA-4DEA-B6FB-2E7DEA667F43}" type="sibTrans" cxnId="{BDFC7C1B-CDCA-4430-A222-57D3952CB3A2}">
      <dgm:prSet/>
      <dgm:spPr/>
      <dgm:t>
        <a:bodyPr/>
        <a:lstStyle/>
        <a:p>
          <a:endParaRPr lang="tr-TR" sz="2000" b="1"/>
        </a:p>
      </dgm:t>
    </dgm:pt>
    <dgm:pt modelId="{F4D3A66E-5DEE-4D7C-BE2F-F4244054239B}">
      <dgm:prSet phldrT="[Metin]" custT="1"/>
      <dgm:spPr/>
      <dgm:t>
        <a:bodyPr/>
        <a:lstStyle/>
        <a:p>
          <a:r>
            <a:rPr lang="tr-TR" sz="2000" b="1" dirty="0" smtClean="0"/>
            <a:t>Strateji Analizi</a:t>
          </a:r>
          <a:endParaRPr lang="tr-TR" sz="2000" b="1" dirty="0"/>
        </a:p>
      </dgm:t>
    </dgm:pt>
    <dgm:pt modelId="{F9B465EC-F63C-4D45-9D09-014381FBF8CA}" type="parTrans" cxnId="{EE8EF302-82CB-45DC-BBFE-4236960C3EC6}">
      <dgm:prSet/>
      <dgm:spPr/>
      <dgm:t>
        <a:bodyPr/>
        <a:lstStyle/>
        <a:p>
          <a:endParaRPr lang="tr-TR" sz="2000" b="1"/>
        </a:p>
      </dgm:t>
    </dgm:pt>
    <dgm:pt modelId="{B0BC72CA-D28B-4C87-BFE7-FF101B0913E8}" type="sibTrans" cxnId="{EE8EF302-82CB-45DC-BBFE-4236960C3EC6}">
      <dgm:prSet/>
      <dgm:spPr/>
      <dgm:t>
        <a:bodyPr/>
        <a:lstStyle/>
        <a:p>
          <a:endParaRPr lang="tr-TR" sz="2000" b="1"/>
        </a:p>
      </dgm:t>
    </dgm:pt>
    <dgm:pt modelId="{97CC8E5F-1551-4143-8582-E89A6075BC7F}">
      <dgm:prSet phldrT="[Metin]" custT="1"/>
      <dgm:spPr/>
      <dgm:t>
        <a:bodyPr/>
        <a:lstStyle/>
        <a:p>
          <a:r>
            <a:rPr lang="tr-TR" sz="2000" b="1" dirty="0" smtClean="0"/>
            <a:t>Paydaş Analizi</a:t>
          </a:r>
          <a:endParaRPr lang="tr-TR" sz="2000" b="1" dirty="0"/>
        </a:p>
      </dgm:t>
    </dgm:pt>
    <dgm:pt modelId="{3D36F5E1-C96F-4A9D-9DF9-28DB4E27E520}" type="parTrans" cxnId="{09311E33-2785-45C1-A2F7-19416923ADF2}">
      <dgm:prSet/>
      <dgm:spPr/>
      <dgm:t>
        <a:bodyPr/>
        <a:lstStyle/>
        <a:p>
          <a:endParaRPr lang="tr-TR" sz="2000" b="1"/>
        </a:p>
      </dgm:t>
    </dgm:pt>
    <dgm:pt modelId="{B81DE2F9-221C-462E-B69E-0794F5485E62}" type="sibTrans" cxnId="{09311E33-2785-45C1-A2F7-19416923ADF2}">
      <dgm:prSet/>
      <dgm:spPr/>
      <dgm:t>
        <a:bodyPr/>
        <a:lstStyle/>
        <a:p>
          <a:endParaRPr lang="tr-TR" sz="2000" b="1"/>
        </a:p>
      </dgm:t>
    </dgm:pt>
    <dgm:pt modelId="{666FF0C0-9118-472D-A898-CF987E42A2A4}">
      <dgm:prSet phldrT="[Metin]" custT="1"/>
      <dgm:spPr/>
      <dgm:t>
        <a:bodyPr/>
        <a:lstStyle/>
        <a:p>
          <a:r>
            <a:rPr lang="tr-TR" sz="2000" b="1" dirty="0" smtClean="0"/>
            <a:t>Sorunların Analizi </a:t>
          </a:r>
          <a:endParaRPr lang="tr-TR" sz="2000" b="1" dirty="0"/>
        </a:p>
      </dgm:t>
    </dgm:pt>
    <dgm:pt modelId="{AC44C103-AE49-47B0-B660-EB63A223F242}" type="parTrans" cxnId="{AC81B2AC-5E47-4688-A7BB-E02A16438D92}">
      <dgm:prSet/>
      <dgm:spPr/>
      <dgm:t>
        <a:bodyPr/>
        <a:lstStyle/>
        <a:p>
          <a:endParaRPr lang="tr-TR" sz="2000" b="1"/>
        </a:p>
      </dgm:t>
    </dgm:pt>
    <dgm:pt modelId="{BD9877C8-BCC4-47B4-83B5-4C33B72B7CA3}" type="sibTrans" cxnId="{AC81B2AC-5E47-4688-A7BB-E02A16438D92}">
      <dgm:prSet/>
      <dgm:spPr/>
      <dgm:t>
        <a:bodyPr/>
        <a:lstStyle/>
        <a:p>
          <a:endParaRPr lang="tr-TR" sz="2000" b="1"/>
        </a:p>
      </dgm:t>
    </dgm:pt>
    <dgm:pt modelId="{C012E5B8-E9E8-4E0B-A33B-59F28E71696B}" type="pres">
      <dgm:prSet presAssocID="{69CD0877-94D0-4B39-AD17-858979C997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7CC16D5-53E9-48D1-9421-D7FF8DCF3ED6}" type="pres">
      <dgm:prSet presAssocID="{F4D3A66E-5DEE-4D7C-BE2F-F4244054239B}" presName="boxAndChildren" presStyleCnt="0"/>
      <dgm:spPr/>
      <dgm:t>
        <a:bodyPr/>
        <a:lstStyle/>
        <a:p>
          <a:endParaRPr lang="tr-TR"/>
        </a:p>
      </dgm:t>
    </dgm:pt>
    <dgm:pt modelId="{3970CE61-46D7-44CD-84B6-799F86EBE6D1}" type="pres">
      <dgm:prSet presAssocID="{F4D3A66E-5DEE-4D7C-BE2F-F4244054239B}" presName="parentTextBox" presStyleLbl="node1" presStyleIdx="0" presStyleCnt="5"/>
      <dgm:spPr/>
      <dgm:t>
        <a:bodyPr/>
        <a:lstStyle/>
        <a:p>
          <a:endParaRPr lang="tr-TR"/>
        </a:p>
      </dgm:t>
    </dgm:pt>
    <dgm:pt modelId="{0AED622A-4C33-4F8C-A617-EE71E295941C}" type="pres">
      <dgm:prSet presAssocID="{018B1838-EFAA-4DEA-B6FB-2E7DEA667F43}" presName="sp" presStyleCnt="0"/>
      <dgm:spPr/>
      <dgm:t>
        <a:bodyPr/>
        <a:lstStyle/>
        <a:p>
          <a:endParaRPr lang="tr-TR"/>
        </a:p>
      </dgm:t>
    </dgm:pt>
    <dgm:pt modelId="{0266EA6D-54CD-466F-959D-37FFFC33577A}" type="pres">
      <dgm:prSet presAssocID="{6A306E7E-B221-4DBA-8B0C-A44E0EE0993F}" presName="arrowAndChildren" presStyleCnt="0"/>
      <dgm:spPr/>
      <dgm:t>
        <a:bodyPr/>
        <a:lstStyle/>
        <a:p>
          <a:endParaRPr lang="tr-TR"/>
        </a:p>
      </dgm:t>
    </dgm:pt>
    <dgm:pt modelId="{358DE3C7-94D9-4F7F-BA1B-7A3CDF0231BC}" type="pres">
      <dgm:prSet presAssocID="{6A306E7E-B221-4DBA-8B0C-A44E0EE0993F}" presName="parentTextArrow" presStyleLbl="node1" presStyleIdx="1" presStyleCnt="5"/>
      <dgm:spPr/>
      <dgm:t>
        <a:bodyPr/>
        <a:lstStyle/>
        <a:p>
          <a:endParaRPr lang="tr-TR"/>
        </a:p>
      </dgm:t>
    </dgm:pt>
    <dgm:pt modelId="{C673D63D-CFB3-425C-A64B-B4CE10D36B8A}" type="pres">
      <dgm:prSet presAssocID="{BD9877C8-BCC4-47B4-83B5-4C33B72B7CA3}" presName="sp" presStyleCnt="0"/>
      <dgm:spPr/>
      <dgm:t>
        <a:bodyPr/>
        <a:lstStyle/>
        <a:p>
          <a:endParaRPr lang="tr-TR"/>
        </a:p>
      </dgm:t>
    </dgm:pt>
    <dgm:pt modelId="{B2028363-1545-46FF-9070-F6769970A10F}" type="pres">
      <dgm:prSet presAssocID="{666FF0C0-9118-472D-A898-CF987E42A2A4}" presName="arrowAndChildren" presStyleCnt="0"/>
      <dgm:spPr/>
      <dgm:t>
        <a:bodyPr/>
        <a:lstStyle/>
        <a:p>
          <a:endParaRPr lang="tr-TR"/>
        </a:p>
      </dgm:t>
    </dgm:pt>
    <dgm:pt modelId="{3E8FF41F-4339-4102-9602-2210881FE06E}" type="pres">
      <dgm:prSet presAssocID="{666FF0C0-9118-472D-A898-CF987E42A2A4}" presName="parentTextArrow" presStyleLbl="node1" presStyleIdx="2" presStyleCnt="5"/>
      <dgm:spPr/>
      <dgm:t>
        <a:bodyPr/>
        <a:lstStyle/>
        <a:p>
          <a:endParaRPr lang="tr-TR"/>
        </a:p>
      </dgm:t>
    </dgm:pt>
    <dgm:pt modelId="{684C01BC-3956-4C4B-BC65-6518E131B9A5}" type="pres">
      <dgm:prSet presAssocID="{B81DE2F9-221C-462E-B69E-0794F5485E62}" presName="sp" presStyleCnt="0"/>
      <dgm:spPr/>
      <dgm:t>
        <a:bodyPr/>
        <a:lstStyle/>
        <a:p>
          <a:endParaRPr lang="tr-TR"/>
        </a:p>
      </dgm:t>
    </dgm:pt>
    <dgm:pt modelId="{9B2CB9D4-681F-4957-B094-C10E2A383915}" type="pres">
      <dgm:prSet presAssocID="{97CC8E5F-1551-4143-8582-E89A6075BC7F}" presName="arrowAndChildren" presStyleCnt="0"/>
      <dgm:spPr/>
      <dgm:t>
        <a:bodyPr/>
        <a:lstStyle/>
        <a:p>
          <a:endParaRPr lang="tr-TR"/>
        </a:p>
      </dgm:t>
    </dgm:pt>
    <dgm:pt modelId="{CEB31EC3-97A3-4DF3-ACDC-0BE535E21ABB}" type="pres">
      <dgm:prSet presAssocID="{97CC8E5F-1551-4143-8582-E89A6075BC7F}" presName="parentTextArrow" presStyleLbl="node1" presStyleIdx="3" presStyleCnt="5"/>
      <dgm:spPr/>
      <dgm:t>
        <a:bodyPr/>
        <a:lstStyle/>
        <a:p>
          <a:endParaRPr lang="tr-TR"/>
        </a:p>
      </dgm:t>
    </dgm:pt>
    <dgm:pt modelId="{658491F5-2CFC-49C6-B2DC-F17D41E19704}" type="pres">
      <dgm:prSet presAssocID="{26ACD82D-2032-46CA-B52B-518391ECD30C}" presName="sp" presStyleCnt="0"/>
      <dgm:spPr/>
      <dgm:t>
        <a:bodyPr/>
        <a:lstStyle/>
        <a:p>
          <a:endParaRPr lang="tr-TR"/>
        </a:p>
      </dgm:t>
    </dgm:pt>
    <dgm:pt modelId="{C7D2B156-CFF5-491A-ACC4-F96CB114D4D4}" type="pres">
      <dgm:prSet presAssocID="{3ABD1CC1-3895-4BD8-9491-747F97FDE156}" presName="arrowAndChildren" presStyleCnt="0"/>
      <dgm:spPr/>
      <dgm:t>
        <a:bodyPr/>
        <a:lstStyle/>
        <a:p>
          <a:endParaRPr lang="tr-TR"/>
        </a:p>
      </dgm:t>
    </dgm:pt>
    <dgm:pt modelId="{2BC59FD9-3E97-4769-884B-D37A84CE1FAB}" type="pres">
      <dgm:prSet presAssocID="{3ABD1CC1-3895-4BD8-9491-747F97FDE156}" presName="parentTextArrow" presStyleLbl="node1" presStyleIdx="4" presStyleCnt="5"/>
      <dgm:spPr/>
      <dgm:t>
        <a:bodyPr/>
        <a:lstStyle/>
        <a:p>
          <a:endParaRPr lang="tr-TR"/>
        </a:p>
      </dgm:t>
    </dgm:pt>
  </dgm:ptLst>
  <dgm:cxnLst>
    <dgm:cxn modelId="{1A570686-C8B9-44CA-8BE5-D2DFF2BE58E2}" type="presOf" srcId="{97CC8E5F-1551-4143-8582-E89A6075BC7F}" destId="{CEB31EC3-97A3-4DF3-ACDC-0BE535E21ABB}" srcOrd="0" destOrd="0" presId="urn:microsoft.com/office/officeart/2005/8/layout/process4"/>
    <dgm:cxn modelId="{5D0E9FC2-3704-4B19-96DC-030634D58F0F}" type="presOf" srcId="{F4D3A66E-5DEE-4D7C-BE2F-F4244054239B}" destId="{3970CE61-46D7-44CD-84B6-799F86EBE6D1}" srcOrd="0" destOrd="0" presId="urn:microsoft.com/office/officeart/2005/8/layout/process4"/>
    <dgm:cxn modelId="{BDFC7C1B-CDCA-4430-A222-57D3952CB3A2}" srcId="{69CD0877-94D0-4B39-AD17-858979C997E7}" destId="{6A306E7E-B221-4DBA-8B0C-A44E0EE0993F}" srcOrd="3" destOrd="0" parTransId="{924FDACB-B2FE-4484-837D-49CDBBE73563}" sibTransId="{018B1838-EFAA-4DEA-B6FB-2E7DEA667F43}"/>
    <dgm:cxn modelId="{40E582D4-DB0D-4010-B38A-BBF58ED9098B}" srcId="{69CD0877-94D0-4B39-AD17-858979C997E7}" destId="{3ABD1CC1-3895-4BD8-9491-747F97FDE156}" srcOrd="0" destOrd="0" parTransId="{A4B29327-D924-46CD-A466-8194621A9116}" sibTransId="{26ACD82D-2032-46CA-B52B-518391ECD30C}"/>
    <dgm:cxn modelId="{2084AB32-9D5B-4A89-8F72-C1F9F5CE7BFB}" type="presOf" srcId="{666FF0C0-9118-472D-A898-CF987E42A2A4}" destId="{3E8FF41F-4339-4102-9602-2210881FE06E}" srcOrd="0" destOrd="0" presId="urn:microsoft.com/office/officeart/2005/8/layout/process4"/>
    <dgm:cxn modelId="{09311E33-2785-45C1-A2F7-19416923ADF2}" srcId="{69CD0877-94D0-4B39-AD17-858979C997E7}" destId="{97CC8E5F-1551-4143-8582-E89A6075BC7F}" srcOrd="1" destOrd="0" parTransId="{3D36F5E1-C96F-4A9D-9DF9-28DB4E27E520}" sibTransId="{B81DE2F9-221C-462E-B69E-0794F5485E62}"/>
    <dgm:cxn modelId="{EE8EF302-82CB-45DC-BBFE-4236960C3EC6}" srcId="{69CD0877-94D0-4B39-AD17-858979C997E7}" destId="{F4D3A66E-5DEE-4D7C-BE2F-F4244054239B}" srcOrd="4" destOrd="0" parTransId="{F9B465EC-F63C-4D45-9D09-014381FBF8CA}" sibTransId="{B0BC72CA-D28B-4C87-BFE7-FF101B0913E8}"/>
    <dgm:cxn modelId="{AC81B2AC-5E47-4688-A7BB-E02A16438D92}" srcId="{69CD0877-94D0-4B39-AD17-858979C997E7}" destId="{666FF0C0-9118-472D-A898-CF987E42A2A4}" srcOrd="2" destOrd="0" parTransId="{AC44C103-AE49-47B0-B660-EB63A223F242}" sibTransId="{BD9877C8-BCC4-47B4-83B5-4C33B72B7CA3}"/>
    <dgm:cxn modelId="{9147EEE0-9F33-468D-BF1D-5FB4EFEE8704}" type="presOf" srcId="{6A306E7E-B221-4DBA-8B0C-A44E0EE0993F}" destId="{358DE3C7-94D9-4F7F-BA1B-7A3CDF0231BC}" srcOrd="0" destOrd="0" presId="urn:microsoft.com/office/officeart/2005/8/layout/process4"/>
    <dgm:cxn modelId="{D66A3B16-ABF5-403D-8FDB-040E63F41F63}" type="presOf" srcId="{69CD0877-94D0-4B39-AD17-858979C997E7}" destId="{C012E5B8-E9E8-4E0B-A33B-59F28E71696B}" srcOrd="0" destOrd="0" presId="urn:microsoft.com/office/officeart/2005/8/layout/process4"/>
    <dgm:cxn modelId="{A448C427-1EE2-40DD-BDAC-2B56DD76427E}" type="presOf" srcId="{3ABD1CC1-3895-4BD8-9491-747F97FDE156}" destId="{2BC59FD9-3E97-4769-884B-D37A84CE1FAB}" srcOrd="0" destOrd="0" presId="urn:microsoft.com/office/officeart/2005/8/layout/process4"/>
    <dgm:cxn modelId="{1D413B8E-CD24-4FD7-B6A3-D07B92966A81}" type="presParOf" srcId="{C012E5B8-E9E8-4E0B-A33B-59F28E71696B}" destId="{37CC16D5-53E9-48D1-9421-D7FF8DCF3ED6}" srcOrd="0" destOrd="0" presId="urn:microsoft.com/office/officeart/2005/8/layout/process4"/>
    <dgm:cxn modelId="{7616ECAA-1BF5-4FB2-B20C-525EBCF4991F}" type="presParOf" srcId="{37CC16D5-53E9-48D1-9421-D7FF8DCF3ED6}" destId="{3970CE61-46D7-44CD-84B6-799F86EBE6D1}" srcOrd="0" destOrd="0" presId="urn:microsoft.com/office/officeart/2005/8/layout/process4"/>
    <dgm:cxn modelId="{17CB34D0-BDEB-4A38-AE9F-4AE6AB6B5FA1}" type="presParOf" srcId="{C012E5B8-E9E8-4E0B-A33B-59F28E71696B}" destId="{0AED622A-4C33-4F8C-A617-EE71E295941C}" srcOrd="1" destOrd="0" presId="urn:microsoft.com/office/officeart/2005/8/layout/process4"/>
    <dgm:cxn modelId="{E52DB168-4BC6-4F32-83D9-3ED5BD2062AC}" type="presParOf" srcId="{C012E5B8-E9E8-4E0B-A33B-59F28E71696B}" destId="{0266EA6D-54CD-466F-959D-37FFFC33577A}" srcOrd="2" destOrd="0" presId="urn:microsoft.com/office/officeart/2005/8/layout/process4"/>
    <dgm:cxn modelId="{24254581-E05F-45B6-8706-2B53260BAE9F}" type="presParOf" srcId="{0266EA6D-54CD-466F-959D-37FFFC33577A}" destId="{358DE3C7-94D9-4F7F-BA1B-7A3CDF0231BC}" srcOrd="0" destOrd="0" presId="urn:microsoft.com/office/officeart/2005/8/layout/process4"/>
    <dgm:cxn modelId="{79A6D3C7-89FB-44FA-8CC5-B1629DDFE456}" type="presParOf" srcId="{C012E5B8-E9E8-4E0B-A33B-59F28E71696B}" destId="{C673D63D-CFB3-425C-A64B-B4CE10D36B8A}" srcOrd="3" destOrd="0" presId="urn:microsoft.com/office/officeart/2005/8/layout/process4"/>
    <dgm:cxn modelId="{598A36AB-4335-4019-A809-597115020E1F}" type="presParOf" srcId="{C012E5B8-E9E8-4E0B-A33B-59F28E71696B}" destId="{B2028363-1545-46FF-9070-F6769970A10F}" srcOrd="4" destOrd="0" presId="urn:microsoft.com/office/officeart/2005/8/layout/process4"/>
    <dgm:cxn modelId="{6F0BF4E9-AA09-4449-BF1B-843FE9486C35}" type="presParOf" srcId="{B2028363-1545-46FF-9070-F6769970A10F}" destId="{3E8FF41F-4339-4102-9602-2210881FE06E}" srcOrd="0" destOrd="0" presId="urn:microsoft.com/office/officeart/2005/8/layout/process4"/>
    <dgm:cxn modelId="{6F586F66-0778-45E4-AC16-251E428270AF}" type="presParOf" srcId="{C012E5B8-E9E8-4E0B-A33B-59F28E71696B}" destId="{684C01BC-3956-4C4B-BC65-6518E131B9A5}" srcOrd="5" destOrd="0" presId="urn:microsoft.com/office/officeart/2005/8/layout/process4"/>
    <dgm:cxn modelId="{E184E948-3673-4632-87A4-559EF584E4F1}" type="presParOf" srcId="{C012E5B8-E9E8-4E0B-A33B-59F28E71696B}" destId="{9B2CB9D4-681F-4957-B094-C10E2A383915}" srcOrd="6" destOrd="0" presId="urn:microsoft.com/office/officeart/2005/8/layout/process4"/>
    <dgm:cxn modelId="{F0AD326B-7A06-46FF-8CB8-2EB927A2E4AF}" type="presParOf" srcId="{9B2CB9D4-681F-4957-B094-C10E2A383915}" destId="{CEB31EC3-97A3-4DF3-ACDC-0BE535E21ABB}" srcOrd="0" destOrd="0" presId="urn:microsoft.com/office/officeart/2005/8/layout/process4"/>
    <dgm:cxn modelId="{F60634DC-46B7-41CF-BDDB-13BE43B57FD9}" type="presParOf" srcId="{C012E5B8-E9E8-4E0B-A33B-59F28E71696B}" destId="{658491F5-2CFC-49C6-B2DC-F17D41E19704}" srcOrd="7" destOrd="0" presId="urn:microsoft.com/office/officeart/2005/8/layout/process4"/>
    <dgm:cxn modelId="{963A3B64-F6A9-4C07-AC59-190EDF2A5082}" type="presParOf" srcId="{C012E5B8-E9E8-4E0B-A33B-59F28E71696B}" destId="{C7D2B156-CFF5-491A-ACC4-F96CB114D4D4}" srcOrd="8" destOrd="0" presId="urn:microsoft.com/office/officeart/2005/8/layout/process4"/>
    <dgm:cxn modelId="{17578C06-90C8-4BD7-BBF8-1A7BA4E9017F}" type="presParOf" srcId="{C7D2B156-CFF5-491A-ACC4-F96CB114D4D4}" destId="{2BC59FD9-3E97-4769-884B-D37A84CE1FAB}" srcOrd="0" destOrd="0" presId="urn:microsoft.com/office/officeart/2005/8/layout/process4"/>
  </dgm:cxnLst>
  <dgm:bg>
    <a:solidFill>
      <a:schemeClr val="accent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CD0877-94D0-4B39-AD17-858979C997E7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3ABD1CC1-3895-4BD8-9491-747F97FDE156}">
      <dgm:prSet phldrT="[Metin]" custT="1"/>
      <dgm:spPr/>
      <dgm:t>
        <a:bodyPr/>
        <a:lstStyle/>
        <a:p>
          <a:r>
            <a:rPr lang="tr-TR" sz="2000" b="1" dirty="0" smtClean="0"/>
            <a:t>Araştırma Modeli</a:t>
          </a:r>
        </a:p>
      </dgm:t>
    </dgm:pt>
    <dgm:pt modelId="{A4B29327-D924-46CD-A466-8194621A9116}" type="parTrans" cxnId="{40E582D4-DB0D-4010-B38A-BBF58ED9098B}">
      <dgm:prSet/>
      <dgm:spPr/>
      <dgm:t>
        <a:bodyPr/>
        <a:lstStyle/>
        <a:p>
          <a:endParaRPr lang="tr-TR" sz="2000" b="1"/>
        </a:p>
      </dgm:t>
    </dgm:pt>
    <dgm:pt modelId="{26ACD82D-2032-46CA-B52B-518391ECD30C}" type="sibTrans" cxnId="{40E582D4-DB0D-4010-B38A-BBF58ED9098B}">
      <dgm:prSet/>
      <dgm:spPr/>
      <dgm:t>
        <a:bodyPr/>
        <a:lstStyle/>
        <a:p>
          <a:endParaRPr lang="tr-TR" sz="2000" b="1"/>
        </a:p>
      </dgm:t>
    </dgm:pt>
    <dgm:pt modelId="{6A306E7E-B221-4DBA-8B0C-A44E0EE0993F}">
      <dgm:prSet phldrT="[Metin]" custT="1"/>
      <dgm:spPr/>
      <dgm:t>
        <a:bodyPr/>
        <a:lstStyle/>
        <a:p>
          <a:r>
            <a:rPr lang="tr-TR" sz="2000" b="1" dirty="0" smtClean="0"/>
            <a:t>Faaliyet planlaması</a:t>
          </a:r>
        </a:p>
      </dgm:t>
    </dgm:pt>
    <dgm:pt modelId="{924FDACB-B2FE-4484-837D-49CDBBE73563}" type="parTrans" cxnId="{BDFC7C1B-CDCA-4430-A222-57D3952CB3A2}">
      <dgm:prSet/>
      <dgm:spPr/>
      <dgm:t>
        <a:bodyPr/>
        <a:lstStyle/>
        <a:p>
          <a:endParaRPr lang="tr-TR" sz="2000" b="1"/>
        </a:p>
      </dgm:t>
    </dgm:pt>
    <dgm:pt modelId="{018B1838-EFAA-4DEA-B6FB-2E7DEA667F43}" type="sibTrans" cxnId="{BDFC7C1B-CDCA-4430-A222-57D3952CB3A2}">
      <dgm:prSet/>
      <dgm:spPr/>
      <dgm:t>
        <a:bodyPr/>
        <a:lstStyle/>
        <a:p>
          <a:endParaRPr lang="tr-TR" sz="2000" b="1"/>
        </a:p>
      </dgm:t>
    </dgm:pt>
    <dgm:pt modelId="{F4D3A66E-5DEE-4D7C-BE2F-F4244054239B}">
      <dgm:prSet phldrT="[Metin]" custT="1"/>
      <dgm:spPr/>
      <dgm:t>
        <a:bodyPr/>
        <a:lstStyle/>
        <a:p>
          <a:r>
            <a:rPr lang="tr-TR" sz="2000" b="1" dirty="0" smtClean="0"/>
            <a:t>Bütçe</a:t>
          </a:r>
        </a:p>
      </dgm:t>
    </dgm:pt>
    <dgm:pt modelId="{F9B465EC-F63C-4D45-9D09-014381FBF8CA}" type="parTrans" cxnId="{EE8EF302-82CB-45DC-BBFE-4236960C3EC6}">
      <dgm:prSet/>
      <dgm:spPr/>
      <dgm:t>
        <a:bodyPr/>
        <a:lstStyle/>
        <a:p>
          <a:endParaRPr lang="tr-TR" sz="2000" b="1"/>
        </a:p>
      </dgm:t>
    </dgm:pt>
    <dgm:pt modelId="{B0BC72CA-D28B-4C87-BFE7-FF101B0913E8}" type="sibTrans" cxnId="{EE8EF302-82CB-45DC-BBFE-4236960C3EC6}">
      <dgm:prSet/>
      <dgm:spPr/>
      <dgm:t>
        <a:bodyPr/>
        <a:lstStyle/>
        <a:p>
          <a:endParaRPr lang="tr-TR" sz="2000" b="1"/>
        </a:p>
      </dgm:t>
    </dgm:pt>
    <dgm:pt modelId="{C012E5B8-E9E8-4E0B-A33B-59F28E71696B}" type="pres">
      <dgm:prSet presAssocID="{69CD0877-94D0-4B39-AD17-858979C997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7CC16D5-53E9-48D1-9421-D7FF8DCF3ED6}" type="pres">
      <dgm:prSet presAssocID="{F4D3A66E-5DEE-4D7C-BE2F-F4244054239B}" presName="boxAndChildren" presStyleCnt="0"/>
      <dgm:spPr/>
      <dgm:t>
        <a:bodyPr/>
        <a:lstStyle/>
        <a:p>
          <a:endParaRPr lang="tr-TR"/>
        </a:p>
      </dgm:t>
    </dgm:pt>
    <dgm:pt modelId="{3970CE61-46D7-44CD-84B6-799F86EBE6D1}" type="pres">
      <dgm:prSet presAssocID="{F4D3A66E-5DEE-4D7C-BE2F-F4244054239B}" presName="parentTextBox" presStyleLbl="node1" presStyleIdx="0" presStyleCnt="3" custLinFactNeighborY="-3430"/>
      <dgm:spPr/>
      <dgm:t>
        <a:bodyPr/>
        <a:lstStyle/>
        <a:p>
          <a:endParaRPr lang="tr-TR"/>
        </a:p>
      </dgm:t>
    </dgm:pt>
    <dgm:pt modelId="{0AED622A-4C33-4F8C-A617-EE71E295941C}" type="pres">
      <dgm:prSet presAssocID="{018B1838-EFAA-4DEA-B6FB-2E7DEA667F43}" presName="sp" presStyleCnt="0"/>
      <dgm:spPr/>
      <dgm:t>
        <a:bodyPr/>
        <a:lstStyle/>
        <a:p>
          <a:endParaRPr lang="tr-TR"/>
        </a:p>
      </dgm:t>
    </dgm:pt>
    <dgm:pt modelId="{0266EA6D-54CD-466F-959D-37FFFC33577A}" type="pres">
      <dgm:prSet presAssocID="{6A306E7E-B221-4DBA-8B0C-A44E0EE0993F}" presName="arrowAndChildren" presStyleCnt="0"/>
      <dgm:spPr/>
      <dgm:t>
        <a:bodyPr/>
        <a:lstStyle/>
        <a:p>
          <a:endParaRPr lang="tr-TR"/>
        </a:p>
      </dgm:t>
    </dgm:pt>
    <dgm:pt modelId="{358DE3C7-94D9-4F7F-BA1B-7A3CDF0231BC}" type="pres">
      <dgm:prSet presAssocID="{6A306E7E-B221-4DBA-8B0C-A44E0EE0993F}" presName="parentTextArrow" presStyleLbl="node1" presStyleIdx="1" presStyleCnt="3" custLinFactNeighborX="-593"/>
      <dgm:spPr/>
      <dgm:t>
        <a:bodyPr/>
        <a:lstStyle/>
        <a:p>
          <a:endParaRPr lang="tr-TR"/>
        </a:p>
      </dgm:t>
    </dgm:pt>
    <dgm:pt modelId="{658491F5-2CFC-49C6-B2DC-F17D41E19704}" type="pres">
      <dgm:prSet presAssocID="{26ACD82D-2032-46CA-B52B-518391ECD30C}" presName="sp" presStyleCnt="0"/>
      <dgm:spPr/>
      <dgm:t>
        <a:bodyPr/>
        <a:lstStyle/>
        <a:p>
          <a:endParaRPr lang="tr-TR"/>
        </a:p>
      </dgm:t>
    </dgm:pt>
    <dgm:pt modelId="{C7D2B156-CFF5-491A-ACC4-F96CB114D4D4}" type="pres">
      <dgm:prSet presAssocID="{3ABD1CC1-3895-4BD8-9491-747F97FDE156}" presName="arrowAndChildren" presStyleCnt="0"/>
      <dgm:spPr/>
      <dgm:t>
        <a:bodyPr/>
        <a:lstStyle/>
        <a:p>
          <a:endParaRPr lang="tr-TR"/>
        </a:p>
      </dgm:t>
    </dgm:pt>
    <dgm:pt modelId="{2BC59FD9-3E97-4769-884B-D37A84CE1FAB}" type="pres">
      <dgm:prSet presAssocID="{3ABD1CC1-3895-4BD8-9491-747F97FDE156}" presName="parentTextArrow" presStyleLbl="node1" presStyleIdx="2" presStyleCnt="3" custLinFactNeighborY="2278"/>
      <dgm:spPr/>
      <dgm:t>
        <a:bodyPr/>
        <a:lstStyle/>
        <a:p>
          <a:endParaRPr lang="tr-TR"/>
        </a:p>
      </dgm:t>
    </dgm:pt>
  </dgm:ptLst>
  <dgm:cxnLst>
    <dgm:cxn modelId="{BDFC7C1B-CDCA-4430-A222-57D3952CB3A2}" srcId="{69CD0877-94D0-4B39-AD17-858979C997E7}" destId="{6A306E7E-B221-4DBA-8B0C-A44E0EE0993F}" srcOrd="1" destOrd="0" parTransId="{924FDACB-B2FE-4484-837D-49CDBBE73563}" sibTransId="{018B1838-EFAA-4DEA-B6FB-2E7DEA667F43}"/>
    <dgm:cxn modelId="{40E582D4-DB0D-4010-B38A-BBF58ED9098B}" srcId="{69CD0877-94D0-4B39-AD17-858979C997E7}" destId="{3ABD1CC1-3895-4BD8-9491-747F97FDE156}" srcOrd="0" destOrd="0" parTransId="{A4B29327-D924-46CD-A466-8194621A9116}" sibTransId="{26ACD82D-2032-46CA-B52B-518391ECD30C}"/>
    <dgm:cxn modelId="{969A8E32-6DD0-4230-8B7B-B9A59824C533}" type="presOf" srcId="{69CD0877-94D0-4B39-AD17-858979C997E7}" destId="{C012E5B8-E9E8-4E0B-A33B-59F28E71696B}" srcOrd="0" destOrd="0" presId="urn:microsoft.com/office/officeart/2005/8/layout/process4"/>
    <dgm:cxn modelId="{014F17C1-C95D-4E26-9221-38E38D1063FE}" type="presOf" srcId="{3ABD1CC1-3895-4BD8-9491-747F97FDE156}" destId="{2BC59FD9-3E97-4769-884B-D37A84CE1FAB}" srcOrd="0" destOrd="0" presId="urn:microsoft.com/office/officeart/2005/8/layout/process4"/>
    <dgm:cxn modelId="{19AB42D3-1DC7-4E04-87CE-2DB2AD5C442C}" type="presOf" srcId="{F4D3A66E-5DEE-4D7C-BE2F-F4244054239B}" destId="{3970CE61-46D7-44CD-84B6-799F86EBE6D1}" srcOrd="0" destOrd="0" presId="urn:microsoft.com/office/officeart/2005/8/layout/process4"/>
    <dgm:cxn modelId="{EE8EF302-82CB-45DC-BBFE-4236960C3EC6}" srcId="{69CD0877-94D0-4B39-AD17-858979C997E7}" destId="{F4D3A66E-5DEE-4D7C-BE2F-F4244054239B}" srcOrd="2" destOrd="0" parTransId="{F9B465EC-F63C-4D45-9D09-014381FBF8CA}" sibTransId="{B0BC72CA-D28B-4C87-BFE7-FF101B0913E8}"/>
    <dgm:cxn modelId="{70505EA7-A210-48A1-B93C-A89431B4B550}" type="presOf" srcId="{6A306E7E-B221-4DBA-8B0C-A44E0EE0993F}" destId="{358DE3C7-94D9-4F7F-BA1B-7A3CDF0231BC}" srcOrd="0" destOrd="0" presId="urn:microsoft.com/office/officeart/2005/8/layout/process4"/>
    <dgm:cxn modelId="{14AA07CF-3E6A-4F00-AB63-4CFBD83929B3}" type="presParOf" srcId="{C012E5B8-E9E8-4E0B-A33B-59F28E71696B}" destId="{37CC16D5-53E9-48D1-9421-D7FF8DCF3ED6}" srcOrd="0" destOrd="0" presId="urn:microsoft.com/office/officeart/2005/8/layout/process4"/>
    <dgm:cxn modelId="{E44AAD02-E4CE-49DE-9096-DE5E1DA7D731}" type="presParOf" srcId="{37CC16D5-53E9-48D1-9421-D7FF8DCF3ED6}" destId="{3970CE61-46D7-44CD-84B6-799F86EBE6D1}" srcOrd="0" destOrd="0" presId="urn:microsoft.com/office/officeart/2005/8/layout/process4"/>
    <dgm:cxn modelId="{A1115BF9-E356-44C7-9029-6993BB74E1B5}" type="presParOf" srcId="{C012E5B8-E9E8-4E0B-A33B-59F28E71696B}" destId="{0AED622A-4C33-4F8C-A617-EE71E295941C}" srcOrd="1" destOrd="0" presId="urn:microsoft.com/office/officeart/2005/8/layout/process4"/>
    <dgm:cxn modelId="{3A565284-0CEC-46B2-AC79-180AFA345184}" type="presParOf" srcId="{C012E5B8-E9E8-4E0B-A33B-59F28E71696B}" destId="{0266EA6D-54CD-466F-959D-37FFFC33577A}" srcOrd="2" destOrd="0" presId="urn:microsoft.com/office/officeart/2005/8/layout/process4"/>
    <dgm:cxn modelId="{456D5A6A-25D5-43F1-A313-E1315E99D6D6}" type="presParOf" srcId="{0266EA6D-54CD-466F-959D-37FFFC33577A}" destId="{358DE3C7-94D9-4F7F-BA1B-7A3CDF0231BC}" srcOrd="0" destOrd="0" presId="urn:microsoft.com/office/officeart/2005/8/layout/process4"/>
    <dgm:cxn modelId="{939B270F-99C3-44D1-83D7-48CC2DBFE3DE}" type="presParOf" srcId="{C012E5B8-E9E8-4E0B-A33B-59F28E71696B}" destId="{658491F5-2CFC-49C6-B2DC-F17D41E19704}" srcOrd="3" destOrd="0" presId="urn:microsoft.com/office/officeart/2005/8/layout/process4"/>
    <dgm:cxn modelId="{CAF29F5A-03D4-4EF4-B2AE-FCEF28BCC4A5}" type="presParOf" srcId="{C012E5B8-E9E8-4E0B-A33B-59F28E71696B}" destId="{C7D2B156-CFF5-491A-ACC4-F96CB114D4D4}" srcOrd="4" destOrd="0" presId="urn:microsoft.com/office/officeart/2005/8/layout/process4"/>
    <dgm:cxn modelId="{58438942-AA7D-4353-8DA8-13CE3D9B4D5B}" type="presParOf" srcId="{C7D2B156-CFF5-491A-ACC4-F96CB114D4D4}" destId="{2BC59FD9-3E97-4769-884B-D37A84CE1FAB}" srcOrd="0" destOrd="0" presId="urn:microsoft.com/office/officeart/2005/8/layout/process4"/>
  </dgm:cxnLst>
  <dgm:bg>
    <a:solidFill>
      <a:schemeClr val="accent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CCB498-EFA0-4BE5-80A5-8997A02EEF7E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1D3E2D3C-D1E0-48BB-A801-B0FDF1C8E0B9}">
      <dgm:prSet phldrT="[Metin]"/>
      <dgm:spPr/>
      <dgm:t>
        <a:bodyPr/>
        <a:lstStyle/>
        <a:p>
          <a:r>
            <a:rPr lang="tr-TR" b="1" dirty="0" smtClean="0"/>
            <a:t>Fikir</a:t>
          </a:r>
          <a:endParaRPr lang="tr-TR" b="1" dirty="0"/>
        </a:p>
      </dgm:t>
    </dgm:pt>
    <dgm:pt modelId="{296F0E24-484D-4E47-A415-6B6671851A31}" type="parTrans" cxnId="{F9AC8654-FE0F-4E37-8EE7-6D581AE36FB7}">
      <dgm:prSet/>
      <dgm:spPr/>
      <dgm:t>
        <a:bodyPr/>
        <a:lstStyle/>
        <a:p>
          <a:endParaRPr lang="tr-TR" b="1"/>
        </a:p>
      </dgm:t>
    </dgm:pt>
    <dgm:pt modelId="{E0E8EFC6-D91D-444A-9AAF-256EAD1F52EB}" type="sibTrans" cxnId="{F9AC8654-FE0F-4E37-8EE7-6D581AE36FB7}">
      <dgm:prSet/>
      <dgm:spPr/>
      <dgm:t>
        <a:bodyPr/>
        <a:lstStyle/>
        <a:p>
          <a:endParaRPr lang="tr-TR" b="1"/>
        </a:p>
      </dgm:t>
    </dgm:pt>
    <dgm:pt modelId="{C1DDBB98-108D-427A-B3CA-CD1A0BFC51AA}">
      <dgm:prSet phldrT="[Metin]"/>
      <dgm:spPr/>
      <dgm:t>
        <a:bodyPr/>
        <a:lstStyle/>
        <a:p>
          <a:r>
            <a:rPr lang="tr-TR" b="1" dirty="0" smtClean="0"/>
            <a:t>Analiz</a:t>
          </a:r>
          <a:endParaRPr lang="tr-TR" b="1" dirty="0"/>
        </a:p>
      </dgm:t>
    </dgm:pt>
    <dgm:pt modelId="{8BB7A9DA-34CB-47FF-8946-7F3A7C35EE95}" type="parTrans" cxnId="{6850BAF0-577D-4E23-AEBC-9DFAE6CAF480}">
      <dgm:prSet/>
      <dgm:spPr/>
      <dgm:t>
        <a:bodyPr/>
        <a:lstStyle/>
        <a:p>
          <a:endParaRPr lang="tr-TR" b="1"/>
        </a:p>
      </dgm:t>
    </dgm:pt>
    <dgm:pt modelId="{0F198361-74B8-457C-A2AF-B4D63433B319}" type="sibTrans" cxnId="{6850BAF0-577D-4E23-AEBC-9DFAE6CAF480}">
      <dgm:prSet/>
      <dgm:spPr/>
      <dgm:t>
        <a:bodyPr/>
        <a:lstStyle/>
        <a:p>
          <a:endParaRPr lang="tr-TR" b="1"/>
        </a:p>
      </dgm:t>
    </dgm:pt>
    <dgm:pt modelId="{90423608-1107-46E6-AAB6-87FD981DDAD7}">
      <dgm:prSet phldrT="[Metin]"/>
      <dgm:spPr/>
      <dgm:t>
        <a:bodyPr/>
        <a:lstStyle/>
        <a:p>
          <a:r>
            <a:rPr lang="tr-TR" b="1" dirty="0" smtClean="0"/>
            <a:t>Planlama</a:t>
          </a:r>
          <a:endParaRPr lang="tr-TR" b="1" dirty="0"/>
        </a:p>
      </dgm:t>
    </dgm:pt>
    <dgm:pt modelId="{56C5F78D-5173-4817-8913-D6088D109A21}" type="parTrans" cxnId="{268327E1-6851-46CF-858F-69E79CDDD198}">
      <dgm:prSet/>
      <dgm:spPr/>
      <dgm:t>
        <a:bodyPr/>
        <a:lstStyle/>
        <a:p>
          <a:endParaRPr lang="tr-TR" b="1"/>
        </a:p>
      </dgm:t>
    </dgm:pt>
    <dgm:pt modelId="{8CEEF6CF-6465-406A-8B2B-2C9507EEFFE2}" type="sibTrans" cxnId="{268327E1-6851-46CF-858F-69E79CDDD198}">
      <dgm:prSet/>
      <dgm:spPr/>
      <dgm:t>
        <a:bodyPr/>
        <a:lstStyle/>
        <a:p>
          <a:endParaRPr lang="tr-TR" b="1"/>
        </a:p>
      </dgm:t>
    </dgm:pt>
    <dgm:pt modelId="{195A36AD-D43B-4DDC-962D-90D82E72CB6C}">
      <dgm:prSet/>
      <dgm:spPr/>
      <dgm:t>
        <a:bodyPr/>
        <a:lstStyle/>
        <a:p>
          <a:r>
            <a:rPr lang="tr-TR" b="1" dirty="0" smtClean="0"/>
            <a:t>Finansman</a:t>
          </a:r>
          <a:endParaRPr lang="tr-TR" b="1" dirty="0"/>
        </a:p>
      </dgm:t>
    </dgm:pt>
    <dgm:pt modelId="{361CF894-EC6A-4774-BC6E-4A1A976A3E76}" type="parTrans" cxnId="{17496F82-2B60-4D52-9284-65F3E6B98825}">
      <dgm:prSet/>
      <dgm:spPr/>
      <dgm:t>
        <a:bodyPr/>
        <a:lstStyle/>
        <a:p>
          <a:endParaRPr lang="tr-TR" b="1"/>
        </a:p>
      </dgm:t>
    </dgm:pt>
    <dgm:pt modelId="{24A31EFA-CCA7-488A-B583-96686AAB5D9F}" type="sibTrans" cxnId="{17496F82-2B60-4D52-9284-65F3E6B98825}">
      <dgm:prSet/>
      <dgm:spPr/>
      <dgm:t>
        <a:bodyPr/>
        <a:lstStyle/>
        <a:p>
          <a:endParaRPr lang="tr-TR" b="1"/>
        </a:p>
      </dgm:t>
    </dgm:pt>
    <dgm:pt modelId="{7DBC34DA-9604-4073-A0E5-43E2A8F4AF05}">
      <dgm:prSet/>
      <dgm:spPr/>
      <dgm:t>
        <a:bodyPr/>
        <a:lstStyle/>
        <a:p>
          <a:r>
            <a:rPr lang="tr-TR" b="1" dirty="0" smtClean="0"/>
            <a:t>Uygulama</a:t>
          </a:r>
          <a:endParaRPr lang="tr-TR" b="1" dirty="0"/>
        </a:p>
      </dgm:t>
    </dgm:pt>
    <dgm:pt modelId="{0C3103A0-E49B-4477-8A67-8093B4705B00}" type="parTrans" cxnId="{E6A54F27-8AD2-4695-9C87-FF74BE2B6730}">
      <dgm:prSet/>
      <dgm:spPr/>
      <dgm:t>
        <a:bodyPr/>
        <a:lstStyle/>
        <a:p>
          <a:endParaRPr lang="tr-TR" b="1"/>
        </a:p>
      </dgm:t>
    </dgm:pt>
    <dgm:pt modelId="{6B813720-5B1F-49DB-904B-55BC1B325517}" type="sibTrans" cxnId="{E6A54F27-8AD2-4695-9C87-FF74BE2B6730}">
      <dgm:prSet/>
      <dgm:spPr/>
      <dgm:t>
        <a:bodyPr/>
        <a:lstStyle/>
        <a:p>
          <a:endParaRPr lang="tr-TR" b="1"/>
        </a:p>
      </dgm:t>
    </dgm:pt>
    <dgm:pt modelId="{D5F0C0DC-199D-486A-BD6C-CCEF8214DCC2}">
      <dgm:prSet/>
      <dgm:spPr/>
      <dgm:t>
        <a:bodyPr/>
        <a:lstStyle/>
        <a:p>
          <a:r>
            <a:rPr lang="tr-TR" b="1" dirty="0" smtClean="0"/>
            <a:t>İzleme</a:t>
          </a:r>
          <a:endParaRPr lang="tr-TR" b="1" dirty="0"/>
        </a:p>
      </dgm:t>
    </dgm:pt>
    <dgm:pt modelId="{9D4EB920-DB5E-4180-9FD0-21F4C2BBDB0C}" type="parTrans" cxnId="{D992CAB0-388F-4E16-8DBE-1AE4824C6030}">
      <dgm:prSet/>
      <dgm:spPr/>
      <dgm:t>
        <a:bodyPr/>
        <a:lstStyle/>
        <a:p>
          <a:endParaRPr lang="tr-TR" b="1"/>
        </a:p>
      </dgm:t>
    </dgm:pt>
    <dgm:pt modelId="{D5F8C80E-DD6E-438E-B006-8E85F966DF15}" type="sibTrans" cxnId="{D992CAB0-388F-4E16-8DBE-1AE4824C6030}">
      <dgm:prSet/>
      <dgm:spPr/>
      <dgm:t>
        <a:bodyPr/>
        <a:lstStyle/>
        <a:p>
          <a:endParaRPr lang="tr-TR" b="1"/>
        </a:p>
      </dgm:t>
    </dgm:pt>
    <dgm:pt modelId="{A07458B6-A3D2-4746-AC65-F7AAB5EE2F56}" type="pres">
      <dgm:prSet presAssocID="{F5CCB498-EFA0-4BE5-80A5-8997A02EEF7E}" presName="Name0" presStyleCnt="0">
        <dgm:presLayoutVars>
          <dgm:dir/>
          <dgm:animLvl val="lvl"/>
          <dgm:resizeHandles val="exact"/>
        </dgm:presLayoutVars>
      </dgm:prSet>
      <dgm:spPr/>
    </dgm:pt>
    <dgm:pt modelId="{242982BE-7732-4080-BEE2-F10D1D1753BF}" type="pres">
      <dgm:prSet presAssocID="{1D3E2D3C-D1E0-48BB-A801-B0FDF1C8E0B9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C71796-4D38-4710-9186-F8B77DBC4F03}" type="pres">
      <dgm:prSet presAssocID="{E0E8EFC6-D91D-444A-9AAF-256EAD1F52EB}" presName="parTxOnlySpace" presStyleCnt="0"/>
      <dgm:spPr/>
    </dgm:pt>
    <dgm:pt modelId="{CDD1A501-4CF0-45BB-833C-FA8311943E5B}" type="pres">
      <dgm:prSet presAssocID="{C1DDBB98-108D-427A-B3CA-CD1A0BFC51A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53E397-322A-437F-9C79-AD9940ABC6E4}" type="pres">
      <dgm:prSet presAssocID="{0F198361-74B8-457C-A2AF-B4D63433B319}" presName="parTxOnlySpace" presStyleCnt="0"/>
      <dgm:spPr/>
    </dgm:pt>
    <dgm:pt modelId="{6BDCE3FA-5509-4C06-8E5A-3ACE2575110A}" type="pres">
      <dgm:prSet presAssocID="{90423608-1107-46E6-AAB6-87FD981DDAD7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8A30EA-C5AA-4BEC-B694-F3CB6D7CDB75}" type="pres">
      <dgm:prSet presAssocID="{8CEEF6CF-6465-406A-8B2B-2C9507EEFFE2}" presName="parTxOnlySpace" presStyleCnt="0"/>
      <dgm:spPr/>
    </dgm:pt>
    <dgm:pt modelId="{F7492A3B-506B-47E5-8767-FE311750DA4C}" type="pres">
      <dgm:prSet presAssocID="{195A36AD-D43B-4DDC-962D-90D82E72CB6C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5E3726-663C-4FB4-B81E-6E4A226E401E}" type="pres">
      <dgm:prSet presAssocID="{24A31EFA-CCA7-488A-B583-96686AAB5D9F}" presName="parTxOnlySpace" presStyleCnt="0"/>
      <dgm:spPr/>
    </dgm:pt>
    <dgm:pt modelId="{3D9CD9D8-5660-460C-9425-CA48175099D6}" type="pres">
      <dgm:prSet presAssocID="{7DBC34DA-9604-4073-A0E5-43E2A8F4AF05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0F2D9F8-D26E-416E-8B75-BD5554F00E49}" type="pres">
      <dgm:prSet presAssocID="{6B813720-5B1F-49DB-904B-55BC1B325517}" presName="parTxOnlySpace" presStyleCnt="0"/>
      <dgm:spPr/>
    </dgm:pt>
    <dgm:pt modelId="{7C89CE10-095F-4A70-9A8F-9BE4B1CAEC44}" type="pres">
      <dgm:prSet presAssocID="{D5F0C0DC-199D-486A-BD6C-CCEF8214DCC2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7CB4696-800B-491A-802B-471B4D6C7204}" type="presOf" srcId="{195A36AD-D43B-4DDC-962D-90D82E72CB6C}" destId="{F7492A3B-506B-47E5-8767-FE311750DA4C}" srcOrd="0" destOrd="0" presId="urn:microsoft.com/office/officeart/2005/8/layout/chevron1"/>
    <dgm:cxn modelId="{9F565497-4D92-4D56-858E-07A06B3E97F4}" type="presOf" srcId="{F5CCB498-EFA0-4BE5-80A5-8997A02EEF7E}" destId="{A07458B6-A3D2-4746-AC65-F7AAB5EE2F56}" srcOrd="0" destOrd="0" presId="urn:microsoft.com/office/officeart/2005/8/layout/chevron1"/>
    <dgm:cxn modelId="{6850BAF0-577D-4E23-AEBC-9DFAE6CAF480}" srcId="{F5CCB498-EFA0-4BE5-80A5-8997A02EEF7E}" destId="{C1DDBB98-108D-427A-B3CA-CD1A0BFC51AA}" srcOrd="1" destOrd="0" parTransId="{8BB7A9DA-34CB-47FF-8946-7F3A7C35EE95}" sibTransId="{0F198361-74B8-457C-A2AF-B4D63433B319}"/>
    <dgm:cxn modelId="{95DAEC98-1057-471C-95BA-3AA824972187}" type="presOf" srcId="{90423608-1107-46E6-AAB6-87FD981DDAD7}" destId="{6BDCE3FA-5509-4C06-8E5A-3ACE2575110A}" srcOrd="0" destOrd="0" presId="urn:microsoft.com/office/officeart/2005/8/layout/chevron1"/>
    <dgm:cxn modelId="{17496F82-2B60-4D52-9284-65F3E6B98825}" srcId="{F5CCB498-EFA0-4BE5-80A5-8997A02EEF7E}" destId="{195A36AD-D43B-4DDC-962D-90D82E72CB6C}" srcOrd="3" destOrd="0" parTransId="{361CF894-EC6A-4774-BC6E-4A1A976A3E76}" sibTransId="{24A31EFA-CCA7-488A-B583-96686AAB5D9F}"/>
    <dgm:cxn modelId="{F9AC8654-FE0F-4E37-8EE7-6D581AE36FB7}" srcId="{F5CCB498-EFA0-4BE5-80A5-8997A02EEF7E}" destId="{1D3E2D3C-D1E0-48BB-A801-B0FDF1C8E0B9}" srcOrd="0" destOrd="0" parTransId="{296F0E24-484D-4E47-A415-6B6671851A31}" sibTransId="{E0E8EFC6-D91D-444A-9AAF-256EAD1F52EB}"/>
    <dgm:cxn modelId="{E5CEDAAB-EB43-4C09-8354-6B591E50D1A0}" type="presOf" srcId="{C1DDBB98-108D-427A-B3CA-CD1A0BFC51AA}" destId="{CDD1A501-4CF0-45BB-833C-FA8311943E5B}" srcOrd="0" destOrd="0" presId="urn:microsoft.com/office/officeart/2005/8/layout/chevron1"/>
    <dgm:cxn modelId="{268327E1-6851-46CF-858F-69E79CDDD198}" srcId="{F5CCB498-EFA0-4BE5-80A5-8997A02EEF7E}" destId="{90423608-1107-46E6-AAB6-87FD981DDAD7}" srcOrd="2" destOrd="0" parTransId="{56C5F78D-5173-4817-8913-D6088D109A21}" sibTransId="{8CEEF6CF-6465-406A-8B2B-2C9507EEFFE2}"/>
    <dgm:cxn modelId="{837E7CAD-4614-4077-8726-D1024EE3D837}" type="presOf" srcId="{7DBC34DA-9604-4073-A0E5-43E2A8F4AF05}" destId="{3D9CD9D8-5660-460C-9425-CA48175099D6}" srcOrd="0" destOrd="0" presId="urn:microsoft.com/office/officeart/2005/8/layout/chevron1"/>
    <dgm:cxn modelId="{A0D4939C-0E26-4BB3-9FC5-782C6585316A}" type="presOf" srcId="{1D3E2D3C-D1E0-48BB-A801-B0FDF1C8E0B9}" destId="{242982BE-7732-4080-BEE2-F10D1D1753BF}" srcOrd="0" destOrd="0" presId="urn:microsoft.com/office/officeart/2005/8/layout/chevron1"/>
    <dgm:cxn modelId="{E6A54F27-8AD2-4695-9C87-FF74BE2B6730}" srcId="{F5CCB498-EFA0-4BE5-80A5-8997A02EEF7E}" destId="{7DBC34DA-9604-4073-A0E5-43E2A8F4AF05}" srcOrd="4" destOrd="0" parTransId="{0C3103A0-E49B-4477-8A67-8093B4705B00}" sibTransId="{6B813720-5B1F-49DB-904B-55BC1B325517}"/>
    <dgm:cxn modelId="{D992CAB0-388F-4E16-8DBE-1AE4824C6030}" srcId="{F5CCB498-EFA0-4BE5-80A5-8997A02EEF7E}" destId="{D5F0C0DC-199D-486A-BD6C-CCEF8214DCC2}" srcOrd="5" destOrd="0" parTransId="{9D4EB920-DB5E-4180-9FD0-21F4C2BBDB0C}" sibTransId="{D5F8C80E-DD6E-438E-B006-8E85F966DF15}"/>
    <dgm:cxn modelId="{77F72FB9-2DA4-4463-B54F-BA05ED2F0E8D}" type="presOf" srcId="{D5F0C0DC-199D-486A-BD6C-CCEF8214DCC2}" destId="{7C89CE10-095F-4A70-9A8F-9BE4B1CAEC44}" srcOrd="0" destOrd="0" presId="urn:microsoft.com/office/officeart/2005/8/layout/chevron1"/>
    <dgm:cxn modelId="{0F98AF31-A0CA-4B22-9C29-0DEDE7D768E6}" type="presParOf" srcId="{A07458B6-A3D2-4746-AC65-F7AAB5EE2F56}" destId="{242982BE-7732-4080-BEE2-F10D1D1753BF}" srcOrd="0" destOrd="0" presId="urn:microsoft.com/office/officeart/2005/8/layout/chevron1"/>
    <dgm:cxn modelId="{1F72532F-5029-4C28-AF1C-AE00BD42A922}" type="presParOf" srcId="{A07458B6-A3D2-4746-AC65-F7AAB5EE2F56}" destId="{8FC71796-4D38-4710-9186-F8B77DBC4F03}" srcOrd="1" destOrd="0" presId="urn:microsoft.com/office/officeart/2005/8/layout/chevron1"/>
    <dgm:cxn modelId="{AAC4907B-88C5-43BA-8145-C6894A33F370}" type="presParOf" srcId="{A07458B6-A3D2-4746-AC65-F7AAB5EE2F56}" destId="{CDD1A501-4CF0-45BB-833C-FA8311943E5B}" srcOrd="2" destOrd="0" presId="urn:microsoft.com/office/officeart/2005/8/layout/chevron1"/>
    <dgm:cxn modelId="{40C0BDB2-11C6-4AD3-AA77-ECB30FA57D0E}" type="presParOf" srcId="{A07458B6-A3D2-4746-AC65-F7AAB5EE2F56}" destId="{D553E397-322A-437F-9C79-AD9940ABC6E4}" srcOrd="3" destOrd="0" presId="urn:microsoft.com/office/officeart/2005/8/layout/chevron1"/>
    <dgm:cxn modelId="{A20DF0F5-31BC-4E28-9614-8CA0EEC4C6AC}" type="presParOf" srcId="{A07458B6-A3D2-4746-AC65-F7AAB5EE2F56}" destId="{6BDCE3FA-5509-4C06-8E5A-3ACE2575110A}" srcOrd="4" destOrd="0" presId="urn:microsoft.com/office/officeart/2005/8/layout/chevron1"/>
    <dgm:cxn modelId="{176A632E-A12C-450D-931F-3C14C8CE3E01}" type="presParOf" srcId="{A07458B6-A3D2-4746-AC65-F7AAB5EE2F56}" destId="{098A30EA-C5AA-4BEC-B694-F3CB6D7CDB75}" srcOrd="5" destOrd="0" presId="urn:microsoft.com/office/officeart/2005/8/layout/chevron1"/>
    <dgm:cxn modelId="{06822ACD-A204-4C55-ADF2-5524316E6CB6}" type="presParOf" srcId="{A07458B6-A3D2-4746-AC65-F7AAB5EE2F56}" destId="{F7492A3B-506B-47E5-8767-FE311750DA4C}" srcOrd="6" destOrd="0" presId="urn:microsoft.com/office/officeart/2005/8/layout/chevron1"/>
    <dgm:cxn modelId="{275EA5E0-3436-4640-B281-54D5048DAE8D}" type="presParOf" srcId="{A07458B6-A3D2-4746-AC65-F7AAB5EE2F56}" destId="{FD5E3726-663C-4FB4-B81E-6E4A226E401E}" srcOrd="7" destOrd="0" presId="urn:microsoft.com/office/officeart/2005/8/layout/chevron1"/>
    <dgm:cxn modelId="{7F7E238A-CAC4-4548-9630-BABC8364A2E7}" type="presParOf" srcId="{A07458B6-A3D2-4746-AC65-F7AAB5EE2F56}" destId="{3D9CD9D8-5660-460C-9425-CA48175099D6}" srcOrd="8" destOrd="0" presId="urn:microsoft.com/office/officeart/2005/8/layout/chevron1"/>
    <dgm:cxn modelId="{9FD853D1-4FDF-4C1D-841A-8A72BAD8866E}" type="presParOf" srcId="{A07458B6-A3D2-4746-AC65-F7AAB5EE2F56}" destId="{10F2D9F8-D26E-416E-8B75-BD5554F00E49}" srcOrd="9" destOrd="0" presId="urn:microsoft.com/office/officeart/2005/8/layout/chevron1"/>
    <dgm:cxn modelId="{277B2AE5-3460-4C80-8AB3-A867EC61323B}" type="presParOf" srcId="{A07458B6-A3D2-4746-AC65-F7AAB5EE2F56}" destId="{7C89CE10-095F-4A70-9A8F-9BE4B1CAEC44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81E74F-28DB-43D5-833A-FC99C13DDFEE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 phldr="1"/>
      <dgm:spPr/>
    </dgm:pt>
    <dgm:pt modelId="{436656CA-1709-46B2-8E2F-83305B1E73C2}">
      <dgm:prSet phldrT="[Metin]" custT="1"/>
      <dgm:spPr/>
      <dgm:t>
        <a:bodyPr/>
        <a:lstStyle/>
        <a:p>
          <a:r>
            <a:rPr lang="tr-TR" sz="2200" b="1" dirty="0" smtClean="0"/>
            <a:t>Sonuç</a:t>
          </a:r>
          <a:endParaRPr lang="tr-TR" sz="2200" b="1" dirty="0"/>
        </a:p>
      </dgm:t>
    </dgm:pt>
    <dgm:pt modelId="{581EBE01-6C08-4DF5-9901-A437A5FAA40C}" type="parTrans" cxnId="{689FAC7F-5965-444A-9A5D-22F2F68BC20E}">
      <dgm:prSet/>
      <dgm:spPr/>
      <dgm:t>
        <a:bodyPr/>
        <a:lstStyle/>
        <a:p>
          <a:endParaRPr lang="tr-TR" sz="2200" b="1"/>
        </a:p>
      </dgm:t>
    </dgm:pt>
    <dgm:pt modelId="{78372326-6289-44AA-ADF3-55A1C1FD6D66}" type="sibTrans" cxnId="{689FAC7F-5965-444A-9A5D-22F2F68BC20E}">
      <dgm:prSet/>
      <dgm:spPr/>
      <dgm:t>
        <a:bodyPr/>
        <a:lstStyle/>
        <a:p>
          <a:endParaRPr lang="tr-TR" sz="2200" b="1"/>
        </a:p>
      </dgm:t>
    </dgm:pt>
    <dgm:pt modelId="{19E29A32-4702-47F3-8248-875C5C7AD954}">
      <dgm:prSet phldrT="[Metin]" custT="1"/>
      <dgm:spPr/>
      <dgm:t>
        <a:bodyPr/>
        <a:lstStyle/>
        <a:p>
          <a:r>
            <a:rPr lang="tr-TR" sz="2200" b="1" dirty="0" smtClean="0"/>
            <a:t>Etki</a:t>
          </a:r>
          <a:endParaRPr lang="tr-TR" sz="2200" b="1" dirty="0"/>
        </a:p>
      </dgm:t>
    </dgm:pt>
    <dgm:pt modelId="{CF218532-BE59-49A0-A5F2-1935136F4902}" type="parTrans" cxnId="{D3C726DA-BAC3-497A-85C0-3AFE3688D774}">
      <dgm:prSet/>
      <dgm:spPr/>
      <dgm:t>
        <a:bodyPr/>
        <a:lstStyle/>
        <a:p>
          <a:endParaRPr lang="tr-TR" sz="2200" b="1"/>
        </a:p>
      </dgm:t>
    </dgm:pt>
    <dgm:pt modelId="{3E8A717D-7ABB-4CE5-96C5-D0E035FC96A8}" type="sibTrans" cxnId="{D3C726DA-BAC3-497A-85C0-3AFE3688D774}">
      <dgm:prSet/>
      <dgm:spPr/>
      <dgm:t>
        <a:bodyPr/>
        <a:lstStyle/>
        <a:p>
          <a:endParaRPr lang="tr-TR" sz="2200" b="1"/>
        </a:p>
      </dgm:t>
    </dgm:pt>
    <dgm:pt modelId="{D93040A4-637A-4BC0-8E37-976AE3503ED3}">
      <dgm:prSet phldrT="[Metin]" custT="1"/>
      <dgm:spPr/>
      <dgm:t>
        <a:bodyPr/>
        <a:lstStyle/>
        <a:p>
          <a:r>
            <a:rPr lang="tr-TR" sz="2200" b="1" dirty="0" smtClean="0"/>
            <a:t>Sürdürülebilirlik</a:t>
          </a:r>
          <a:endParaRPr lang="tr-TR" sz="2200" b="1" dirty="0"/>
        </a:p>
      </dgm:t>
    </dgm:pt>
    <dgm:pt modelId="{79541F3B-3130-4FB5-A8C6-77972EEC2BD5}" type="parTrans" cxnId="{93B2A922-B26B-430B-A74E-5A5EA208F06D}">
      <dgm:prSet/>
      <dgm:spPr/>
      <dgm:t>
        <a:bodyPr/>
        <a:lstStyle/>
        <a:p>
          <a:endParaRPr lang="tr-TR" sz="2200" b="1"/>
        </a:p>
      </dgm:t>
    </dgm:pt>
    <dgm:pt modelId="{DB82FD87-24FB-4487-882E-B5ECC2116DD1}" type="sibTrans" cxnId="{93B2A922-B26B-430B-A74E-5A5EA208F06D}">
      <dgm:prSet/>
      <dgm:spPr/>
      <dgm:t>
        <a:bodyPr/>
        <a:lstStyle/>
        <a:p>
          <a:endParaRPr lang="tr-TR" sz="2200" b="1"/>
        </a:p>
      </dgm:t>
    </dgm:pt>
    <dgm:pt modelId="{FC44CB03-3DC4-4C99-BB5D-F49F00A07F74}" type="pres">
      <dgm:prSet presAssocID="{1081E74F-28DB-43D5-833A-FC99C13DDFEE}" presName="Name0" presStyleCnt="0">
        <dgm:presLayoutVars>
          <dgm:dir/>
          <dgm:resizeHandles val="exact"/>
        </dgm:presLayoutVars>
      </dgm:prSet>
      <dgm:spPr/>
    </dgm:pt>
    <dgm:pt modelId="{FA533922-FF6C-4474-B721-C5E2C43EEDAA}" type="pres">
      <dgm:prSet presAssocID="{1081E74F-28DB-43D5-833A-FC99C13DDFEE}" presName="arrow" presStyleLbl="bgShp" presStyleIdx="0" presStyleCnt="1"/>
      <dgm:spPr/>
    </dgm:pt>
    <dgm:pt modelId="{9C16896A-415A-4762-8BFD-54FE8F96E38C}" type="pres">
      <dgm:prSet presAssocID="{1081E74F-28DB-43D5-833A-FC99C13DDFEE}" presName="points" presStyleCnt="0"/>
      <dgm:spPr/>
    </dgm:pt>
    <dgm:pt modelId="{7F0B10A3-BEDE-470F-A377-0995E2A3D6D8}" type="pres">
      <dgm:prSet presAssocID="{436656CA-1709-46B2-8E2F-83305B1E73C2}" presName="compositeA" presStyleCnt="0"/>
      <dgm:spPr/>
    </dgm:pt>
    <dgm:pt modelId="{663B4777-1F4A-493C-B934-31C30F9DCB76}" type="pres">
      <dgm:prSet presAssocID="{436656CA-1709-46B2-8E2F-83305B1E73C2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8D80569-BC14-4BBE-800D-4541BAC56D0B}" type="pres">
      <dgm:prSet presAssocID="{436656CA-1709-46B2-8E2F-83305B1E73C2}" presName="circleA" presStyleLbl="node1" presStyleIdx="0" presStyleCnt="3"/>
      <dgm:spPr/>
    </dgm:pt>
    <dgm:pt modelId="{6CCA1A88-B867-416E-8773-9F6EE736F5EF}" type="pres">
      <dgm:prSet presAssocID="{436656CA-1709-46B2-8E2F-83305B1E73C2}" presName="spaceA" presStyleCnt="0"/>
      <dgm:spPr/>
    </dgm:pt>
    <dgm:pt modelId="{186276ED-5BD9-4113-BE19-C2178A216F8E}" type="pres">
      <dgm:prSet presAssocID="{78372326-6289-44AA-ADF3-55A1C1FD6D66}" presName="space" presStyleCnt="0"/>
      <dgm:spPr/>
    </dgm:pt>
    <dgm:pt modelId="{12A64640-BF1C-4C32-B1E9-544DB5D1E6ED}" type="pres">
      <dgm:prSet presAssocID="{19E29A32-4702-47F3-8248-875C5C7AD954}" presName="compositeB" presStyleCnt="0"/>
      <dgm:spPr/>
    </dgm:pt>
    <dgm:pt modelId="{57478E7E-1481-43DD-BB85-6CED9E04579B}" type="pres">
      <dgm:prSet presAssocID="{19E29A32-4702-47F3-8248-875C5C7AD95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F4A91F-B419-4C86-B3B0-D55A033DB021}" type="pres">
      <dgm:prSet presAssocID="{19E29A32-4702-47F3-8248-875C5C7AD954}" presName="circleB" presStyleLbl="node1" presStyleIdx="1" presStyleCnt="3"/>
      <dgm:spPr/>
    </dgm:pt>
    <dgm:pt modelId="{AE7C41A1-1C1B-48EA-83F5-AC0814FD562E}" type="pres">
      <dgm:prSet presAssocID="{19E29A32-4702-47F3-8248-875C5C7AD954}" presName="spaceB" presStyleCnt="0"/>
      <dgm:spPr/>
    </dgm:pt>
    <dgm:pt modelId="{4AB9BC80-BC4C-434D-80E0-1E935E66C850}" type="pres">
      <dgm:prSet presAssocID="{3E8A717D-7ABB-4CE5-96C5-D0E035FC96A8}" presName="space" presStyleCnt="0"/>
      <dgm:spPr/>
    </dgm:pt>
    <dgm:pt modelId="{5FB02322-A2A8-4159-ADA8-309090605163}" type="pres">
      <dgm:prSet presAssocID="{D93040A4-637A-4BC0-8E37-976AE3503ED3}" presName="compositeA" presStyleCnt="0"/>
      <dgm:spPr/>
    </dgm:pt>
    <dgm:pt modelId="{FC57E889-7F00-4448-83A0-25B52B44C0CE}" type="pres">
      <dgm:prSet presAssocID="{D93040A4-637A-4BC0-8E37-976AE3503ED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92233C5-607A-4982-A01E-080F24A36EF4}" type="pres">
      <dgm:prSet presAssocID="{D93040A4-637A-4BC0-8E37-976AE3503ED3}" presName="circleA" presStyleLbl="node1" presStyleIdx="2" presStyleCnt="3"/>
      <dgm:spPr/>
    </dgm:pt>
    <dgm:pt modelId="{949EE32A-1BC8-4767-9797-7521214CFCB8}" type="pres">
      <dgm:prSet presAssocID="{D93040A4-637A-4BC0-8E37-976AE3503ED3}" presName="spaceA" presStyleCnt="0"/>
      <dgm:spPr/>
    </dgm:pt>
  </dgm:ptLst>
  <dgm:cxnLst>
    <dgm:cxn modelId="{93B2A922-B26B-430B-A74E-5A5EA208F06D}" srcId="{1081E74F-28DB-43D5-833A-FC99C13DDFEE}" destId="{D93040A4-637A-4BC0-8E37-976AE3503ED3}" srcOrd="2" destOrd="0" parTransId="{79541F3B-3130-4FB5-A8C6-77972EEC2BD5}" sibTransId="{DB82FD87-24FB-4487-882E-B5ECC2116DD1}"/>
    <dgm:cxn modelId="{AA54BDE9-212E-4BEF-8055-3DF56D797A84}" type="presOf" srcId="{436656CA-1709-46B2-8E2F-83305B1E73C2}" destId="{663B4777-1F4A-493C-B934-31C30F9DCB76}" srcOrd="0" destOrd="0" presId="urn:microsoft.com/office/officeart/2005/8/layout/hProcess11"/>
    <dgm:cxn modelId="{7C0EA4EB-564D-437A-B6FB-0B25C2B58317}" type="presOf" srcId="{1081E74F-28DB-43D5-833A-FC99C13DDFEE}" destId="{FC44CB03-3DC4-4C99-BB5D-F49F00A07F74}" srcOrd="0" destOrd="0" presId="urn:microsoft.com/office/officeart/2005/8/layout/hProcess11"/>
    <dgm:cxn modelId="{EFD614A6-E7DD-4E73-96BC-2E7D029FE11E}" type="presOf" srcId="{D93040A4-637A-4BC0-8E37-976AE3503ED3}" destId="{FC57E889-7F00-4448-83A0-25B52B44C0CE}" srcOrd="0" destOrd="0" presId="urn:microsoft.com/office/officeart/2005/8/layout/hProcess11"/>
    <dgm:cxn modelId="{D3C726DA-BAC3-497A-85C0-3AFE3688D774}" srcId="{1081E74F-28DB-43D5-833A-FC99C13DDFEE}" destId="{19E29A32-4702-47F3-8248-875C5C7AD954}" srcOrd="1" destOrd="0" parTransId="{CF218532-BE59-49A0-A5F2-1935136F4902}" sibTransId="{3E8A717D-7ABB-4CE5-96C5-D0E035FC96A8}"/>
    <dgm:cxn modelId="{689FAC7F-5965-444A-9A5D-22F2F68BC20E}" srcId="{1081E74F-28DB-43D5-833A-FC99C13DDFEE}" destId="{436656CA-1709-46B2-8E2F-83305B1E73C2}" srcOrd="0" destOrd="0" parTransId="{581EBE01-6C08-4DF5-9901-A437A5FAA40C}" sibTransId="{78372326-6289-44AA-ADF3-55A1C1FD6D66}"/>
    <dgm:cxn modelId="{C1ADCBF5-FF69-4A25-A7BF-23F1AC20408C}" type="presOf" srcId="{19E29A32-4702-47F3-8248-875C5C7AD954}" destId="{57478E7E-1481-43DD-BB85-6CED9E04579B}" srcOrd="0" destOrd="0" presId="urn:microsoft.com/office/officeart/2005/8/layout/hProcess11"/>
    <dgm:cxn modelId="{A6470ABE-72FA-4D03-BF5B-968FB3E369D0}" type="presParOf" srcId="{FC44CB03-3DC4-4C99-BB5D-F49F00A07F74}" destId="{FA533922-FF6C-4474-B721-C5E2C43EEDAA}" srcOrd="0" destOrd="0" presId="urn:microsoft.com/office/officeart/2005/8/layout/hProcess11"/>
    <dgm:cxn modelId="{79A6E76B-BABF-4737-8F6C-92708BDDDEAC}" type="presParOf" srcId="{FC44CB03-3DC4-4C99-BB5D-F49F00A07F74}" destId="{9C16896A-415A-4762-8BFD-54FE8F96E38C}" srcOrd="1" destOrd="0" presId="urn:microsoft.com/office/officeart/2005/8/layout/hProcess11"/>
    <dgm:cxn modelId="{512B063F-48A0-4C2A-9E49-E738E3AA29A3}" type="presParOf" srcId="{9C16896A-415A-4762-8BFD-54FE8F96E38C}" destId="{7F0B10A3-BEDE-470F-A377-0995E2A3D6D8}" srcOrd="0" destOrd="0" presId="urn:microsoft.com/office/officeart/2005/8/layout/hProcess11"/>
    <dgm:cxn modelId="{ED12C006-C1BE-432C-A02A-B31AD1406DB6}" type="presParOf" srcId="{7F0B10A3-BEDE-470F-A377-0995E2A3D6D8}" destId="{663B4777-1F4A-493C-B934-31C30F9DCB76}" srcOrd="0" destOrd="0" presId="urn:microsoft.com/office/officeart/2005/8/layout/hProcess11"/>
    <dgm:cxn modelId="{E0FB27D5-13BF-43EA-91F0-F96389CC967C}" type="presParOf" srcId="{7F0B10A3-BEDE-470F-A377-0995E2A3D6D8}" destId="{48D80569-BC14-4BBE-800D-4541BAC56D0B}" srcOrd="1" destOrd="0" presId="urn:microsoft.com/office/officeart/2005/8/layout/hProcess11"/>
    <dgm:cxn modelId="{3072319E-467C-402E-A82C-6AC58991E369}" type="presParOf" srcId="{7F0B10A3-BEDE-470F-A377-0995E2A3D6D8}" destId="{6CCA1A88-B867-416E-8773-9F6EE736F5EF}" srcOrd="2" destOrd="0" presId="urn:microsoft.com/office/officeart/2005/8/layout/hProcess11"/>
    <dgm:cxn modelId="{54D2F01D-D520-4842-9A96-90CC706F00CE}" type="presParOf" srcId="{9C16896A-415A-4762-8BFD-54FE8F96E38C}" destId="{186276ED-5BD9-4113-BE19-C2178A216F8E}" srcOrd="1" destOrd="0" presId="urn:microsoft.com/office/officeart/2005/8/layout/hProcess11"/>
    <dgm:cxn modelId="{635A94AC-F34F-4CCD-8755-4A027D3FB3C7}" type="presParOf" srcId="{9C16896A-415A-4762-8BFD-54FE8F96E38C}" destId="{12A64640-BF1C-4C32-B1E9-544DB5D1E6ED}" srcOrd="2" destOrd="0" presId="urn:microsoft.com/office/officeart/2005/8/layout/hProcess11"/>
    <dgm:cxn modelId="{7864F42F-BDE0-4126-A7D9-FDCD6103C19E}" type="presParOf" srcId="{12A64640-BF1C-4C32-B1E9-544DB5D1E6ED}" destId="{57478E7E-1481-43DD-BB85-6CED9E04579B}" srcOrd="0" destOrd="0" presId="urn:microsoft.com/office/officeart/2005/8/layout/hProcess11"/>
    <dgm:cxn modelId="{2CE0B26F-4A73-4F67-8859-AEB372C8A83D}" type="presParOf" srcId="{12A64640-BF1C-4C32-B1E9-544DB5D1E6ED}" destId="{BBF4A91F-B419-4C86-B3B0-D55A033DB021}" srcOrd="1" destOrd="0" presId="urn:microsoft.com/office/officeart/2005/8/layout/hProcess11"/>
    <dgm:cxn modelId="{7975FA60-E902-449F-9834-A9934FBADA9B}" type="presParOf" srcId="{12A64640-BF1C-4C32-B1E9-544DB5D1E6ED}" destId="{AE7C41A1-1C1B-48EA-83F5-AC0814FD562E}" srcOrd="2" destOrd="0" presId="urn:microsoft.com/office/officeart/2005/8/layout/hProcess11"/>
    <dgm:cxn modelId="{C650A6A8-F42D-4F9E-BEB6-1CE41FA13AC7}" type="presParOf" srcId="{9C16896A-415A-4762-8BFD-54FE8F96E38C}" destId="{4AB9BC80-BC4C-434D-80E0-1E935E66C850}" srcOrd="3" destOrd="0" presId="urn:microsoft.com/office/officeart/2005/8/layout/hProcess11"/>
    <dgm:cxn modelId="{A10F15D2-6E39-4732-B9B9-0837CC84B496}" type="presParOf" srcId="{9C16896A-415A-4762-8BFD-54FE8F96E38C}" destId="{5FB02322-A2A8-4159-ADA8-309090605163}" srcOrd="4" destOrd="0" presId="urn:microsoft.com/office/officeart/2005/8/layout/hProcess11"/>
    <dgm:cxn modelId="{42BFD671-D550-4F45-A081-791656A962B2}" type="presParOf" srcId="{5FB02322-A2A8-4159-ADA8-309090605163}" destId="{FC57E889-7F00-4448-83A0-25B52B44C0CE}" srcOrd="0" destOrd="0" presId="urn:microsoft.com/office/officeart/2005/8/layout/hProcess11"/>
    <dgm:cxn modelId="{D7080B65-652E-4995-A299-CB2460A771A7}" type="presParOf" srcId="{5FB02322-A2A8-4159-ADA8-309090605163}" destId="{492233C5-607A-4982-A01E-080F24A36EF4}" srcOrd="1" destOrd="0" presId="urn:microsoft.com/office/officeart/2005/8/layout/hProcess11"/>
    <dgm:cxn modelId="{993979B3-CEC4-4166-A5BF-E860E844160F}" type="presParOf" srcId="{5FB02322-A2A8-4159-ADA8-309090605163}" destId="{949EE32A-1BC8-4767-9797-7521214CFCB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5DA99-039A-42FB-BB3C-5C7EC494579D}">
      <dsp:nvSpPr>
        <dsp:cNvPr id="0" name=""/>
        <dsp:cNvSpPr/>
      </dsp:nvSpPr>
      <dsp:spPr>
        <a:xfrm>
          <a:off x="417194" y="0"/>
          <a:ext cx="4728210" cy="126876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0E6C7-8AB6-41BA-A83D-56B7FAB402C0}">
      <dsp:nvSpPr>
        <dsp:cNvPr id="0" name=""/>
        <dsp:cNvSpPr/>
      </dsp:nvSpPr>
      <dsp:spPr>
        <a:xfrm>
          <a:off x="2716" y="380628"/>
          <a:ext cx="1678558" cy="507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Mühendislik</a:t>
          </a:r>
          <a:endParaRPr lang="tr-TR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90" y="405402"/>
        <a:ext cx="1629010" cy="457956"/>
      </dsp:txXfrm>
    </dsp:sp>
    <dsp:sp modelId="{7335A65A-9ECF-4F31-92C0-A3273177E02E}">
      <dsp:nvSpPr>
        <dsp:cNvPr id="0" name=""/>
        <dsp:cNvSpPr/>
      </dsp:nvSpPr>
      <dsp:spPr>
        <a:xfrm>
          <a:off x="1942020" y="380628"/>
          <a:ext cx="1678558" cy="507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MBA</a:t>
          </a:r>
          <a:endParaRPr lang="tr-TR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66794" y="405402"/>
        <a:ext cx="1629010" cy="457956"/>
      </dsp:txXfrm>
    </dsp:sp>
    <dsp:sp modelId="{5CA68DB5-4D9F-4505-86AE-5BBCF92CD593}">
      <dsp:nvSpPr>
        <dsp:cNvPr id="0" name=""/>
        <dsp:cNvSpPr/>
      </dsp:nvSpPr>
      <dsp:spPr>
        <a:xfrm>
          <a:off x="3881325" y="380628"/>
          <a:ext cx="1678558" cy="507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Yönetim</a:t>
          </a:r>
          <a:endParaRPr lang="tr-TR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06099" y="405402"/>
        <a:ext cx="1629010" cy="457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0CE61-46D7-44CD-84B6-799F86EBE6D1}">
      <dsp:nvSpPr>
        <dsp:cNvPr id="0" name=""/>
        <dsp:cNvSpPr/>
      </dsp:nvSpPr>
      <dsp:spPr>
        <a:xfrm>
          <a:off x="0" y="2510851"/>
          <a:ext cx="3513823" cy="4119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Strateji Analizi</a:t>
          </a:r>
          <a:endParaRPr lang="tr-TR" sz="2000" b="1" kern="1200" dirty="0"/>
        </a:p>
      </dsp:txBody>
      <dsp:txXfrm>
        <a:off x="0" y="2510851"/>
        <a:ext cx="3513823" cy="411926"/>
      </dsp:txXfrm>
    </dsp:sp>
    <dsp:sp modelId="{358DE3C7-94D9-4F7F-BA1B-7A3CDF0231BC}">
      <dsp:nvSpPr>
        <dsp:cNvPr id="0" name=""/>
        <dsp:cNvSpPr/>
      </dsp:nvSpPr>
      <dsp:spPr>
        <a:xfrm rot="10800000">
          <a:off x="0" y="1883487"/>
          <a:ext cx="3513823" cy="633542"/>
        </a:xfrm>
        <a:prstGeom prst="upArrowCallou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Hedeflerin Analizi</a:t>
          </a:r>
          <a:endParaRPr lang="tr-TR" sz="2000" b="1" kern="1200" dirty="0"/>
        </a:p>
      </dsp:txBody>
      <dsp:txXfrm rot="10800000">
        <a:off x="0" y="1883487"/>
        <a:ext cx="3513823" cy="411657"/>
      </dsp:txXfrm>
    </dsp:sp>
    <dsp:sp modelId="{3E8FF41F-4339-4102-9602-2210881FE06E}">
      <dsp:nvSpPr>
        <dsp:cNvPr id="0" name=""/>
        <dsp:cNvSpPr/>
      </dsp:nvSpPr>
      <dsp:spPr>
        <a:xfrm rot="10800000">
          <a:off x="0" y="1256124"/>
          <a:ext cx="3513823" cy="633542"/>
        </a:xfrm>
        <a:prstGeom prst="upArrowCallou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Sorunların Analizi </a:t>
          </a:r>
          <a:endParaRPr lang="tr-TR" sz="2000" b="1" kern="1200" dirty="0"/>
        </a:p>
      </dsp:txBody>
      <dsp:txXfrm rot="10800000">
        <a:off x="0" y="1256124"/>
        <a:ext cx="3513823" cy="411657"/>
      </dsp:txXfrm>
    </dsp:sp>
    <dsp:sp modelId="{CEB31EC3-97A3-4DF3-ACDC-0BE535E21ABB}">
      <dsp:nvSpPr>
        <dsp:cNvPr id="0" name=""/>
        <dsp:cNvSpPr/>
      </dsp:nvSpPr>
      <dsp:spPr>
        <a:xfrm rot="10800000">
          <a:off x="0" y="628761"/>
          <a:ext cx="3513823" cy="633542"/>
        </a:xfrm>
        <a:prstGeom prst="upArrowCallou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Paydaş Analizi</a:t>
          </a:r>
          <a:endParaRPr lang="tr-TR" sz="2000" b="1" kern="1200" dirty="0"/>
        </a:p>
      </dsp:txBody>
      <dsp:txXfrm rot="10800000">
        <a:off x="0" y="628761"/>
        <a:ext cx="3513823" cy="411657"/>
      </dsp:txXfrm>
    </dsp:sp>
    <dsp:sp modelId="{2BC59FD9-3E97-4769-884B-D37A84CE1FAB}">
      <dsp:nvSpPr>
        <dsp:cNvPr id="0" name=""/>
        <dsp:cNvSpPr/>
      </dsp:nvSpPr>
      <dsp:spPr>
        <a:xfrm rot="10800000">
          <a:off x="0" y="1397"/>
          <a:ext cx="3513823" cy="633542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Mevcut Durum Analizi</a:t>
          </a:r>
          <a:endParaRPr lang="tr-TR" sz="2000" b="1" kern="1200" dirty="0"/>
        </a:p>
      </dsp:txBody>
      <dsp:txXfrm rot="10800000">
        <a:off x="0" y="1397"/>
        <a:ext cx="3513823" cy="4116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0CE61-46D7-44CD-84B6-799F86EBE6D1}">
      <dsp:nvSpPr>
        <dsp:cNvPr id="0" name=""/>
        <dsp:cNvSpPr/>
      </dsp:nvSpPr>
      <dsp:spPr>
        <a:xfrm>
          <a:off x="0" y="1297333"/>
          <a:ext cx="3513823" cy="4306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Bütçe</a:t>
          </a:r>
        </a:p>
      </dsp:txBody>
      <dsp:txXfrm>
        <a:off x="0" y="1297333"/>
        <a:ext cx="3513823" cy="430662"/>
      </dsp:txXfrm>
    </dsp:sp>
    <dsp:sp modelId="{358DE3C7-94D9-4F7F-BA1B-7A3CDF0231BC}">
      <dsp:nvSpPr>
        <dsp:cNvPr id="0" name=""/>
        <dsp:cNvSpPr/>
      </dsp:nvSpPr>
      <dsp:spPr>
        <a:xfrm rot="10800000">
          <a:off x="0" y="656206"/>
          <a:ext cx="3513823" cy="662358"/>
        </a:xfrm>
        <a:prstGeom prst="upArrowCallou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Faaliyet planlaması</a:t>
          </a:r>
        </a:p>
      </dsp:txBody>
      <dsp:txXfrm rot="10800000">
        <a:off x="0" y="656206"/>
        <a:ext cx="3513823" cy="430380"/>
      </dsp:txXfrm>
    </dsp:sp>
    <dsp:sp modelId="{2BC59FD9-3E97-4769-884B-D37A84CE1FAB}">
      <dsp:nvSpPr>
        <dsp:cNvPr id="0" name=""/>
        <dsp:cNvSpPr/>
      </dsp:nvSpPr>
      <dsp:spPr>
        <a:xfrm rot="10800000">
          <a:off x="0" y="15396"/>
          <a:ext cx="3513823" cy="662358"/>
        </a:xfrm>
        <a:prstGeom prst="upArrowCallou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Araştırma Modeli</a:t>
          </a:r>
        </a:p>
      </dsp:txBody>
      <dsp:txXfrm rot="10800000">
        <a:off x="0" y="15396"/>
        <a:ext cx="3513823" cy="4303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982BE-7732-4080-BEE2-F10D1D1753BF}">
      <dsp:nvSpPr>
        <dsp:cNvPr id="0" name=""/>
        <dsp:cNvSpPr/>
      </dsp:nvSpPr>
      <dsp:spPr>
        <a:xfrm>
          <a:off x="4408" y="296148"/>
          <a:ext cx="1639831" cy="65593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Fikir</a:t>
          </a:r>
          <a:endParaRPr lang="tr-TR" sz="1300" b="1" kern="1200" dirty="0"/>
        </a:p>
      </dsp:txBody>
      <dsp:txXfrm>
        <a:off x="332374" y="296148"/>
        <a:ext cx="983899" cy="655932"/>
      </dsp:txXfrm>
    </dsp:sp>
    <dsp:sp modelId="{CDD1A501-4CF0-45BB-833C-FA8311943E5B}">
      <dsp:nvSpPr>
        <dsp:cNvPr id="0" name=""/>
        <dsp:cNvSpPr/>
      </dsp:nvSpPr>
      <dsp:spPr>
        <a:xfrm>
          <a:off x="1480256" y="296148"/>
          <a:ext cx="1639831" cy="655932"/>
        </a:xfrm>
        <a:prstGeom prst="chevron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Analiz</a:t>
          </a:r>
          <a:endParaRPr lang="tr-TR" sz="1300" b="1" kern="1200" dirty="0"/>
        </a:p>
      </dsp:txBody>
      <dsp:txXfrm>
        <a:off x="1808222" y="296148"/>
        <a:ext cx="983899" cy="655932"/>
      </dsp:txXfrm>
    </dsp:sp>
    <dsp:sp modelId="{6BDCE3FA-5509-4C06-8E5A-3ACE2575110A}">
      <dsp:nvSpPr>
        <dsp:cNvPr id="0" name=""/>
        <dsp:cNvSpPr/>
      </dsp:nvSpPr>
      <dsp:spPr>
        <a:xfrm>
          <a:off x="2956104" y="296148"/>
          <a:ext cx="1639831" cy="655932"/>
        </a:xfrm>
        <a:prstGeom prst="chevron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Planlama</a:t>
          </a:r>
          <a:endParaRPr lang="tr-TR" sz="1300" b="1" kern="1200" dirty="0"/>
        </a:p>
      </dsp:txBody>
      <dsp:txXfrm>
        <a:off x="3284070" y="296148"/>
        <a:ext cx="983899" cy="655932"/>
      </dsp:txXfrm>
    </dsp:sp>
    <dsp:sp modelId="{F7492A3B-506B-47E5-8767-FE311750DA4C}">
      <dsp:nvSpPr>
        <dsp:cNvPr id="0" name=""/>
        <dsp:cNvSpPr/>
      </dsp:nvSpPr>
      <dsp:spPr>
        <a:xfrm>
          <a:off x="4431951" y="296148"/>
          <a:ext cx="1639831" cy="655932"/>
        </a:xfrm>
        <a:prstGeom prst="chevron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Finansman</a:t>
          </a:r>
          <a:endParaRPr lang="tr-TR" sz="1300" b="1" kern="1200" dirty="0"/>
        </a:p>
      </dsp:txBody>
      <dsp:txXfrm>
        <a:off x="4759917" y="296148"/>
        <a:ext cx="983899" cy="655932"/>
      </dsp:txXfrm>
    </dsp:sp>
    <dsp:sp modelId="{3D9CD9D8-5660-460C-9425-CA48175099D6}">
      <dsp:nvSpPr>
        <dsp:cNvPr id="0" name=""/>
        <dsp:cNvSpPr/>
      </dsp:nvSpPr>
      <dsp:spPr>
        <a:xfrm>
          <a:off x="5907799" y="296148"/>
          <a:ext cx="1639831" cy="655932"/>
        </a:xfrm>
        <a:prstGeom prst="chevron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Uygulama</a:t>
          </a:r>
          <a:endParaRPr lang="tr-TR" sz="1300" b="1" kern="1200" dirty="0"/>
        </a:p>
      </dsp:txBody>
      <dsp:txXfrm>
        <a:off x="6235765" y="296148"/>
        <a:ext cx="983899" cy="655932"/>
      </dsp:txXfrm>
    </dsp:sp>
    <dsp:sp modelId="{7C89CE10-095F-4A70-9A8F-9BE4B1CAEC44}">
      <dsp:nvSpPr>
        <dsp:cNvPr id="0" name=""/>
        <dsp:cNvSpPr/>
      </dsp:nvSpPr>
      <dsp:spPr>
        <a:xfrm>
          <a:off x="7383647" y="296148"/>
          <a:ext cx="1639831" cy="655932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İzleme</a:t>
          </a:r>
          <a:endParaRPr lang="tr-TR" sz="1300" b="1" kern="1200" dirty="0"/>
        </a:p>
      </dsp:txBody>
      <dsp:txXfrm>
        <a:off x="7711613" y="296148"/>
        <a:ext cx="983899" cy="6559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33922-FF6C-4474-B721-C5E2C43EEDAA}">
      <dsp:nvSpPr>
        <dsp:cNvPr id="0" name=""/>
        <dsp:cNvSpPr/>
      </dsp:nvSpPr>
      <dsp:spPr>
        <a:xfrm>
          <a:off x="0" y="865414"/>
          <a:ext cx="9144000" cy="1153885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3B4777-1F4A-493C-B934-31C30F9DCB76}">
      <dsp:nvSpPr>
        <dsp:cNvPr id="0" name=""/>
        <dsp:cNvSpPr/>
      </dsp:nvSpPr>
      <dsp:spPr>
        <a:xfrm>
          <a:off x="4018" y="0"/>
          <a:ext cx="2652117" cy="1153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/>
            <a:t>Sonuç</a:t>
          </a:r>
          <a:endParaRPr lang="tr-TR" sz="2200" b="1" kern="1200" dirty="0"/>
        </a:p>
      </dsp:txBody>
      <dsp:txXfrm>
        <a:off x="4018" y="0"/>
        <a:ext cx="2652117" cy="1153885"/>
      </dsp:txXfrm>
    </dsp:sp>
    <dsp:sp modelId="{48D80569-BC14-4BBE-800D-4541BAC56D0B}">
      <dsp:nvSpPr>
        <dsp:cNvPr id="0" name=""/>
        <dsp:cNvSpPr/>
      </dsp:nvSpPr>
      <dsp:spPr>
        <a:xfrm>
          <a:off x="1185841" y="1298121"/>
          <a:ext cx="288471" cy="28847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78E7E-1481-43DD-BB85-6CED9E04579B}">
      <dsp:nvSpPr>
        <dsp:cNvPr id="0" name=""/>
        <dsp:cNvSpPr/>
      </dsp:nvSpPr>
      <dsp:spPr>
        <a:xfrm>
          <a:off x="2788741" y="1730828"/>
          <a:ext cx="2652117" cy="1153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/>
            <a:t>Etki</a:t>
          </a:r>
          <a:endParaRPr lang="tr-TR" sz="2200" b="1" kern="1200" dirty="0"/>
        </a:p>
      </dsp:txBody>
      <dsp:txXfrm>
        <a:off x="2788741" y="1730828"/>
        <a:ext cx="2652117" cy="1153885"/>
      </dsp:txXfrm>
    </dsp:sp>
    <dsp:sp modelId="{BBF4A91F-B419-4C86-B3B0-D55A033DB021}">
      <dsp:nvSpPr>
        <dsp:cNvPr id="0" name=""/>
        <dsp:cNvSpPr/>
      </dsp:nvSpPr>
      <dsp:spPr>
        <a:xfrm>
          <a:off x="3970564" y="1298121"/>
          <a:ext cx="288471" cy="288471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7E889-7F00-4448-83A0-25B52B44C0CE}">
      <dsp:nvSpPr>
        <dsp:cNvPr id="0" name=""/>
        <dsp:cNvSpPr/>
      </dsp:nvSpPr>
      <dsp:spPr>
        <a:xfrm>
          <a:off x="5573464" y="0"/>
          <a:ext cx="2652117" cy="1153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/>
            <a:t>Sürdürülebilirlik</a:t>
          </a:r>
          <a:endParaRPr lang="tr-TR" sz="2200" b="1" kern="1200" dirty="0"/>
        </a:p>
      </dsp:txBody>
      <dsp:txXfrm>
        <a:off x="5573464" y="0"/>
        <a:ext cx="2652117" cy="1153885"/>
      </dsp:txXfrm>
    </dsp:sp>
    <dsp:sp modelId="{492233C5-607A-4982-A01E-080F24A36EF4}">
      <dsp:nvSpPr>
        <dsp:cNvPr id="0" name=""/>
        <dsp:cNvSpPr/>
      </dsp:nvSpPr>
      <dsp:spPr>
        <a:xfrm>
          <a:off x="6755287" y="1298121"/>
          <a:ext cx="288471" cy="288471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fld id="{FE01F1FB-22B8-4E3F-AA61-A7081951257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5757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fld id="{B4CF2D55-BA4A-48B7-B2F4-ADE2A7BA304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2999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78852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E12914F3-229A-48A9-984D-5277C95265D6}" type="slidenum">
              <a:rPr lang="en-US" altLang="tr-TR" smtClean="0"/>
              <a:pPr>
                <a:spcBef>
                  <a:spcPct val="0"/>
                </a:spcBef>
                <a:defRPr/>
              </a:pPr>
              <a:t>3</a:t>
            </a:fld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186862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76B75B-4179-4549-8200-CD8F790EF8EB}" type="slidenum">
              <a:rPr lang="en-US" altLang="tr-TR"/>
              <a:pPr>
                <a:defRPr/>
              </a:pPr>
              <a:t>43</a:t>
            </a:fld>
            <a:endParaRPr lang="en-US" altLang="tr-TR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43469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A55C8E-AA18-4A07-80F6-D0E7CAEA1A29}" type="slidenum">
              <a:rPr lang="en-GB">
                <a:latin typeface="Calibri" panose="020F0502020204030204" pitchFamily="34" charset="0"/>
              </a:rPr>
              <a:pPr eaLnBrk="1" hangingPunct="1"/>
              <a:t>52</a:t>
            </a:fld>
            <a:endParaRPr lang="en-GB">
              <a:latin typeface="Calibri" panose="020F0502020204030204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3840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A55C8E-AA18-4A07-80F6-D0E7CAEA1A29}" type="slidenum">
              <a:rPr lang="en-GB">
                <a:latin typeface="Calibri" panose="020F0502020204030204" pitchFamily="34" charset="0"/>
              </a:rPr>
              <a:pPr eaLnBrk="1" hangingPunct="1"/>
              <a:t>53</a:t>
            </a:fld>
            <a:endParaRPr lang="en-GB">
              <a:latin typeface="Calibri" panose="020F0502020204030204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5257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1813"/>
            <a:ext cx="54864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23" tIns="46661" rIns="93323" bIns="46661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60689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1813"/>
            <a:ext cx="54864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23" tIns="46661" rIns="93323" bIns="46661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05554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1813"/>
            <a:ext cx="54864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23" tIns="46661" rIns="93323" bIns="46661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65962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138133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3406C83-55CC-43C1-82BE-619A1A111F44}" type="slidenum">
              <a:rPr lang="en-GB">
                <a:latin typeface="Calibri" panose="020F0502020204030204" pitchFamily="34" charset="0"/>
              </a:rPr>
              <a:pPr eaLnBrk="1" hangingPunct="1"/>
              <a:t>23</a:t>
            </a:fld>
            <a:endParaRPr lang="en-GB">
              <a:latin typeface="Calibri" panose="020F0502020204030204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9388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AC9E8E8-37D6-4454-9D2F-97CB1675F9A3}" type="slidenum">
              <a:rPr lang="en-GB">
                <a:latin typeface="Calibri" panose="020F0502020204030204" pitchFamily="34" charset="0"/>
              </a:rPr>
              <a:pPr eaLnBrk="1" hangingPunct="1"/>
              <a:t>24</a:t>
            </a:fld>
            <a:endParaRPr lang="en-GB">
              <a:latin typeface="Calibri" panose="020F0502020204030204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0172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1813"/>
            <a:ext cx="54864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23" tIns="46661" rIns="93323" bIns="46661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43698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B82E71-FE7C-4DDC-A135-781613D2B59D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51647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7A9210-34D4-4BE2-A3AA-C2150DB207B7}" type="slidenum">
              <a:rPr lang="en-US" altLang="tr-TR"/>
              <a:pPr>
                <a:defRPr/>
              </a:pPr>
              <a:t>40</a:t>
            </a:fld>
            <a:endParaRPr lang="en-US" altLang="tr-TR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122978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FC02DD-9929-4F01-9AAB-C60D84631568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004452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2204AB-A7D4-4DC2-A4AD-6CDD4502A9B2}" type="slidenum">
              <a:rPr lang="en-US" altLang="tr-TR"/>
              <a:pPr>
                <a:defRPr/>
              </a:pPr>
              <a:t>42</a:t>
            </a:fld>
            <a:endParaRPr lang="en-US" altLang="tr-TR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358455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r-TR" dirty="0" smtClean="0"/>
              <a:t>Asıl Başlık Stili İçin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smtClean="0"/>
              <a:t>Asıl alt başlık stilini düzenlemek için tıklatın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76F6-FAB5-4A23-AA42-B3A54C6F98C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820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dirty="0" smtClean="0"/>
              <a:t>Asıl Başlık Stili İçin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76F6-FAB5-4A23-AA42-B3A54C6F98C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739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76F6-FAB5-4A23-AA42-B3A54C6F98C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603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/>
              <a:t>Rüzgar Gülü E-Posta Grubu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8A7FA3-014C-4919-8098-77C6BCF7EC96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2163781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İçin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36221" y="1600201"/>
            <a:ext cx="862203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9" name="Altbilgi Yer Tutucusu 4"/>
          <p:cNvSpPr txBox="1">
            <a:spLocks/>
          </p:cNvSpPr>
          <p:nvPr userDrawn="1"/>
        </p:nvSpPr>
        <p:spPr>
          <a:xfrm>
            <a:off x="914400" y="6213832"/>
            <a:ext cx="7615003" cy="44053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defPPr>
              <a:defRPr lang="tr-TR"/>
            </a:defPPr>
            <a:lvl1pPr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2800" kern="1200">
                <a:solidFill>
                  <a:schemeClr val="bg1"/>
                </a:solidFill>
                <a:latin typeface="Juice ITC" pitchFamily="82" charset="0"/>
                <a:ea typeface="+mn-ea"/>
                <a:cs typeface="+mn-cs"/>
              </a:defRPr>
            </a:lvl1pPr>
            <a:lvl2pPr marL="4572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2800" kern="1200">
                <a:solidFill>
                  <a:schemeClr val="tx1"/>
                </a:solidFill>
                <a:latin typeface="Juice ITC" pitchFamily="82" charset="0"/>
                <a:ea typeface="+mn-ea"/>
                <a:cs typeface="+mn-cs"/>
              </a:defRPr>
            </a:lvl2pPr>
            <a:lvl3pPr marL="9144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2800" kern="1200">
                <a:solidFill>
                  <a:schemeClr val="tx1"/>
                </a:solidFill>
                <a:latin typeface="Juice ITC" pitchFamily="82" charset="0"/>
                <a:ea typeface="+mn-ea"/>
                <a:cs typeface="+mn-cs"/>
              </a:defRPr>
            </a:lvl3pPr>
            <a:lvl4pPr marL="1371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2800" kern="1200">
                <a:solidFill>
                  <a:schemeClr val="tx1"/>
                </a:solidFill>
                <a:latin typeface="Juice ITC" pitchFamily="82" charset="0"/>
                <a:ea typeface="+mn-ea"/>
                <a:cs typeface="+mn-cs"/>
              </a:defRPr>
            </a:lvl4pPr>
            <a:lvl5pPr marL="18288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2800" kern="1200">
                <a:solidFill>
                  <a:schemeClr val="tx1"/>
                </a:solidFill>
                <a:latin typeface="Juice ITC" pitchFamily="8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Juice ITC" pitchFamily="8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Juice ITC" pitchFamily="8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Juice ITC" pitchFamily="8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Juice ITC" pitchFamily="82" charset="0"/>
                <a:ea typeface="+mn-ea"/>
                <a:cs typeface="+mn-cs"/>
              </a:defRPr>
            </a:lvl9pPr>
          </a:lstStyle>
          <a:p>
            <a:pPr algn="ctr"/>
            <a:r>
              <a:rPr lang="tr-TR" sz="1600" dirty="0" smtClean="0">
                <a:latin typeface="+mn-lt"/>
              </a:rPr>
              <a:t>ST Strateji ve Teknoloji Geliştirme Eğitim Denetim Danışmanlık </a:t>
            </a:r>
            <a:r>
              <a:rPr lang="tr-TR" sz="16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San.Tic.Ltd.Şti</a:t>
            </a:r>
            <a:r>
              <a:rPr lang="tr-TR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endParaRPr lang="tr-TR" sz="1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7624990" y="62612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0000"/>
                </a:solidFill>
                <a:latin typeface="+mn-lt"/>
              </a:defRPr>
            </a:lvl1pPr>
          </a:lstStyle>
          <a:p>
            <a:fld id="{76837A9F-5B6C-4EF1-BFE6-C0F531355B52}" type="slidenum">
              <a:rPr lang="tr-TR" smtClean="0"/>
              <a:pPr/>
              <a:t>‹#›</a:t>
            </a:fld>
            <a:r>
              <a:rPr lang="tr-TR" smtClean="0"/>
              <a:t>/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1410" r="10876"/>
          <a:stretch/>
        </p:blipFill>
        <p:spPr bwMode="auto">
          <a:xfrm>
            <a:off x="107742" y="6011057"/>
            <a:ext cx="701727" cy="83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6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22" r:id="rId3"/>
    <p:sldLayoutId id="2147483723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7.jpe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0.png"/><Relationship Id="rId10" Type="http://schemas.openxmlformats.org/officeDocument/2006/relationships/image" Target="../media/image5.jpeg"/><Relationship Id="rId19" Type="http://schemas.openxmlformats.org/officeDocument/2006/relationships/image" Target="../media/image14.pn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Relationship Id="rId1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orta anadolu kalkınma ajansı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6" name="Picture 2" descr="C:\Users\toshiba\Desktop\st strateji lo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2" t="32143" r="34676" b="38690"/>
          <a:stretch/>
        </p:blipFill>
        <p:spPr bwMode="auto">
          <a:xfrm>
            <a:off x="3214974" y="2875708"/>
            <a:ext cx="2140798" cy="225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Başlık"/>
          <p:cNvSpPr>
            <a:spLocks noGrp="1"/>
          </p:cNvSpPr>
          <p:nvPr>
            <p:ph type="ctrTitle"/>
          </p:nvPr>
        </p:nvSpPr>
        <p:spPr>
          <a:xfrm>
            <a:off x="274863" y="1592256"/>
            <a:ext cx="8572560" cy="1470025"/>
          </a:xfrm>
        </p:spPr>
        <p:txBody>
          <a:bodyPr>
            <a:noAutofit/>
          </a:bodyPr>
          <a:lstStyle/>
          <a:p>
            <a:r>
              <a:rPr lang="tr-TR" sz="4000" dirty="0" smtClean="0">
                <a:solidFill>
                  <a:srgbClr val="FF0000"/>
                </a:solidFill>
              </a:rPr>
              <a:t>PROJE DÖNGÜ YÖNETİMİ EĞİTİMİ</a:t>
            </a:r>
            <a:endParaRPr lang="tr-TR" sz="4000" dirty="0">
              <a:solidFill>
                <a:srgbClr val="FF0000"/>
              </a:solidFill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155575" y="5069783"/>
            <a:ext cx="8572560" cy="873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</a:pPr>
            <a:r>
              <a:rPr lang="tr-TR" sz="24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Doç.Dr</a:t>
            </a:r>
            <a:r>
              <a:rPr lang="tr-TR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Mustafa Kemal TOPCU</a:t>
            </a:r>
            <a:endParaRPr lang="tr-TR" sz="2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18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>
            <a:extLst>
              <a:ext uri="{FF2B5EF4-FFF2-40B4-BE49-F238E27FC236}">
                <a16:creationId xmlns:a16="http://schemas.microsoft.com/office/drawing/2014/main" id="{390E7544-9E2F-040B-C80F-912C2BF8ECFE}"/>
              </a:ext>
            </a:extLst>
          </p:cNvPr>
          <p:cNvSpPr/>
          <p:nvPr/>
        </p:nvSpPr>
        <p:spPr>
          <a:xfrm>
            <a:off x="730527" y="1808561"/>
            <a:ext cx="7909063" cy="14191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defRPr/>
            </a:pPr>
            <a:r>
              <a:rPr lang="tr-TR" sz="1800" b="1" dirty="0">
                <a:solidFill>
                  <a:srgbClr val="FF0000"/>
                </a:solidFill>
                <a:cs typeface="Arial" panose="020B0604020202020204" pitchFamily="34" charset="0"/>
              </a:rPr>
              <a:t>Sorun ağacı analizinde “alt sorunlar” neyi temsil eder?</a:t>
            </a:r>
            <a:endParaRPr lang="tr-TR" altLang="en-US" sz="1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7951A1A7-BE0C-085E-CE89-5BC1AAB818A4}"/>
              </a:ext>
            </a:extLst>
          </p:cNvPr>
          <p:cNvSpPr/>
          <p:nvPr/>
        </p:nvSpPr>
        <p:spPr>
          <a:xfrm>
            <a:off x="6297216" y="3784495"/>
            <a:ext cx="1241504" cy="7793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tr-TR" sz="1350" b="1" dirty="0" smtClean="0">
                <a:solidFill>
                  <a:schemeClr val="tx1"/>
                </a:solidFill>
                <a:cs typeface="Arial" panose="020B0604020202020204" pitchFamily="34" charset="0"/>
              </a:rPr>
              <a:t>Sorunun Hedeflerini</a:t>
            </a:r>
            <a:endParaRPr lang="tr-TR" sz="135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Yuvarlatılmış Dikdörtgen 4">
            <a:extLst>
              <a:ext uri="{FF2B5EF4-FFF2-40B4-BE49-F238E27FC236}">
                <a16:creationId xmlns:a16="http://schemas.microsoft.com/office/drawing/2014/main" id="{A1A10AD9-87AE-7275-6C38-2CAA93244D28}"/>
              </a:ext>
            </a:extLst>
          </p:cNvPr>
          <p:cNvSpPr/>
          <p:nvPr/>
        </p:nvSpPr>
        <p:spPr>
          <a:xfrm>
            <a:off x="2997201" y="3784496"/>
            <a:ext cx="1226552" cy="7793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350" b="1" dirty="0" smtClean="0">
                <a:solidFill>
                  <a:schemeClr val="tx1"/>
                </a:solidFill>
                <a:cs typeface="Arial" panose="020B0604020202020204" pitchFamily="34" charset="0"/>
              </a:rPr>
              <a:t>Sorunun Sonuçlarını</a:t>
            </a:r>
            <a:endParaRPr lang="tr-TR" sz="13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1EE2E1AE-0759-10DF-BF6B-57DFE5E430C3}"/>
              </a:ext>
            </a:extLst>
          </p:cNvPr>
          <p:cNvSpPr/>
          <p:nvPr/>
        </p:nvSpPr>
        <p:spPr>
          <a:xfrm>
            <a:off x="4734560" y="3784496"/>
            <a:ext cx="1355405" cy="7793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350" b="1" dirty="0" smtClean="0">
                <a:solidFill>
                  <a:schemeClr val="tx1"/>
                </a:solidFill>
                <a:cs typeface="Arial" panose="020B0604020202020204" pitchFamily="34" charset="0"/>
              </a:rPr>
              <a:t>Sorunun Nedenlerini</a:t>
            </a:r>
            <a:endParaRPr lang="tr-TR" sz="135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Yuvarlatılmış Dikdörtgen 6">
            <a:extLst>
              <a:ext uri="{FF2B5EF4-FFF2-40B4-BE49-F238E27FC236}">
                <a16:creationId xmlns:a16="http://schemas.microsoft.com/office/drawing/2014/main" id="{A1A10AD9-87AE-7275-6C38-2CAA93244D28}"/>
              </a:ext>
            </a:extLst>
          </p:cNvPr>
          <p:cNvSpPr/>
          <p:nvPr/>
        </p:nvSpPr>
        <p:spPr>
          <a:xfrm>
            <a:off x="1277091" y="3769150"/>
            <a:ext cx="1070289" cy="7793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400" b="1" dirty="0">
                <a:solidFill>
                  <a:schemeClr val="tx1"/>
                </a:solidFill>
              </a:rPr>
              <a:t>Çözüm önerileri</a:t>
            </a:r>
            <a:endParaRPr lang="tr-TR" sz="13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16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>
            <a:extLst>
              <a:ext uri="{FF2B5EF4-FFF2-40B4-BE49-F238E27FC236}">
                <a16:creationId xmlns:a16="http://schemas.microsoft.com/office/drawing/2014/main" id="{390E7544-9E2F-040B-C80F-912C2BF8ECFE}"/>
              </a:ext>
            </a:extLst>
          </p:cNvPr>
          <p:cNvSpPr/>
          <p:nvPr/>
        </p:nvSpPr>
        <p:spPr>
          <a:xfrm>
            <a:off x="816304" y="1830924"/>
            <a:ext cx="7909063" cy="14191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defRPr/>
            </a:pPr>
            <a:r>
              <a:rPr lang="tr-TR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SMART hedefler kapsamında </a:t>
            </a:r>
            <a:r>
              <a:rPr lang="tr-TR" altLang="en-US" sz="1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“</a:t>
            </a:r>
            <a:r>
              <a:rPr lang="tr-TR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S</a:t>
            </a:r>
            <a:r>
              <a:rPr lang="tr-TR" altLang="en-US" sz="1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” </a:t>
            </a:r>
            <a:r>
              <a:rPr lang="tr-TR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neyi ifade eder?</a:t>
            </a:r>
          </a:p>
        </p:txBody>
      </p:sp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7951A1A7-BE0C-085E-CE89-5BC1AAB818A4}"/>
              </a:ext>
            </a:extLst>
          </p:cNvPr>
          <p:cNvSpPr/>
          <p:nvPr/>
        </p:nvSpPr>
        <p:spPr>
          <a:xfrm>
            <a:off x="1513334" y="4031404"/>
            <a:ext cx="1059941" cy="756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Belirli</a:t>
            </a:r>
            <a:endParaRPr lang="tr-T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Yuvarlatılmış Dikdörtgen 3">
            <a:extLst>
              <a:ext uri="{FF2B5EF4-FFF2-40B4-BE49-F238E27FC236}">
                <a16:creationId xmlns:a16="http://schemas.microsoft.com/office/drawing/2014/main" id="{EB4E305D-7F47-6A16-5802-7B2035634DFC}"/>
              </a:ext>
            </a:extLst>
          </p:cNvPr>
          <p:cNvSpPr/>
          <p:nvPr/>
        </p:nvSpPr>
        <p:spPr>
          <a:xfrm>
            <a:off x="2995637" y="4018307"/>
            <a:ext cx="1300656" cy="7691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Rasyonel</a:t>
            </a:r>
            <a:endParaRPr lang="tr-T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Yuvarlatılmış Dikdörtgen 4">
            <a:extLst>
              <a:ext uri="{FF2B5EF4-FFF2-40B4-BE49-F238E27FC236}">
                <a16:creationId xmlns:a16="http://schemas.microsoft.com/office/drawing/2014/main" id="{A1A10AD9-87AE-7275-6C38-2CAA93244D28}"/>
              </a:ext>
            </a:extLst>
          </p:cNvPr>
          <p:cNvSpPr/>
          <p:nvPr/>
        </p:nvSpPr>
        <p:spPr>
          <a:xfrm>
            <a:off x="4429760" y="4021244"/>
            <a:ext cx="1348837" cy="756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Ulaşılabilir</a:t>
            </a:r>
            <a:endParaRPr lang="tr-T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1EE2E1AE-0759-10DF-BF6B-57DFE5E430C3}"/>
              </a:ext>
            </a:extLst>
          </p:cNvPr>
          <p:cNvSpPr/>
          <p:nvPr/>
        </p:nvSpPr>
        <p:spPr>
          <a:xfrm>
            <a:off x="5996195" y="4031404"/>
            <a:ext cx="1344347" cy="756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Ölçülebilir</a:t>
            </a:r>
            <a:endParaRPr lang="tr-T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03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>
            <a:extLst>
              <a:ext uri="{FF2B5EF4-FFF2-40B4-BE49-F238E27FC236}">
                <a16:creationId xmlns:a16="http://schemas.microsoft.com/office/drawing/2014/main" id="{390E7544-9E2F-040B-C80F-912C2BF8ECFE}"/>
              </a:ext>
            </a:extLst>
          </p:cNvPr>
          <p:cNvSpPr/>
          <p:nvPr/>
        </p:nvSpPr>
        <p:spPr>
          <a:xfrm>
            <a:off x="730526" y="1808561"/>
            <a:ext cx="8280567" cy="14191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defRPr/>
            </a:pPr>
            <a:r>
              <a:rPr lang="tr-TR" sz="1800" b="1" dirty="0">
                <a:solidFill>
                  <a:srgbClr val="FF0000"/>
                </a:solidFill>
              </a:rPr>
              <a:t>Aşağıdakilerden hangisi “çıktı </a:t>
            </a:r>
            <a:r>
              <a:rPr lang="tr-TR" sz="1800" b="1" dirty="0" err="1">
                <a:solidFill>
                  <a:srgbClr val="FF0000"/>
                </a:solidFill>
              </a:rPr>
              <a:t>göstergesi”dir</a:t>
            </a:r>
            <a:r>
              <a:rPr lang="tr-TR" sz="1800" b="1" dirty="0">
                <a:solidFill>
                  <a:srgbClr val="FF0000"/>
                </a:solidFill>
              </a:rPr>
              <a:t>?</a:t>
            </a:r>
            <a:endParaRPr lang="tr-TR" sz="27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7951A1A7-BE0C-085E-CE89-5BC1AAB818A4}"/>
              </a:ext>
            </a:extLst>
          </p:cNvPr>
          <p:cNvSpPr/>
          <p:nvPr/>
        </p:nvSpPr>
        <p:spPr>
          <a:xfrm>
            <a:off x="1565516" y="3718322"/>
            <a:ext cx="1291748" cy="756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5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Planlı Bütçe</a:t>
            </a:r>
            <a:endParaRPr lang="tr-TR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Yuvarlatılmış Dikdörtgen 3">
            <a:extLst>
              <a:ext uri="{FF2B5EF4-FFF2-40B4-BE49-F238E27FC236}">
                <a16:creationId xmlns:a16="http://schemas.microsoft.com/office/drawing/2014/main" id="{EB4E305D-7F47-6A16-5802-7B2035634DFC}"/>
              </a:ext>
            </a:extLst>
          </p:cNvPr>
          <p:cNvSpPr/>
          <p:nvPr/>
        </p:nvSpPr>
        <p:spPr>
          <a:xfrm>
            <a:off x="3200401" y="3687367"/>
            <a:ext cx="1300164" cy="7691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5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Kullanılan Bütçe</a:t>
            </a:r>
            <a:endParaRPr lang="tr-TR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Yuvarlatılmış Dikdörtgen 4">
            <a:extLst>
              <a:ext uri="{FF2B5EF4-FFF2-40B4-BE49-F238E27FC236}">
                <a16:creationId xmlns:a16="http://schemas.microsoft.com/office/drawing/2014/main" id="{A1A10AD9-87AE-7275-6C38-2CAA93244D28}"/>
              </a:ext>
            </a:extLst>
          </p:cNvPr>
          <p:cNvSpPr/>
          <p:nvPr/>
        </p:nvSpPr>
        <p:spPr>
          <a:xfrm>
            <a:off x="4631392" y="3718322"/>
            <a:ext cx="1146713" cy="756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5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Kalan Bütçe</a:t>
            </a:r>
            <a:endParaRPr lang="tr-TR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1EE2E1AE-0759-10DF-BF6B-57DFE5E430C3}"/>
              </a:ext>
            </a:extLst>
          </p:cNvPr>
          <p:cNvSpPr/>
          <p:nvPr/>
        </p:nvSpPr>
        <p:spPr>
          <a:xfrm>
            <a:off x="5908933" y="3718322"/>
            <a:ext cx="1146713" cy="756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5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Artan Bütçe</a:t>
            </a:r>
            <a:endParaRPr lang="tr-TR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6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>
            <a:extLst>
              <a:ext uri="{FF2B5EF4-FFF2-40B4-BE49-F238E27FC236}">
                <a16:creationId xmlns:a16="http://schemas.microsoft.com/office/drawing/2014/main" id="{390E7544-9E2F-040B-C80F-912C2BF8ECFE}"/>
              </a:ext>
            </a:extLst>
          </p:cNvPr>
          <p:cNvSpPr/>
          <p:nvPr/>
        </p:nvSpPr>
        <p:spPr>
          <a:xfrm>
            <a:off x="730527" y="1808561"/>
            <a:ext cx="7909063" cy="14191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defRPr/>
            </a:pPr>
            <a:r>
              <a:rPr lang="tr-TR" sz="1800" b="1" dirty="0">
                <a:solidFill>
                  <a:srgbClr val="FF0000"/>
                </a:solidFill>
              </a:rPr>
              <a:t>Sosyal Girişimci olmayanı seçiniz.</a:t>
            </a:r>
            <a:endParaRPr lang="tr-TR" sz="27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7951A1A7-BE0C-085E-CE89-5BC1AAB818A4}"/>
              </a:ext>
            </a:extLst>
          </p:cNvPr>
          <p:cNvSpPr/>
          <p:nvPr/>
        </p:nvSpPr>
        <p:spPr>
          <a:xfrm>
            <a:off x="1699919" y="3700464"/>
            <a:ext cx="1299631" cy="756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500" b="1" dirty="0">
                <a:solidFill>
                  <a:schemeClr val="tx1"/>
                </a:solidFill>
                <a:latin typeface="Arial" panose="020B0604020202020204" pitchFamily="34" charset="0"/>
              </a:rPr>
              <a:t>Kooperatif</a:t>
            </a:r>
            <a:endParaRPr lang="tr-TR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Yuvarlatılmış Dikdörtgen 3">
            <a:extLst>
              <a:ext uri="{FF2B5EF4-FFF2-40B4-BE49-F238E27FC236}">
                <a16:creationId xmlns:a16="http://schemas.microsoft.com/office/drawing/2014/main" id="{EB4E305D-7F47-6A16-5802-7B2035634DFC}"/>
              </a:ext>
            </a:extLst>
          </p:cNvPr>
          <p:cNvSpPr/>
          <p:nvPr/>
        </p:nvSpPr>
        <p:spPr>
          <a:xfrm>
            <a:off x="3272370" y="3687367"/>
            <a:ext cx="1299631" cy="7691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500" b="1" dirty="0">
                <a:solidFill>
                  <a:schemeClr val="tx1"/>
                </a:solidFill>
                <a:latin typeface="Arial" panose="020B0604020202020204" pitchFamily="34" charset="0"/>
              </a:rPr>
              <a:t>STK</a:t>
            </a:r>
            <a:endParaRPr lang="tr-TR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Yuvarlatılmış Dikdörtgen 4">
            <a:extLst>
              <a:ext uri="{FF2B5EF4-FFF2-40B4-BE49-F238E27FC236}">
                <a16:creationId xmlns:a16="http://schemas.microsoft.com/office/drawing/2014/main" id="{A1A10AD9-87AE-7275-6C38-2CAA93244D28}"/>
              </a:ext>
            </a:extLst>
          </p:cNvPr>
          <p:cNvSpPr/>
          <p:nvPr/>
        </p:nvSpPr>
        <p:spPr>
          <a:xfrm>
            <a:off x="4829347" y="3693915"/>
            <a:ext cx="1153710" cy="756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500" b="1" dirty="0">
                <a:solidFill>
                  <a:schemeClr val="tx1"/>
                </a:solidFill>
                <a:latin typeface="Arial" panose="020B0604020202020204" pitchFamily="34" charset="0"/>
              </a:rPr>
              <a:t>Sosyal İşletme</a:t>
            </a:r>
            <a:endParaRPr lang="tr-TR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1EE2E1AE-0759-10DF-BF6B-57DFE5E430C3}"/>
              </a:ext>
            </a:extLst>
          </p:cNvPr>
          <p:cNvSpPr/>
          <p:nvPr/>
        </p:nvSpPr>
        <p:spPr>
          <a:xfrm>
            <a:off x="6311839" y="3630269"/>
            <a:ext cx="1153710" cy="82624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500" b="1" dirty="0">
                <a:solidFill>
                  <a:schemeClr val="tx1"/>
                </a:solidFill>
                <a:latin typeface="Arial" panose="020B0604020202020204" pitchFamily="34" charset="0"/>
              </a:rPr>
              <a:t>Vakıf İktisadi İşletme</a:t>
            </a:r>
            <a:endParaRPr lang="tr-TR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5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>
            <a:extLst>
              <a:ext uri="{FF2B5EF4-FFF2-40B4-BE49-F238E27FC236}">
                <a16:creationId xmlns:a16="http://schemas.microsoft.com/office/drawing/2014/main" id="{390E7544-9E2F-040B-C80F-912C2BF8ECFE}"/>
              </a:ext>
            </a:extLst>
          </p:cNvPr>
          <p:cNvSpPr/>
          <p:nvPr/>
        </p:nvSpPr>
        <p:spPr>
          <a:xfrm>
            <a:off x="730527" y="1808561"/>
            <a:ext cx="7909063" cy="14191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defRPr/>
            </a:pPr>
            <a:r>
              <a:rPr lang="tr-TR" sz="1800" b="1" dirty="0">
                <a:solidFill>
                  <a:srgbClr val="FF0000"/>
                </a:solidFill>
              </a:rPr>
              <a:t>Sürdürülebilir Kalkınma Amaçlarından olmayanı seçiniz.</a:t>
            </a:r>
            <a:endParaRPr lang="tr-TR" sz="27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7951A1A7-BE0C-085E-CE89-5BC1AAB818A4}"/>
              </a:ext>
            </a:extLst>
          </p:cNvPr>
          <p:cNvSpPr/>
          <p:nvPr/>
        </p:nvSpPr>
        <p:spPr>
          <a:xfrm>
            <a:off x="1699919" y="3700464"/>
            <a:ext cx="1299631" cy="756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500" b="1" dirty="0">
                <a:solidFill>
                  <a:schemeClr val="tx1"/>
                </a:solidFill>
                <a:latin typeface="Arial" panose="020B0604020202020204" pitchFamily="34" charset="0"/>
              </a:rPr>
              <a:t>Temiz Su</a:t>
            </a:r>
            <a:endParaRPr lang="tr-TR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Yuvarlatılmış Dikdörtgen 3">
            <a:extLst>
              <a:ext uri="{FF2B5EF4-FFF2-40B4-BE49-F238E27FC236}">
                <a16:creationId xmlns:a16="http://schemas.microsoft.com/office/drawing/2014/main" id="{EB4E305D-7F47-6A16-5802-7B2035634DFC}"/>
              </a:ext>
            </a:extLst>
          </p:cNvPr>
          <p:cNvSpPr/>
          <p:nvPr/>
        </p:nvSpPr>
        <p:spPr>
          <a:xfrm>
            <a:off x="3272370" y="3687367"/>
            <a:ext cx="1299631" cy="7691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500" b="1" dirty="0">
                <a:solidFill>
                  <a:schemeClr val="tx1"/>
                </a:solidFill>
                <a:latin typeface="Arial" panose="020B0604020202020204" pitchFamily="34" charset="0"/>
              </a:rPr>
              <a:t>İnsana Yakışır İş</a:t>
            </a:r>
            <a:endParaRPr lang="tr-TR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Yuvarlatılmış Dikdörtgen 4">
            <a:extLst>
              <a:ext uri="{FF2B5EF4-FFF2-40B4-BE49-F238E27FC236}">
                <a16:creationId xmlns:a16="http://schemas.microsoft.com/office/drawing/2014/main" id="{A1A10AD9-87AE-7275-6C38-2CAA93244D28}"/>
              </a:ext>
            </a:extLst>
          </p:cNvPr>
          <p:cNvSpPr/>
          <p:nvPr/>
        </p:nvSpPr>
        <p:spPr>
          <a:xfrm>
            <a:off x="4829347" y="3693915"/>
            <a:ext cx="1153710" cy="756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500" b="1" dirty="0">
                <a:solidFill>
                  <a:schemeClr val="tx1"/>
                </a:solidFill>
                <a:latin typeface="Arial" panose="020B0604020202020204" pitchFamily="34" charset="0"/>
              </a:rPr>
              <a:t>İklim Eylemi</a:t>
            </a:r>
            <a:endParaRPr lang="tr-TR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1EE2E1AE-0759-10DF-BF6B-57DFE5E430C3}"/>
              </a:ext>
            </a:extLst>
          </p:cNvPr>
          <p:cNvSpPr/>
          <p:nvPr/>
        </p:nvSpPr>
        <p:spPr>
          <a:xfrm>
            <a:off x="6311839" y="3630269"/>
            <a:ext cx="1153710" cy="82624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Barışa Zorlama</a:t>
            </a:r>
          </a:p>
        </p:txBody>
      </p:sp>
    </p:spTree>
    <p:extLst>
      <p:ext uri="{BB962C8B-B14F-4D97-AF65-F5344CB8AC3E}">
        <p14:creationId xmlns:p14="http://schemas.microsoft.com/office/powerpoint/2010/main" val="62404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>
            <a:extLst>
              <a:ext uri="{FF2B5EF4-FFF2-40B4-BE49-F238E27FC236}">
                <a16:creationId xmlns:a16="http://schemas.microsoft.com/office/drawing/2014/main" id="{390E7544-9E2F-040B-C80F-912C2BF8ECFE}"/>
              </a:ext>
            </a:extLst>
          </p:cNvPr>
          <p:cNvSpPr/>
          <p:nvPr/>
        </p:nvSpPr>
        <p:spPr>
          <a:xfrm>
            <a:off x="730527" y="1808561"/>
            <a:ext cx="7909063" cy="14191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defRPr/>
            </a:pPr>
            <a:r>
              <a:rPr lang="tr-TR" sz="1800" b="1" dirty="0">
                <a:solidFill>
                  <a:srgbClr val="FF0000"/>
                </a:solidFill>
              </a:rPr>
              <a:t>Aşağıdakilerden hangisi “sonuç göstergesi” örneğidir?</a:t>
            </a:r>
            <a:endParaRPr lang="tr-TR" sz="27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7951A1A7-BE0C-085E-CE89-5BC1AAB818A4}"/>
              </a:ext>
            </a:extLst>
          </p:cNvPr>
          <p:cNvSpPr/>
          <p:nvPr/>
        </p:nvSpPr>
        <p:spPr>
          <a:xfrm>
            <a:off x="1102820" y="3687367"/>
            <a:ext cx="1299631" cy="756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tr-TR" sz="1500" b="1" dirty="0">
                <a:solidFill>
                  <a:schemeClr val="tx1"/>
                </a:solidFill>
                <a:latin typeface="Arial" panose="020B0604020202020204" pitchFamily="34" charset="0"/>
              </a:rPr>
              <a:t>Yapılan yol uzunluğu</a:t>
            </a:r>
          </a:p>
        </p:txBody>
      </p:sp>
      <p:sp>
        <p:nvSpPr>
          <p:cNvPr id="4" name="Yuvarlatılmış Dikdörtgen 3">
            <a:extLst>
              <a:ext uri="{FF2B5EF4-FFF2-40B4-BE49-F238E27FC236}">
                <a16:creationId xmlns:a16="http://schemas.microsoft.com/office/drawing/2014/main" id="{EB4E305D-7F47-6A16-5802-7B2035634DFC}"/>
              </a:ext>
            </a:extLst>
          </p:cNvPr>
          <p:cNvSpPr/>
          <p:nvPr/>
        </p:nvSpPr>
        <p:spPr>
          <a:xfrm>
            <a:off x="2750961" y="3730230"/>
            <a:ext cx="1299631" cy="7691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500" b="1" dirty="0">
                <a:solidFill>
                  <a:schemeClr val="tx1"/>
                </a:solidFill>
                <a:latin typeface="Arial" panose="020B0604020202020204" pitchFamily="34" charset="0"/>
              </a:rPr>
              <a:t>Harcanan bütçe</a:t>
            </a:r>
            <a:endParaRPr lang="tr-TR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Yuvarlatılmış Dikdörtgen 4">
            <a:extLst>
              <a:ext uri="{FF2B5EF4-FFF2-40B4-BE49-F238E27FC236}">
                <a16:creationId xmlns:a16="http://schemas.microsoft.com/office/drawing/2014/main" id="{A1A10AD9-87AE-7275-6C38-2CAA93244D28}"/>
              </a:ext>
            </a:extLst>
          </p:cNvPr>
          <p:cNvSpPr/>
          <p:nvPr/>
        </p:nvSpPr>
        <p:spPr>
          <a:xfrm>
            <a:off x="4572000" y="3693915"/>
            <a:ext cx="1481959" cy="8054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500" b="1" dirty="0">
                <a:solidFill>
                  <a:schemeClr val="tx1"/>
                </a:solidFill>
                <a:latin typeface="Arial" panose="020B0604020202020204" pitchFamily="34" charset="0"/>
              </a:rPr>
              <a:t>Trafik kazalarında azalma</a:t>
            </a:r>
            <a:endParaRPr lang="tr-TR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1EE2E1AE-0759-10DF-BF6B-57DFE5E430C3}"/>
              </a:ext>
            </a:extLst>
          </p:cNvPr>
          <p:cNvSpPr/>
          <p:nvPr/>
        </p:nvSpPr>
        <p:spPr>
          <a:xfrm>
            <a:off x="6311839" y="3700463"/>
            <a:ext cx="1153710" cy="756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tr-TR" sz="1500" b="1" dirty="0">
                <a:solidFill>
                  <a:schemeClr val="tx1"/>
                </a:solidFill>
                <a:latin typeface="Arial" panose="020B0604020202020204" pitchFamily="34" charset="0"/>
              </a:rPr>
              <a:t>Personel sayısı</a:t>
            </a:r>
          </a:p>
        </p:txBody>
      </p:sp>
    </p:spTree>
    <p:extLst>
      <p:ext uri="{BB962C8B-B14F-4D97-AF65-F5344CB8AC3E}">
        <p14:creationId xmlns:p14="http://schemas.microsoft.com/office/powerpoint/2010/main" val="156330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>
            <a:extLst>
              <a:ext uri="{FF2B5EF4-FFF2-40B4-BE49-F238E27FC236}">
                <a16:creationId xmlns:a16="http://schemas.microsoft.com/office/drawing/2014/main" id="{390E7544-9E2F-040B-C80F-912C2BF8ECFE}"/>
              </a:ext>
            </a:extLst>
          </p:cNvPr>
          <p:cNvSpPr/>
          <p:nvPr/>
        </p:nvSpPr>
        <p:spPr>
          <a:xfrm>
            <a:off x="730527" y="1808561"/>
            <a:ext cx="7909063" cy="14191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defRPr/>
            </a:pPr>
            <a:r>
              <a:rPr lang="tr-TR" sz="1800" b="1" dirty="0">
                <a:solidFill>
                  <a:srgbClr val="FF0000"/>
                </a:solidFill>
              </a:rPr>
              <a:t>Risk yönetiminde “risk” nasıl tanımlanır?</a:t>
            </a:r>
            <a:endParaRPr lang="tr-TR" sz="27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7951A1A7-BE0C-085E-CE89-5BC1AAB818A4}"/>
              </a:ext>
            </a:extLst>
          </p:cNvPr>
          <p:cNvSpPr/>
          <p:nvPr/>
        </p:nvSpPr>
        <p:spPr>
          <a:xfrm>
            <a:off x="1699919" y="3700464"/>
            <a:ext cx="1299631" cy="756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500" b="1" dirty="0">
                <a:solidFill>
                  <a:schemeClr val="tx1"/>
                </a:solidFill>
                <a:latin typeface="Arial" panose="020B0604020202020204" pitchFamily="34" charset="0"/>
              </a:rPr>
              <a:t>Beklenen başarı</a:t>
            </a:r>
            <a:endParaRPr lang="tr-TR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Yuvarlatılmış Dikdörtgen 3">
            <a:extLst>
              <a:ext uri="{FF2B5EF4-FFF2-40B4-BE49-F238E27FC236}">
                <a16:creationId xmlns:a16="http://schemas.microsoft.com/office/drawing/2014/main" id="{EB4E305D-7F47-6A16-5802-7B2035634DFC}"/>
              </a:ext>
            </a:extLst>
          </p:cNvPr>
          <p:cNvSpPr/>
          <p:nvPr/>
        </p:nvSpPr>
        <p:spPr>
          <a:xfrm>
            <a:off x="3272370" y="3687367"/>
            <a:ext cx="1299631" cy="7691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500" b="1" dirty="0">
                <a:solidFill>
                  <a:schemeClr val="tx1"/>
                </a:solidFill>
                <a:latin typeface="Arial" panose="020B0604020202020204" pitchFamily="34" charset="0"/>
              </a:rPr>
              <a:t>Hedeften sapma</a:t>
            </a:r>
            <a:endParaRPr lang="tr-TR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Yuvarlatılmış Dikdörtgen 4">
            <a:extLst>
              <a:ext uri="{FF2B5EF4-FFF2-40B4-BE49-F238E27FC236}">
                <a16:creationId xmlns:a16="http://schemas.microsoft.com/office/drawing/2014/main" id="{A1A10AD9-87AE-7275-6C38-2CAA93244D28}"/>
              </a:ext>
            </a:extLst>
          </p:cNvPr>
          <p:cNvSpPr/>
          <p:nvPr/>
        </p:nvSpPr>
        <p:spPr>
          <a:xfrm>
            <a:off x="4829346" y="3693915"/>
            <a:ext cx="1368253" cy="756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500" b="1" dirty="0">
                <a:solidFill>
                  <a:schemeClr val="tx1"/>
                </a:solidFill>
                <a:latin typeface="Arial" panose="020B0604020202020204" pitchFamily="34" charset="0"/>
              </a:rPr>
              <a:t>Performans ölçümü</a:t>
            </a:r>
            <a:endParaRPr lang="tr-TR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1EE2E1AE-0759-10DF-BF6B-57DFE5E430C3}"/>
              </a:ext>
            </a:extLst>
          </p:cNvPr>
          <p:cNvSpPr/>
          <p:nvPr/>
        </p:nvSpPr>
        <p:spPr>
          <a:xfrm>
            <a:off x="6454944" y="3700463"/>
            <a:ext cx="1581616" cy="756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Beklenmeyen Başarısızlık</a:t>
            </a:r>
            <a:endParaRPr lang="tr-TR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45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>
            <a:extLst>
              <a:ext uri="{FF2B5EF4-FFF2-40B4-BE49-F238E27FC236}">
                <a16:creationId xmlns:a16="http://schemas.microsoft.com/office/drawing/2014/main" id="{390E7544-9E2F-040B-C80F-912C2BF8ECFE}"/>
              </a:ext>
            </a:extLst>
          </p:cNvPr>
          <p:cNvSpPr/>
          <p:nvPr/>
        </p:nvSpPr>
        <p:spPr>
          <a:xfrm>
            <a:off x="730527" y="1808561"/>
            <a:ext cx="7909063" cy="14191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defRPr/>
            </a:pPr>
            <a:r>
              <a:rPr lang="tr-TR" sz="1800" b="1" dirty="0" smtClean="0">
                <a:solidFill>
                  <a:srgbClr val="FF0000"/>
                </a:solidFill>
              </a:rPr>
              <a:t>Minimum </a:t>
            </a:r>
            <a:r>
              <a:rPr lang="tr-TR" sz="1800" b="1" dirty="0" err="1" smtClean="0">
                <a:solidFill>
                  <a:srgbClr val="FF0000"/>
                </a:solidFill>
              </a:rPr>
              <a:t>Geçerlenmiş</a:t>
            </a:r>
            <a:r>
              <a:rPr lang="tr-TR" sz="1800" b="1" dirty="0" smtClean="0">
                <a:solidFill>
                  <a:srgbClr val="FF0000"/>
                </a:solidFill>
              </a:rPr>
              <a:t> Ürün için en uygun düşünme tekniği hangisidir?</a:t>
            </a:r>
            <a:endParaRPr lang="tr-TR" sz="27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7951A1A7-BE0C-085E-CE89-5BC1AAB818A4}"/>
              </a:ext>
            </a:extLst>
          </p:cNvPr>
          <p:cNvSpPr/>
          <p:nvPr/>
        </p:nvSpPr>
        <p:spPr>
          <a:xfrm>
            <a:off x="1699919" y="3700464"/>
            <a:ext cx="1299631" cy="756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500" b="1" dirty="0">
                <a:solidFill>
                  <a:schemeClr val="tx1"/>
                </a:solidFill>
                <a:latin typeface="Arial" panose="020B0604020202020204" pitchFamily="34" charset="0"/>
              </a:rPr>
              <a:t>Sistem Düşüncesi</a:t>
            </a:r>
            <a:endParaRPr lang="tr-TR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Yuvarlatılmış Dikdörtgen 3">
            <a:extLst>
              <a:ext uri="{FF2B5EF4-FFF2-40B4-BE49-F238E27FC236}">
                <a16:creationId xmlns:a16="http://schemas.microsoft.com/office/drawing/2014/main" id="{EB4E305D-7F47-6A16-5802-7B2035634DFC}"/>
              </a:ext>
            </a:extLst>
          </p:cNvPr>
          <p:cNvSpPr/>
          <p:nvPr/>
        </p:nvSpPr>
        <p:spPr>
          <a:xfrm>
            <a:off x="3272370" y="3687367"/>
            <a:ext cx="1299631" cy="7691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500" b="1" dirty="0">
                <a:solidFill>
                  <a:schemeClr val="tx1"/>
                </a:solidFill>
                <a:latin typeface="Arial" panose="020B0604020202020204" pitchFamily="34" charset="0"/>
              </a:rPr>
              <a:t>Analitik Düşünme</a:t>
            </a:r>
            <a:endParaRPr lang="tr-TR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Yuvarlatılmış Dikdörtgen 4">
            <a:extLst>
              <a:ext uri="{FF2B5EF4-FFF2-40B4-BE49-F238E27FC236}">
                <a16:creationId xmlns:a16="http://schemas.microsoft.com/office/drawing/2014/main" id="{A1A10AD9-87AE-7275-6C38-2CAA93244D28}"/>
              </a:ext>
            </a:extLst>
          </p:cNvPr>
          <p:cNvSpPr/>
          <p:nvPr/>
        </p:nvSpPr>
        <p:spPr>
          <a:xfrm>
            <a:off x="4829346" y="3693915"/>
            <a:ext cx="1337773" cy="756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500" b="1" dirty="0">
                <a:solidFill>
                  <a:srgbClr val="FF0000"/>
                </a:solidFill>
                <a:latin typeface="Arial" panose="020B0604020202020204" pitchFamily="34" charset="0"/>
              </a:rPr>
              <a:t>Tasarımsal Düşünme</a:t>
            </a:r>
            <a:endParaRPr lang="tr-TR" sz="1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1EE2E1AE-0759-10DF-BF6B-57DFE5E430C3}"/>
              </a:ext>
            </a:extLst>
          </p:cNvPr>
          <p:cNvSpPr/>
          <p:nvPr/>
        </p:nvSpPr>
        <p:spPr>
          <a:xfrm>
            <a:off x="6311839" y="3687367"/>
            <a:ext cx="1153710" cy="7691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 Düşünme</a:t>
            </a:r>
          </a:p>
        </p:txBody>
      </p:sp>
    </p:spTree>
    <p:extLst>
      <p:ext uri="{BB962C8B-B14F-4D97-AF65-F5344CB8AC3E}">
        <p14:creationId xmlns:p14="http://schemas.microsoft.com/office/powerpoint/2010/main" val="71786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>
            <a:extLst>
              <a:ext uri="{FF2B5EF4-FFF2-40B4-BE49-F238E27FC236}">
                <a16:creationId xmlns:a16="http://schemas.microsoft.com/office/drawing/2014/main" id="{390E7544-9E2F-040B-C80F-912C2BF8ECFE}"/>
              </a:ext>
            </a:extLst>
          </p:cNvPr>
          <p:cNvSpPr/>
          <p:nvPr/>
        </p:nvSpPr>
        <p:spPr>
          <a:xfrm>
            <a:off x="730527" y="1808561"/>
            <a:ext cx="7909063" cy="14191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defRPr/>
            </a:pPr>
            <a:r>
              <a:rPr lang="tr-TR" sz="1800" b="1" dirty="0">
                <a:solidFill>
                  <a:srgbClr val="FF0000"/>
                </a:solidFill>
              </a:rPr>
              <a:t>Aşağıdakilerden hangisi proje teklifinde yapılan yaygın hatalardan biridir?</a:t>
            </a:r>
            <a:endParaRPr lang="tr-TR" sz="27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7951A1A7-BE0C-085E-CE89-5BC1AAB818A4}"/>
              </a:ext>
            </a:extLst>
          </p:cNvPr>
          <p:cNvSpPr/>
          <p:nvPr/>
        </p:nvSpPr>
        <p:spPr>
          <a:xfrm>
            <a:off x="882716" y="3687367"/>
            <a:ext cx="1299631" cy="756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500" b="1" dirty="0">
                <a:solidFill>
                  <a:schemeClr val="tx1"/>
                </a:solidFill>
                <a:latin typeface="Arial" panose="020B0604020202020204" pitchFamily="34" charset="0"/>
              </a:rPr>
              <a:t>Erken </a:t>
            </a:r>
            <a:r>
              <a:rPr lang="tr-TR" sz="15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planlamak</a:t>
            </a:r>
            <a:endParaRPr lang="tr-TR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Yuvarlatılmış Dikdörtgen 3">
            <a:extLst>
              <a:ext uri="{FF2B5EF4-FFF2-40B4-BE49-F238E27FC236}">
                <a16:creationId xmlns:a16="http://schemas.microsoft.com/office/drawing/2014/main" id="{EB4E305D-7F47-6A16-5802-7B2035634DFC}"/>
              </a:ext>
            </a:extLst>
          </p:cNvPr>
          <p:cNvSpPr/>
          <p:nvPr/>
        </p:nvSpPr>
        <p:spPr>
          <a:xfrm>
            <a:off x="2440227" y="3693915"/>
            <a:ext cx="1717041" cy="7691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500" b="1" dirty="0">
                <a:solidFill>
                  <a:schemeClr val="tx1"/>
                </a:solidFill>
                <a:latin typeface="Arial" panose="020B0604020202020204" pitchFamily="34" charset="0"/>
              </a:rPr>
              <a:t>Çağrı dokümanlarını incelemek</a:t>
            </a:r>
            <a:endParaRPr lang="tr-TR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Yuvarlatılmış Dikdörtgen 4">
            <a:extLst>
              <a:ext uri="{FF2B5EF4-FFF2-40B4-BE49-F238E27FC236}">
                <a16:creationId xmlns:a16="http://schemas.microsoft.com/office/drawing/2014/main" id="{A1A10AD9-87AE-7275-6C38-2CAA93244D28}"/>
              </a:ext>
            </a:extLst>
          </p:cNvPr>
          <p:cNvSpPr/>
          <p:nvPr/>
        </p:nvSpPr>
        <p:spPr>
          <a:xfrm>
            <a:off x="4572000" y="3693915"/>
            <a:ext cx="1481959" cy="756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5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Uzmanlık Dışı Başvuru Yapmak</a:t>
            </a:r>
            <a:endParaRPr lang="tr-TR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1EE2E1AE-0759-10DF-BF6B-57DFE5E430C3}"/>
              </a:ext>
            </a:extLst>
          </p:cNvPr>
          <p:cNvSpPr/>
          <p:nvPr/>
        </p:nvSpPr>
        <p:spPr>
          <a:xfrm>
            <a:off x="6311839" y="3630269"/>
            <a:ext cx="1153710" cy="82624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Paydaş Analizi Yapmak</a:t>
            </a:r>
            <a:endParaRPr lang="tr-TR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6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 b="1" smtClean="0">
                <a:latin typeface="Cambria" panose="02040503050406030204" pitchFamily="18" charset="0"/>
              </a:rPr>
              <a:t>PROJE NEDİR?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63" y="2276475"/>
            <a:ext cx="73580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endParaRPr lang="tr-TR" sz="2200" dirty="0">
              <a:solidFill>
                <a:schemeClr val="accent6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tr-TR" sz="2400" dirty="0">
                <a:solidFill>
                  <a:prstClr val="black"/>
                </a:solidFill>
                <a:latin typeface="Calibri"/>
                <a:cs typeface="+mn-cs"/>
              </a:rPr>
              <a:t>Belirli bir süre içinde			[zaman]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endParaRPr lang="tr-TR" sz="2200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5" descr="j02341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2384425"/>
            <a:ext cx="642937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j01995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292600"/>
            <a:ext cx="508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j02938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3429000"/>
            <a:ext cx="50006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00063" y="3214688"/>
            <a:ext cx="73580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endParaRPr lang="tr-TR" sz="2200" dirty="0">
              <a:solidFill>
                <a:schemeClr val="accent6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tr-TR" sz="2400" dirty="0">
                <a:solidFill>
                  <a:prstClr val="black"/>
                </a:solidFill>
                <a:latin typeface="Calibri"/>
                <a:cs typeface="+mn-cs"/>
              </a:rPr>
              <a:t>Belli hedeflere ulaşmak için		[hedef]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endParaRPr lang="tr-TR" sz="2200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12 Dikdörtgen"/>
          <p:cNvSpPr>
            <a:spLocks noChangeArrowheads="1"/>
          </p:cNvSpPr>
          <p:nvPr/>
        </p:nvSpPr>
        <p:spPr bwMode="auto">
          <a:xfrm>
            <a:off x="500063" y="4348163"/>
            <a:ext cx="671512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tr-TR" sz="2400" dirty="0">
                <a:solidFill>
                  <a:prstClr val="black"/>
                </a:solidFill>
                <a:latin typeface="Calibri"/>
                <a:cs typeface="+mn-cs"/>
              </a:rPr>
              <a:t>Planlanmış faaliyetler topluluğu	[faaliyet]</a:t>
            </a:r>
          </a:p>
        </p:txBody>
      </p:sp>
    </p:spTree>
    <p:extLst>
      <p:ext uri="{BB962C8B-B14F-4D97-AF65-F5344CB8AC3E}">
        <p14:creationId xmlns:p14="http://schemas.microsoft.com/office/powerpoint/2010/main" val="383338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794534"/>
              </p:ext>
            </p:extLst>
          </p:nvPr>
        </p:nvGraphicFramePr>
        <p:xfrm>
          <a:off x="135970" y="1844828"/>
          <a:ext cx="8906928" cy="216023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060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76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1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80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43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8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20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68253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60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</a:rPr>
                        <a:t>Vizyon</a:t>
                      </a:r>
                      <a:endParaRPr lang="tr-TR" sz="18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+</a:t>
                      </a:r>
                      <a:endParaRPr lang="tr-TR" sz="16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Yetenek</a:t>
                      </a:r>
                      <a:endParaRPr lang="tr-TR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+</a:t>
                      </a:r>
                      <a:endParaRPr lang="tr-TR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Motivasyon</a:t>
                      </a:r>
                      <a:endParaRPr lang="tr-TR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+</a:t>
                      </a:r>
                      <a:endParaRPr lang="tr-TR" sz="16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Kaynak</a:t>
                      </a:r>
                      <a:endParaRPr lang="tr-TR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+</a:t>
                      </a:r>
                      <a:endParaRPr lang="tr-TR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Eylem</a:t>
                      </a:r>
                      <a:endParaRPr lang="tr-TR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=</a:t>
                      </a:r>
                      <a:endParaRPr lang="tr-TR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effectLst/>
                        </a:rPr>
                        <a:t>Proje</a:t>
                      </a:r>
                      <a:endParaRPr lang="tr-TR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 </a:t>
                      </a:r>
                      <a:endParaRPr lang="tr-TR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+</a:t>
                      </a:r>
                      <a:endParaRPr lang="tr-TR" sz="16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effectLst/>
                        </a:rPr>
                        <a:t>Yetenek</a:t>
                      </a:r>
                      <a:endParaRPr lang="tr-TR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+</a:t>
                      </a:r>
                      <a:endParaRPr lang="tr-TR" sz="16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effectLst/>
                        </a:rPr>
                        <a:t>Motivasyon</a:t>
                      </a:r>
                      <a:endParaRPr lang="tr-TR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+</a:t>
                      </a:r>
                      <a:endParaRPr lang="tr-TR" sz="16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Kaynak</a:t>
                      </a:r>
                      <a:endParaRPr lang="tr-TR" sz="16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+</a:t>
                      </a:r>
                      <a:endParaRPr lang="tr-TR" sz="16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Eylem</a:t>
                      </a:r>
                      <a:endParaRPr lang="tr-TR" sz="16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=</a:t>
                      </a:r>
                      <a:endParaRPr lang="tr-TR" sz="16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Karmaşa</a:t>
                      </a:r>
                      <a:endParaRPr lang="tr-TR" sz="16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effectLst/>
                        </a:rPr>
                        <a:t>Vizyon</a:t>
                      </a:r>
                      <a:endParaRPr lang="tr-TR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+</a:t>
                      </a:r>
                      <a:endParaRPr lang="tr-TR" sz="16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 </a:t>
                      </a:r>
                      <a:endParaRPr lang="tr-TR" sz="16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+</a:t>
                      </a:r>
                      <a:endParaRPr lang="tr-TR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effectLst/>
                        </a:rPr>
                        <a:t>Motivasyon</a:t>
                      </a:r>
                      <a:endParaRPr lang="tr-TR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+</a:t>
                      </a:r>
                      <a:endParaRPr lang="tr-TR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Kaynak</a:t>
                      </a:r>
                      <a:endParaRPr lang="tr-TR" sz="16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+</a:t>
                      </a:r>
                      <a:endParaRPr lang="tr-TR" sz="16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Eylem</a:t>
                      </a:r>
                      <a:endParaRPr lang="tr-TR" sz="16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=</a:t>
                      </a:r>
                      <a:endParaRPr lang="tr-TR" sz="16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Tedirginlik</a:t>
                      </a:r>
                      <a:endParaRPr lang="tr-TR" sz="16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effectLst/>
                        </a:rPr>
                        <a:t>Vizyon</a:t>
                      </a:r>
                      <a:endParaRPr lang="tr-TR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+</a:t>
                      </a:r>
                      <a:endParaRPr lang="tr-TR" sz="16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Yetenek</a:t>
                      </a:r>
                      <a:endParaRPr lang="tr-TR" sz="16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+</a:t>
                      </a:r>
                      <a:endParaRPr lang="tr-TR" sz="16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 </a:t>
                      </a:r>
                      <a:endParaRPr lang="tr-TR" sz="16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+</a:t>
                      </a:r>
                      <a:endParaRPr lang="tr-TR" sz="16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effectLst/>
                        </a:rPr>
                        <a:t>Kaynak</a:t>
                      </a:r>
                      <a:endParaRPr lang="tr-TR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+</a:t>
                      </a:r>
                      <a:endParaRPr lang="tr-TR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effectLst/>
                        </a:rPr>
                        <a:t>Eylem</a:t>
                      </a:r>
                      <a:endParaRPr lang="tr-TR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=</a:t>
                      </a:r>
                      <a:endParaRPr lang="tr-TR" sz="16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Direnç</a:t>
                      </a:r>
                      <a:endParaRPr lang="tr-TR" sz="16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effectLst/>
                        </a:rPr>
                        <a:t>Vizyon</a:t>
                      </a:r>
                      <a:endParaRPr lang="tr-TR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+</a:t>
                      </a:r>
                      <a:endParaRPr lang="tr-TR" sz="16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Yetenek</a:t>
                      </a:r>
                      <a:endParaRPr lang="tr-TR" sz="16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+</a:t>
                      </a:r>
                      <a:endParaRPr lang="tr-TR" sz="16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Motivasyon</a:t>
                      </a:r>
                      <a:endParaRPr lang="tr-TR" sz="16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+</a:t>
                      </a:r>
                      <a:endParaRPr lang="tr-TR" sz="16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 </a:t>
                      </a:r>
                      <a:endParaRPr lang="tr-TR" sz="16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+</a:t>
                      </a:r>
                      <a:endParaRPr lang="tr-TR" sz="16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effectLst/>
                        </a:rPr>
                        <a:t>Eylem</a:t>
                      </a:r>
                      <a:endParaRPr lang="tr-TR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=</a:t>
                      </a:r>
                      <a:endParaRPr lang="tr-TR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effectLst/>
                        </a:rPr>
                        <a:t>Hayal</a:t>
                      </a:r>
                      <a:r>
                        <a:rPr lang="en-US" sz="1800" b="0" dirty="0">
                          <a:effectLst/>
                        </a:rPr>
                        <a:t> </a:t>
                      </a:r>
                      <a:r>
                        <a:rPr lang="en-US" sz="1800" b="0" dirty="0" err="1">
                          <a:effectLst/>
                        </a:rPr>
                        <a:t>Kırıklığı</a:t>
                      </a:r>
                      <a:endParaRPr lang="tr-TR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effectLst/>
                        </a:rPr>
                        <a:t>Vizyon</a:t>
                      </a:r>
                      <a:endParaRPr lang="tr-TR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+</a:t>
                      </a:r>
                      <a:endParaRPr lang="tr-TR" sz="16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Yetenek</a:t>
                      </a:r>
                      <a:endParaRPr lang="tr-TR" sz="16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+</a:t>
                      </a:r>
                      <a:endParaRPr lang="tr-TR" sz="16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Motivasyon</a:t>
                      </a:r>
                      <a:endParaRPr lang="tr-TR" sz="16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+</a:t>
                      </a:r>
                      <a:endParaRPr lang="tr-TR" sz="16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Kaynak</a:t>
                      </a:r>
                      <a:endParaRPr lang="tr-TR" sz="16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+</a:t>
                      </a:r>
                      <a:endParaRPr lang="tr-TR" sz="16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 </a:t>
                      </a:r>
                      <a:endParaRPr lang="tr-TR" sz="16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=</a:t>
                      </a:r>
                      <a:endParaRPr lang="tr-TR" sz="1600" b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effectLst/>
                        </a:rPr>
                        <a:t>İsraf</a:t>
                      </a:r>
                      <a:endParaRPr lang="tr-TR" sz="16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65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1" y="533400"/>
            <a:ext cx="8733608" cy="528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7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AutoShape 12"/>
          <p:cNvSpPr>
            <a:spLocks noChangeArrowheads="1"/>
          </p:cNvSpPr>
          <p:nvPr/>
        </p:nvSpPr>
        <p:spPr bwMode="auto">
          <a:xfrm rot="5400000">
            <a:off x="1323975" y="2752725"/>
            <a:ext cx="927100" cy="571500"/>
          </a:xfrm>
          <a:custGeom>
            <a:avLst/>
            <a:gdLst>
              <a:gd name="T0" fmla="*/ 30906123 w 21600"/>
              <a:gd name="T1" fmla="*/ 0 h 21600"/>
              <a:gd name="T2" fmla="*/ 18542857 w 21600"/>
              <a:gd name="T3" fmla="*/ 3808228 h 21600"/>
              <a:gd name="T4" fmla="*/ 0 w 21600"/>
              <a:gd name="T5" fmla="*/ 9521110 h 21600"/>
              <a:gd name="T6" fmla="*/ 18542857 w 21600"/>
              <a:gd name="T7" fmla="*/ 11424708 h 21600"/>
              <a:gd name="T8" fmla="*/ 37085757 w 21600"/>
              <a:gd name="T9" fmla="*/ 7933823 h 21600"/>
              <a:gd name="T10" fmla="*/ 43267366 w 21600"/>
              <a:gd name="T11" fmla="*/ 3808228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F2F2F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tr-TR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76802" name="Rectangle 3"/>
          <p:cNvSpPr>
            <a:spLocks/>
          </p:cNvSpPr>
          <p:nvPr/>
        </p:nvSpPr>
        <p:spPr bwMode="auto">
          <a:xfrm>
            <a:off x="2376488" y="476250"/>
            <a:ext cx="381635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 eaLnBrk="0" hangingPunct="0">
              <a:defRPr/>
            </a:pPr>
            <a:r>
              <a:rPr lang="tr-TR" sz="3600" b="1" dirty="0">
                <a:latin typeface="Cambria" pitchFamily="18" charset="0"/>
                <a:ea typeface="+mj-ea"/>
                <a:cs typeface="+mj-cs"/>
              </a:rPr>
              <a:t>KÖKLERİ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28675" y="1989138"/>
            <a:ext cx="1943100" cy="51911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800" b="1"/>
              <a:t>POLİTİKA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197100" y="3054350"/>
            <a:ext cx="2087563" cy="5191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800" b="1"/>
              <a:t>PROGRAM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852863" y="4005263"/>
            <a:ext cx="2087562" cy="51911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800" b="1"/>
              <a:t>PROJE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437188" y="5013325"/>
            <a:ext cx="1943100" cy="5191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800" b="1"/>
              <a:t>FAALİYET</a:t>
            </a:r>
          </a:p>
        </p:txBody>
      </p:sp>
      <p:sp>
        <p:nvSpPr>
          <p:cNvPr id="2" name="AutoShape 12"/>
          <p:cNvSpPr>
            <a:spLocks noChangeArrowheads="1"/>
          </p:cNvSpPr>
          <p:nvPr/>
        </p:nvSpPr>
        <p:spPr bwMode="auto">
          <a:xfrm rot="5400000">
            <a:off x="2887663" y="3832225"/>
            <a:ext cx="927100" cy="571500"/>
          </a:xfrm>
          <a:custGeom>
            <a:avLst/>
            <a:gdLst>
              <a:gd name="T0" fmla="*/ 30906123 w 21600"/>
              <a:gd name="T1" fmla="*/ 0 h 21600"/>
              <a:gd name="T2" fmla="*/ 18542857 w 21600"/>
              <a:gd name="T3" fmla="*/ 3808228 h 21600"/>
              <a:gd name="T4" fmla="*/ 0 w 21600"/>
              <a:gd name="T5" fmla="*/ 9521110 h 21600"/>
              <a:gd name="T6" fmla="*/ 18542857 w 21600"/>
              <a:gd name="T7" fmla="*/ 11424708 h 21600"/>
              <a:gd name="T8" fmla="*/ 37085757 w 21600"/>
              <a:gd name="T9" fmla="*/ 7933823 h 21600"/>
              <a:gd name="T10" fmla="*/ 43267366 w 21600"/>
              <a:gd name="T11" fmla="*/ 3808228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F2F2F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tr-TR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" name="AutoShape 12"/>
          <p:cNvSpPr>
            <a:spLocks noChangeArrowheads="1"/>
          </p:cNvSpPr>
          <p:nvPr/>
        </p:nvSpPr>
        <p:spPr bwMode="auto">
          <a:xfrm rot="5400000">
            <a:off x="4543425" y="4840288"/>
            <a:ext cx="927100" cy="571500"/>
          </a:xfrm>
          <a:custGeom>
            <a:avLst/>
            <a:gdLst>
              <a:gd name="T0" fmla="*/ 30906123 w 21600"/>
              <a:gd name="T1" fmla="*/ 0 h 21600"/>
              <a:gd name="T2" fmla="*/ 18542857 w 21600"/>
              <a:gd name="T3" fmla="*/ 3808228 h 21600"/>
              <a:gd name="T4" fmla="*/ 0 w 21600"/>
              <a:gd name="T5" fmla="*/ 9521110 h 21600"/>
              <a:gd name="T6" fmla="*/ 18542857 w 21600"/>
              <a:gd name="T7" fmla="*/ 11424708 h 21600"/>
              <a:gd name="T8" fmla="*/ 37085757 w 21600"/>
              <a:gd name="T9" fmla="*/ 7933823 h 21600"/>
              <a:gd name="T10" fmla="*/ 43267366 w 21600"/>
              <a:gd name="T11" fmla="*/ 3808228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F2F2F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>
              <a:defRPr/>
            </a:pPr>
            <a:endParaRPr lang="tr-TR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975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/>
          </p:nvPr>
        </p:nvSpPr>
        <p:spPr>
          <a:xfrm>
            <a:off x="395288" y="1700213"/>
            <a:ext cx="8458200" cy="41767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3000" dirty="0">
                <a:solidFill>
                  <a:prstClr val="black"/>
                </a:solidFill>
                <a:ea typeface="+mn-ea"/>
                <a:cs typeface="+mn-cs"/>
              </a:rPr>
              <a:t>Bir projenin fikir olarak doğuşundan hazırlanmasına, analizine, onaylanmasına, uygulanması ve değerlendirilmesine kadar geçen sürece </a:t>
            </a:r>
            <a:r>
              <a:rPr lang="tr-TR" sz="2800" dirty="0" smtClean="0">
                <a:latin typeface="Arial" charset="0"/>
              </a:rPr>
              <a:t/>
            </a:r>
            <a:br>
              <a:rPr lang="tr-TR" sz="2800" dirty="0" smtClean="0">
                <a:latin typeface="Arial" charset="0"/>
              </a:rPr>
            </a:br>
            <a:r>
              <a:rPr lang="tr-TR" sz="3600" b="1" u="sng" dirty="0">
                <a:solidFill>
                  <a:prstClr val="black"/>
                </a:solidFill>
                <a:ea typeface="+mn-ea"/>
                <a:cs typeface="+mn-cs"/>
              </a:rPr>
              <a:t>PROJE DÖNGÜSÜ</a:t>
            </a:r>
            <a:r>
              <a:rPr lang="tr-TR" sz="2800" dirty="0" smtClean="0">
                <a:latin typeface="Arial" charset="0"/>
              </a:rPr>
              <a:t>, </a:t>
            </a:r>
            <a:br>
              <a:rPr lang="tr-TR" sz="2800" dirty="0" smtClean="0">
                <a:latin typeface="Arial" charset="0"/>
              </a:rPr>
            </a:br>
            <a:r>
              <a:rPr lang="tr-TR" sz="3000" dirty="0">
                <a:solidFill>
                  <a:prstClr val="black"/>
                </a:solidFill>
                <a:ea typeface="+mn-ea"/>
                <a:cs typeface="+mn-cs"/>
              </a:rPr>
              <a:t>bu döngü çerçevesinde yapılan faaliyetlerin bütününe ise   </a:t>
            </a:r>
            <a:r>
              <a:rPr lang="tr-TR" sz="2800" dirty="0" smtClean="0">
                <a:latin typeface="Arial" charset="0"/>
              </a:rPr>
              <a:t/>
            </a:r>
            <a:br>
              <a:rPr lang="tr-TR" sz="2800" dirty="0" smtClean="0">
                <a:latin typeface="Arial" charset="0"/>
              </a:rPr>
            </a:br>
            <a:r>
              <a:rPr lang="tr-TR" sz="3600" b="1" u="sng" dirty="0">
                <a:solidFill>
                  <a:prstClr val="black"/>
                </a:solidFill>
                <a:ea typeface="+mn-ea"/>
                <a:cs typeface="+mn-cs"/>
              </a:rPr>
              <a:t>PROJE DÖNGÜSÜ YÖNETİMİ</a:t>
            </a:r>
            <a:r>
              <a:rPr lang="tr-TR" sz="2800" b="1" u="sng" dirty="0" smtClean="0">
                <a:latin typeface="Arial" charset="0"/>
              </a:rPr>
              <a:t/>
            </a:r>
            <a:br>
              <a:rPr lang="tr-TR" sz="2800" b="1" u="sng" dirty="0" smtClean="0">
                <a:latin typeface="Arial" charset="0"/>
              </a:rPr>
            </a:br>
            <a:r>
              <a:rPr lang="tr-TR" sz="3000" dirty="0">
                <a:solidFill>
                  <a:prstClr val="black"/>
                </a:solidFill>
                <a:ea typeface="+mn-ea"/>
                <a:cs typeface="+mn-cs"/>
              </a:rPr>
              <a:t>denmektedir.</a:t>
            </a:r>
            <a:endParaRPr lang="en-GB" sz="3000" dirty="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601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009193" y="2965903"/>
            <a:ext cx="3659798" cy="1628775"/>
          </a:xfrm>
          <a:prstGeom prst="rect">
            <a:avLst/>
          </a:prstGeom>
          <a:noFill/>
          <a:ln/>
        </p:spPr>
        <p:txBody>
          <a:bodyPr lIns="67866" tIns="33338" rIns="67866" bIns="33338"/>
          <a:lstStyle/>
          <a:p>
            <a:pPr marL="214313" indent="3572">
              <a:lnSpc>
                <a:spcPct val="85000"/>
              </a:lnSpc>
              <a:buClr>
                <a:schemeClr val="accent1"/>
              </a:buClr>
              <a:buSzPct val="80000"/>
              <a:defRPr/>
            </a:pPr>
            <a:endParaRPr lang="tr-TR" u="none" dirty="0">
              <a:solidFill>
                <a:srgbClr val="FF0000"/>
              </a:solidFill>
              <a:effectLst/>
              <a:latin typeface="+mj-lt"/>
            </a:endParaRPr>
          </a:p>
          <a:p>
            <a:pPr marL="214313" indent="3572">
              <a:lnSpc>
                <a:spcPct val="85000"/>
              </a:lnSpc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endParaRPr lang="tr-TR" u="none" dirty="0">
              <a:solidFill>
                <a:srgbClr val="FF0000"/>
              </a:solidFill>
              <a:effectLst/>
              <a:latin typeface="+mj-lt"/>
            </a:endParaRPr>
          </a:p>
          <a:p>
            <a:pPr marL="214313" indent="3572">
              <a:lnSpc>
                <a:spcPct val="85000"/>
              </a:lnSpc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endParaRPr lang="tr-TR" u="none" dirty="0">
              <a:solidFill>
                <a:srgbClr val="FF0000"/>
              </a:solidFill>
              <a:effectLst/>
              <a:latin typeface="+mj-lt"/>
            </a:endParaRPr>
          </a:p>
          <a:p>
            <a:pPr marL="214313" indent="3572">
              <a:lnSpc>
                <a:spcPct val="85000"/>
              </a:lnSpc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endParaRPr lang="tr-TR" u="none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9" name="18 Çentikli Sağ Ok"/>
          <p:cNvSpPr/>
          <p:nvPr/>
        </p:nvSpPr>
        <p:spPr>
          <a:xfrm>
            <a:off x="620490" y="2021120"/>
            <a:ext cx="3524250" cy="8763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u="none" dirty="0">
                <a:effectLst/>
                <a:latin typeface="+mj-lt"/>
              </a:rPr>
              <a:t>ANALİZ AŞAMASI</a:t>
            </a:r>
          </a:p>
        </p:txBody>
      </p:sp>
      <p:sp>
        <p:nvSpPr>
          <p:cNvPr id="26" name="25 Çentikli Sağ Ok"/>
          <p:cNvSpPr/>
          <p:nvPr/>
        </p:nvSpPr>
        <p:spPr>
          <a:xfrm>
            <a:off x="4792439" y="1944920"/>
            <a:ext cx="3887107" cy="990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u="none" dirty="0">
                <a:effectLst/>
                <a:latin typeface="+mj-lt"/>
              </a:rPr>
              <a:t>PLANLAMA AŞAMASI</a:t>
            </a:r>
          </a:p>
        </p:txBody>
      </p:sp>
      <p:graphicFrame>
        <p:nvGraphicFramePr>
          <p:cNvPr id="20" name="19 Diyagram"/>
          <p:cNvGraphicFramePr/>
          <p:nvPr>
            <p:extLst>
              <p:ext uri="{D42A27DB-BD31-4B8C-83A1-F6EECF244321}">
                <p14:modId xmlns:p14="http://schemas.microsoft.com/office/powerpoint/2010/main" val="979809234"/>
              </p:ext>
            </p:extLst>
          </p:nvPr>
        </p:nvGraphicFramePr>
        <p:xfrm>
          <a:off x="621392" y="3021245"/>
          <a:ext cx="3513823" cy="2924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1" name="20 Diyagram"/>
          <p:cNvGraphicFramePr/>
          <p:nvPr>
            <p:extLst>
              <p:ext uri="{D42A27DB-BD31-4B8C-83A1-F6EECF244321}">
                <p14:modId xmlns:p14="http://schemas.microsoft.com/office/powerpoint/2010/main" val="3326132087"/>
              </p:ext>
            </p:extLst>
          </p:nvPr>
        </p:nvGraphicFramePr>
        <p:xfrm>
          <a:off x="4908549" y="3050273"/>
          <a:ext cx="3513823" cy="1743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3560" name="1 Başlık"/>
          <p:cNvSpPr>
            <a:spLocks noGrp="1"/>
          </p:cNvSpPr>
          <p:nvPr>
            <p:ph type="title"/>
          </p:nvPr>
        </p:nvSpPr>
        <p:spPr>
          <a:xfrm>
            <a:off x="838200" y="134257"/>
            <a:ext cx="7391399" cy="527447"/>
          </a:xfrm>
        </p:spPr>
        <p:txBody>
          <a:bodyPr>
            <a:no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Tasarımı Nasıl Yapalım?</a:t>
            </a: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632951628"/>
              </p:ext>
            </p:extLst>
          </p:nvPr>
        </p:nvGraphicFramePr>
        <p:xfrm>
          <a:off x="116113" y="565574"/>
          <a:ext cx="9027887" cy="1248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9999996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03200" y="1386115"/>
            <a:ext cx="8610600" cy="453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4566" lvl="1">
              <a:spcBef>
                <a:spcPct val="20000"/>
              </a:spcBef>
              <a:defRPr/>
            </a:pPr>
            <a:r>
              <a:rPr lang="tr-TR" sz="2000" b="1" u="none" dirty="0">
                <a:solidFill>
                  <a:prstClr val="black"/>
                </a:solidFill>
                <a:effectLst/>
                <a:latin typeface="+mj-lt"/>
              </a:rPr>
              <a:t>Müdahale konusu durumun ortaya konması ve buna neden olan ana  sorunlar ile alt sorunlar arasında ‘sebep-sonuç’ ilişkisini kurar.</a:t>
            </a:r>
          </a:p>
          <a:p>
            <a:pPr marL="728663" lvl="1" indent="-385763">
              <a:spcBef>
                <a:spcPct val="20000"/>
              </a:spcBef>
              <a:defRPr/>
            </a:pPr>
            <a:r>
              <a:rPr lang="tr-TR" sz="2000" b="1" u="none" dirty="0">
                <a:solidFill>
                  <a:prstClr val="black"/>
                </a:solidFill>
                <a:effectLst/>
                <a:latin typeface="+mj-lt"/>
              </a:rPr>
              <a:t>Sorun analizi nasıl yapılır?</a:t>
            </a:r>
          </a:p>
          <a:p>
            <a:pPr marL="728663" lvl="1" indent="-385763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tr-TR" sz="2000" b="1" u="none" dirty="0">
                <a:solidFill>
                  <a:prstClr val="black"/>
                </a:solidFill>
                <a:effectLst/>
                <a:latin typeface="+mj-lt"/>
              </a:rPr>
              <a:t>Belirlenen sorunlar arasında bir neden-sonuç hiyerarşisi belirlenip bir ‘sorun ağacı’ oluşturulur.</a:t>
            </a:r>
          </a:p>
          <a:p>
            <a:pPr marL="728663" lvl="1" indent="-385763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tr-TR" sz="2000" b="1" u="none" dirty="0">
                <a:solidFill>
                  <a:prstClr val="black"/>
                </a:solidFill>
                <a:effectLst/>
                <a:latin typeface="+mj-lt"/>
              </a:rPr>
              <a:t>Mevcut durumdaki ana sorunlar tanımlanır.</a:t>
            </a:r>
          </a:p>
          <a:p>
            <a:pPr marL="728663" lvl="1" indent="-385763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tr-TR" sz="2000" b="1" u="none" dirty="0">
                <a:solidFill>
                  <a:prstClr val="black"/>
                </a:solidFill>
                <a:effectLst/>
                <a:latin typeface="+mj-lt"/>
              </a:rPr>
              <a:t>Ana sorun ve buna sebep olan alt sorunlar belirlenir</a:t>
            </a:r>
            <a:r>
              <a:rPr lang="tr-TR" sz="2000" b="1" u="none" dirty="0" smtClean="0">
                <a:solidFill>
                  <a:prstClr val="black"/>
                </a:solidFill>
                <a:effectLst/>
                <a:latin typeface="+mj-lt"/>
              </a:rPr>
              <a:t>. Başlangıç </a:t>
            </a:r>
            <a:r>
              <a:rPr lang="tr-TR" sz="2000" b="1" u="none" dirty="0">
                <a:solidFill>
                  <a:prstClr val="black"/>
                </a:solidFill>
                <a:effectLst/>
                <a:latin typeface="+mj-lt"/>
              </a:rPr>
              <a:t>sorunun sonucu olan sorunlar, bunların üzerine yerleştirilir.</a:t>
            </a:r>
          </a:p>
          <a:p>
            <a:pPr marL="728663" lvl="1" indent="-385763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tr-TR" sz="2000" b="1" u="none" dirty="0">
                <a:solidFill>
                  <a:prstClr val="black"/>
                </a:solidFill>
                <a:effectLst/>
                <a:latin typeface="+mj-lt"/>
              </a:rPr>
              <a:t>Aralarında sebep-sonuç ilişkisi olmayan sorunları aynı seviyeye yerleştirilir.</a:t>
            </a:r>
          </a:p>
          <a:p>
            <a:pPr marL="728663" lvl="1" indent="-385763">
              <a:spcBef>
                <a:spcPct val="20000"/>
              </a:spcBef>
              <a:defRPr/>
            </a:pPr>
            <a:r>
              <a:rPr lang="tr-TR" sz="2000" b="1" u="none" kern="0" dirty="0">
                <a:effectLst/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608536" y="457200"/>
            <a:ext cx="6096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lvl="1" algn="ctr">
              <a:spcBef>
                <a:spcPts val="450"/>
              </a:spcBef>
              <a:defRPr/>
            </a:pPr>
            <a:r>
              <a:rPr lang="tr-TR" sz="4000" u="none" dirty="0">
                <a:solidFill>
                  <a:srgbClr val="FF0000"/>
                </a:solidFill>
                <a:effectLst/>
                <a:latin typeface="+mj-lt"/>
                <a:cs typeface="Calibri" pitchFamily="34" charset="0"/>
              </a:rPr>
              <a:t>Sorun Analizi</a:t>
            </a:r>
          </a:p>
        </p:txBody>
      </p:sp>
    </p:spTree>
    <p:extLst>
      <p:ext uri="{BB962C8B-B14F-4D97-AF65-F5344CB8AC3E}">
        <p14:creationId xmlns:p14="http://schemas.microsoft.com/office/powerpoint/2010/main" val="30722772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/>
          </p:cNvSpPr>
          <p:nvPr>
            <p:ph type="title"/>
          </p:nvPr>
        </p:nvSpPr>
        <p:spPr>
          <a:xfrm>
            <a:off x="2303860" y="871538"/>
            <a:ext cx="4427934" cy="648891"/>
          </a:xfrm>
        </p:spPr>
        <p:txBody>
          <a:bodyPr vert="horz" lIns="34290" tIns="34290" rIns="34290" bIns="34290" rtlCol="0" anchor="ctr">
            <a:normAutofit/>
          </a:bodyPr>
          <a:lstStyle/>
          <a:p>
            <a:pPr eaLnBrk="1" hangingPunct="1"/>
            <a:r>
              <a:rPr lang="tr-TR" sz="2700" b="1">
                <a:latin typeface="Cambria" panose="02040503050406030204" pitchFamily="18" charset="0"/>
              </a:rPr>
              <a:t>SORUN ANALİZİ</a:t>
            </a:r>
            <a:endParaRPr lang="en-GB" sz="2700" b="1">
              <a:latin typeface="Cambria" panose="02040503050406030204" pitchFamily="18" charset="0"/>
            </a:endParaRPr>
          </a:p>
        </p:txBody>
      </p:sp>
      <p:sp>
        <p:nvSpPr>
          <p:cNvPr id="28675" name="AutoShape 15"/>
          <p:cNvSpPr>
            <a:spLocks noChangeArrowheads="1"/>
          </p:cNvSpPr>
          <p:nvPr/>
        </p:nvSpPr>
        <p:spPr bwMode="auto">
          <a:xfrm>
            <a:off x="3869531" y="1646635"/>
            <a:ext cx="1782366" cy="222647"/>
          </a:xfrm>
          <a:prstGeom prst="homePlate">
            <a:avLst>
              <a:gd name="adj" fmla="val 72308"/>
            </a:avLst>
          </a:prstGeom>
          <a:gradFill rotWithShape="1">
            <a:gsLst>
              <a:gs pos="0">
                <a:srgbClr val="000054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 anchor="ctr"/>
          <a:lstStyle>
            <a:lvl1pPr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1500">
                <a:solidFill>
                  <a:schemeClr val="bg1"/>
                </a:solidFill>
              </a:rPr>
              <a:t>ANALİZ_2 </a:t>
            </a:r>
            <a:endParaRPr lang="en-GB" sz="1500">
              <a:solidFill>
                <a:schemeClr val="bg1"/>
              </a:solidFill>
            </a:endParaRP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9" y="2333625"/>
            <a:ext cx="6732985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666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PESTLE ANALİZİ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sz="3000" b="1" dirty="0">
                <a:solidFill>
                  <a:srgbClr val="FF0000"/>
                </a:solidFill>
              </a:rPr>
              <a:t>POLİTİK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Denetleyici ve düzenleyici kuruluşlar</a:t>
            </a:r>
          </a:p>
          <a:p>
            <a:r>
              <a:rPr lang="tr-TR" dirty="0" smtClean="0"/>
              <a:t>Hükümet politikaları</a:t>
            </a:r>
          </a:p>
          <a:p>
            <a:r>
              <a:rPr lang="tr-TR" dirty="0" smtClean="0"/>
              <a:t>Politik istikrar</a:t>
            </a:r>
          </a:p>
          <a:p>
            <a:r>
              <a:rPr lang="tr-TR" dirty="0" smtClean="0"/>
              <a:t>Teşvik, hibe ve destekler</a:t>
            </a:r>
          </a:p>
          <a:p>
            <a:r>
              <a:rPr lang="tr-TR" dirty="0" smtClean="0"/>
              <a:t>İç piyasa lobi ve baskı grupları</a:t>
            </a:r>
          </a:p>
          <a:p>
            <a:r>
              <a:rPr lang="tr-TR" dirty="0" smtClean="0"/>
              <a:t>Çatışmalar</a:t>
            </a:r>
          </a:p>
          <a:p>
            <a:r>
              <a:rPr lang="tr-TR" dirty="0" smtClean="0"/>
              <a:t>Uluslararası baskı grupları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868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PESTLE ANALİZİ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sz="3000" b="1" dirty="0">
                <a:solidFill>
                  <a:srgbClr val="FF0000"/>
                </a:solidFill>
              </a:rPr>
              <a:t>EKONOMİK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Finansal istikrar</a:t>
            </a:r>
          </a:p>
          <a:p>
            <a:r>
              <a:rPr lang="tr-TR" dirty="0" smtClean="0"/>
              <a:t>Makro ekonomik politikalar</a:t>
            </a:r>
          </a:p>
          <a:p>
            <a:r>
              <a:rPr lang="tr-TR" dirty="0" smtClean="0"/>
              <a:t>Uluslararası ekonomiler</a:t>
            </a:r>
          </a:p>
          <a:p>
            <a:r>
              <a:rPr lang="tr-TR" dirty="0" smtClean="0"/>
              <a:t>Vergisel konular</a:t>
            </a:r>
          </a:p>
          <a:p>
            <a:r>
              <a:rPr lang="tr-TR" dirty="0" smtClean="0"/>
              <a:t>Sanayinin durumu</a:t>
            </a:r>
          </a:p>
          <a:p>
            <a:r>
              <a:rPr lang="tr-TR" dirty="0" smtClean="0"/>
              <a:t>Ulaşım ve dağıtım ağı</a:t>
            </a:r>
          </a:p>
          <a:p>
            <a:r>
              <a:rPr lang="tr-TR" dirty="0" smtClean="0"/>
              <a:t>Faiz ve döviz oranları</a:t>
            </a:r>
          </a:p>
          <a:p>
            <a:r>
              <a:rPr lang="tr-TR" dirty="0" smtClean="0"/>
              <a:t>Uluslararası para politikaları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397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PESTLE ANALİZİ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sz="3000" b="1" dirty="0">
                <a:solidFill>
                  <a:srgbClr val="FF0000"/>
                </a:solidFill>
              </a:rPr>
              <a:t>SOSYAL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85900" y="2057400"/>
            <a:ext cx="6172200" cy="3737610"/>
          </a:xfrm>
        </p:spPr>
        <p:txBody>
          <a:bodyPr>
            <a:normAutofit fontScale="70000" lnSpcReduction="20000"/>
          </a:bodyPr>
          <a:lstStyle/>
          <a:p>
            <a:r>
              <a:rPr lang="tr-TR" dirty="0" err="1" smtClean="0"/>
              <a:t>Sosyodemografik</a:t>
            </a:r>
            <a:r>
              <a:rPr lang="tr-TR" dirty="0" smtClean="0"/>
              <a:t> yapı</a:t>
            </a:r>
          </a:p>
          <a:p>
            <a:r>
              <a:rPr lang="tr-TR" dirty="0" smtClean="0"/>
              <a:t>Halkın tüketim alışkanlıkları</a:t>
            </a:r>
          </a:p>
          <a:p>
            <a:r>
              <a:rPr lang="tr-TR" dirty="0" smtClean="0"/>
              <a:t>Basın ve halkla ilişkiler</a:t>
            </a:r>
          </a:p>
          <a:p>
            <a:r>
              <a:rPr lang="tr-TR" dirty="0" smtClean="0"/>
              <a:t>Kurumsal itibar</a:t>
            </a:r>
          </a:p>
          <a:p>
            <a:r>
              <a:rPr lang="tr-TR" dirty="0" smtClean="0"/>
              <a:t>Moda trendler</a:t>
            </a:r>
          </a:p>
          <a:p>
            <a:r>
              <a:rPr lang="tr-TR" dirty="0" smtClean="0"/>
              <a:t>Bölgedeki etkinlikler</a:t>
            </a:r>
          </a:p>
          <a:p>
            <a:r>
              <a:rPr lang="tr-TR" dirty="0" smtClean="0"/>
              <a:t>Etnik faktörler</a:t>
            </a:r>
          </a:p>
          <a:p>
            <a:r>
              <a:rPr lang="tr-TR" dirty="0" smtClean="0"/>
              <a:t>Dini faktörler</a:t>
            </a:r>
          </a:p>
          <a:p>
            <a:r>
              <a:rPr lang="tr-TR" dirty="0" smtClean="0"/>
              <a:t>Reklam</a:t>
            </a:r>
          </a:p>
          <a:p>
            <a:r>
              <a:rPr lang="tr-TR" dirty="0" smtClean="0"/>
              <a:t>Etik faktörler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816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PESTLE ANALİZİ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sz="3000" b="1" dirty="0">
                <a:solidFill>
                  <a:srgbClr val="FF0000"/>
                </a:solidFill>
              </a:rPr>
              <a:t>TEKNOLOJİK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Teknoloji sahipliği</a:t>
            </a:r>
          </a:p>
          <a:p>
            <a:r>
              <a:rPr lang="tr-TR" dirty="0" err="1" smtClean="0"/>
              <a:t>ArGe</a:t>
            </a:r>
            <a:r>
              <a:rPr lang="tr-TR" dirty="0" smtClean="0"/>
              <a:t> finansmanı</a:t>
            </a:r>
          </a:p>
          <a:p>
            <a:r>
              <a:rPr lang="tr-TR" dirty="0" smtClean="0"/>
              <a:t>Yan teknolojiler</a:t>
            </a:r>
          </a:p>
          <a:p>
            <a:r>
              <a:rPr lang="tr-TR" dirty="0" smtClean="0"/>
              <a:t>İkame teknolojiler</a:t>
            </a:r>
          </a:p>
          <a:p>
            <a:r>
              <a:rPr lang="tr-TR" dirty="0" smtClean="0"/>
              <a:t>Teknoloji olgunluk seviyesi</a:t>
            </a:r>
          </a:p>
          <a:p>
            <a:r>
              <a:rPr lang="tr-TR" dirty="0" smtClean="0"/>
              <a:t>Üretim kapasitesi</a:t>
            </a:r>
          </a:p>
          <a:p>
            <a:r>
              <a:rPr lang="tr-TR" dirty="0" smtClean="0"/>
              <a:t>Bilgi ve iletişim teknolojileri</a:t>
            </a:r>
          </a:p>
          <a:p>
            <a:r>
              <a:rPr lang="tr-TR" dirty="0" smtClean="0"/>
              <a:t>Fikri ve sınai mülkiyet</a:t>
            </a:r>
          </a:p>
          <a:p>
            <a:r>
              <a:rPr lang="tr-TR" dirty="0" err="1" smtClean="0"/>
              <a:t>İnovasyon</a:t>
            </a:r>
            <a:r>
              <a:rPr lang="tr-TR" dirty="0" smtClean="0"/>
              <a:t> yönetimi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074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http://denetim.gtb.gov.tr/data/51e7de9e487c8e16fc275df4/buyuk/cg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1" t="19130" r="34853" b="33913"/>
          <a:stretch>
            <a:fillRect/>
          </a:stretch>
        </p:blipFill>
        <p:spPr bwMode="auto">
          <a:xfrm>
            <a:off x="533400" y="304800"/>
            <a:ext cx="22098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7 Diyagram"/>
          <p:cNvGraphicFramePr/>
          <p:nvPr/>
        </p:nvGraphicFramePr>
        <p:xfrm>
          <a:off x="3124200" y="0"/>
          <a:ext cx="5562600" cy="126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125" name="Picture 6" descr="https://encrypted-tbn2.gstatic.com/images?q=tbn:ANd9GcTXLkN8a0uhhn-ZDKiun1qTPi_nKoqWzk-gnreamDJe1yR6Jnyu9PXbyZj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3149918"/>
            <a:ext cx="2343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8" descr="http://ctue.mam.tubitak.gov.tr/sites/images/yayin-genel-makale-bildiri-yayin2-940_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1" y="1986122"/>
            <a:ext cx="3962400" cy="100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40" descr="http://www.medikalakademi.com.tr/wp-content/uploads/2014/01/20101111150203_755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29" y="4649787"/>
            <a:ext cx="1598159" cy="149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2" descr="http://www.mavigumruk.com/upload_images/a3_wg4q4k_danismanlik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77" y="4826318"/>
            <a:ext cx="1609231" cy="122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4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49787"/>
            <a:ext cx="3914775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130" name="Picture 2" descr="http://www.riskmed.com.tr/images/images/risk/igu_egitimleri_0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45" y="1812835"/>
            <a:ext cx="1657348" cy="140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4" descr="F:\sogiyed\logo\logo 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330325"/>
            <a:ext cx="201930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47" b="17010"/>
          <a:stretch>
            <a:fillRect/>
          </a:stretch>
        </p:blipFill>
        <p:spPr bwMode="auto">
          <a:xfrm>
            <a:off x="2944812" y="1125538"/>
            <a:ext cx="353377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9913" y="3394289"/>
            <a:ext cx="1819275" cy="1221703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6087" y="3195637"/>
            <a:ext cx="1308100" cy="13081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19"/>
          <a:srcRect l="25272" r="22553"/>
          <a:stretch/>
        </p:blipFill>
        <p:spPr>
          <a:xfrm>
            <a:off x="4256086" y="3174365"/>
            <a:ext cx="1219201" cy="130857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22096" y="3217862"/>
            <a:ext cx="1286366" cy="134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0509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PESTLE ANALİZİ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sz="3000" b="1" dirty="0">
                <a:solidFill>
                  <a:srgbClr val="FF0000"/>
                </a:solidFill>
              </a:rPr>
              <a:t>YASAL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Ulusal düzenlemeler</a:t>
            </a:r>
          </a:p>
          <a:p>
            <a:r>
              <a:rPr lang="tr-TR" dirty="0" smtClean="0"/>
              <a:t>Taslak düzenlemeler</a:t>
            </a:r>
          </a:p>
          <a:p>
            <a:r>
              <a:rPr lang="tr-TR" dirty="0" smtClean="0"/>
              <a:t>Uluslararası mevzuat</a:t>
            </a:r>
          </a:p>
          <a:p>
            <a:r>
              <a:rPr lang="tr-TR" dirty="0" err="1" smtClean="0"/>
              <a:t>ArGe’ye</a:t>
            </a:r>
            <a:r>
              <a:rPr lang="tr-TR" dirty="0" smtClean="0"/>
              <a:t> yönelik düzenlemeler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451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PESTLE ANALİZİ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sz="3000" b="1" dirty="0">
                <a:solidFill>
                  <a:srgbClr val="FF0000"/>
                </a:solidFill>
              </a:rPr>
              <a:t>EKOLOJİK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Çevre konuları</a:t>
            </a:r>
          </a:p>
          <a:p>
            <a:r>
              <a:rPr lang="tr-TR" dirty="0" smtClean="0"/>
              <a:t>Sürdürülebilirlik</a:t>
            </a:r>
          </a:p>
          <a:p>
            <a:r>
              <a:rPr lang="tr-TR" dirty="0" smtClean="0"/>
              <a:t>Yeşil uygulamalar</a:t>
            </a:r>
          </a:p>
          <a:p>
            <a:r>
              <a:rPr lang="tr-TR" dirty="0" smtClean="0"/>
              <a:t>Uluslararası yükümlülükler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051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1"/>
          <p:cNvSpPr txBox="1">
            <a:spLocks noChangeArrowheads="1"/>
          </p:cNvSpPr>
          <p:nvPr/>
        </p:nvSpPr>
        <p:spPr bwMode="auto">
          <a:xfrm>
            <a:off x="3030815" y="5000626"/>
            <a:ext cx="3082382" cy="56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b="1" dirty="0">
                <a:solidFill>
                  <a:srgbClr val="FF0000"/>
                </a:solidFill>
                <a:latin typeface="+mj-lt"/>
              </a:rPr>
              <a:t>PESTLE ANALİZİ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143000" y="842963"/>
            <a:ext cx="6858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marL="41148" algn="ctr">
              <a:defRPr/>
            </a:pPr>
            <a:r>
              <a:rPr lang="tr-TR" sz="40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EKİP ÇALIŞMASI</a:t>
            </a:r>
            <a:endParaRPr lang="en-AU" sz="40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F:\egitim\eym\c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20" y="2180844"/>
            <a:ext cx="4977962" cy="234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339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57175" y="381000"/>
            <a:ext cx="86868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marL="41148" algn="ctr">
              <a:defRPr/>
            </a:pPr>
            <a:r>
              <a:rPr lang="tr-TR" sz="4050" u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EKİPLERİ OLUŞTURMAK</a:t>
            </a:r>
            <a:endParaRPr lang="en-AU" sz="4050" u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87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57350"/>
            <a:ext cx="76200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82632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143000" y="842963"/>
            <a:ext cx="6858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41148" algn="ctr">
              <a:defRPr/>
            </a:pPr>
            <a:r>
              <a:rPr lang="tr-TR" sz="4400" u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EKİP NE DEMEK?</a:t>
            </a:r>
            <a:endParaRPr lang="en-AU" sz="4400" u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F:\egitim\eym\c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19" y="2743200"/>
            <a:ext cx="4977962" cy="234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415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/>
          </p:cNvPr>
          <p:cNvSpPr>
            <a:spLocks noChangeArrowheads="1"/>
          </p:cNvSpPr>
          <p:nvPr/>
        </p:nvSpPr>
        <p:spPr bwMode="auto">
          <a:xfrm>
            <a:off x="0" y="-19050"/>
            <a:ext cx="9144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marL="54864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EKİP ÇALIŞMASI</a:t>
            </a:r>
            <a:endParaRPr lang="en-A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Takım Olma Beceris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512" y="1052736"/>
            <a:ext cx="8856983" cy="5073427"/>
          </a:xfrm>
        </p:spPr>
      </p:pic>
    </p:spTree>
    <p:extLst>
      <p:ext uri="{BB962C8B-B14F-4D97-AF65-F5344CB8AC3E}">
        <p14:creationId xmlns:p14="http://schemas.microsoft.com/office/powerpoint/2010/main" val="1322824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42" descr="pe0156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0874" y="1295400"/>
            <a:ext cx="3829557" cy="254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08449" y="4639866"/>
            <a:ext cx="7174409" cy="5143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/>
          <a:p>
            <a:pPr algn="ctr"/>
            <a:r>
              <a:rPr lang="tr-TR" sz="3038" u="none" dirty="0" smtClean="0">
                <a:effectLst/>
              </a:rPr>
              <a:t>PROJE EKİPLERİ ÖZELLİKLERİ</a:t>
            </a:r>
            <a:endParaRPr lang="en-AU" sz="3038" u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706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533400"/>
            <a:ext cx="4371975" cy="642938"/>
          </a:xfrm>
        </p:spPr>
        <p:txBody>
          <a:bodyPr/>
          <a:lstStyle/>
          <a:p>
            <a:pPr eaLnBrk="1" hangingPunct="1"/>
            <a:r>
              <a:rPr lang="tr-TR" sz="2800" b="1" dirty="0">
                <a:solidFill>
                  <a:srgbClr val="FF0000"/>
                </a:solidFill>
                <a:cs typeface="Arial" pitchFamily="34" charset="0"/>
              </a:rPr>
              <a:t>DİNLEMEK</a:t>
            </a:r>
            <a:endParaRPr lang="en-US" sz="2800" b="1" dirty="0">
              <a:solidFill>
                <a:srgbClr val="FF0000"/>
              </a:solidFill>
              <a:cs typeface="Arial" pitchFamily="34" charset="0"/>
            </a:endParaRPr>
          </a:p>
        </p:txBody>
      </p:sp>
      <p:graphicFrame>
        <p:nvGraphicFramePr>
          <p:cNvPr id="309251" name="Object 3"/>
          <p:cNvGraphicFramePr>
            <a:graphicFrameLocks noGrp="1" noChangeAspect="1"/>
          </p:cNvGraphicFramePr>
          <p:nvPr>
            <p:ph sz="quarter" idx="1"/>
            <p:extLst/>
          </p:nvPr>
        </p:nvGraphicFramePr>
        <p:xfrm>
          <a:off x="533400" y="1176339"/>
          <a:ext cx="8382000" cy="469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Slayt" r:id="rId4" imgW="4486320" imgH="3352680" progId="PowerPoint.Slide.8">
                  <p:embed/>
                </p:oleObj>
              </mc:Choice>
              <mc:Fallback>
                <p:oleObj name="Slayt" r:id="rId4" imgW="4486320" imgH="3352680" progId="PowerPoint.Slide.8">
                  <p:embed/>
                  <p:pic>
                    <p:nvPicPr>
                      <p:cNvPr id="3092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176339"/>
                        <a:ext cx="8382000" cy="469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493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b="1" dirty="0">
                <a:solidFill>
                  <a:srgbClr val="FF0000"/>
                </a:solidFill>
                <a:cs typeface="Arial" pitchFamily="34" charset="0"/>
              </a:rPr>
              <a:t>FARKLILIKLARA SAYGI DUYMAK</a:t>
            </a: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cs typeface="Arial" pitchFamily="34" charset="0"/>
              </a:rPr>
            </a:b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368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1422685"/>
            <a:ext cx="8305799" cy="429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40707" y="1384102"/>
            <a:ext cx="4371975" cy="642938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350" dirty="0"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24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496" y="1433287"/>
            <a:ext cx="4262437" cy="434340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33287"/>
            <a:ext cx="3921896" cy="4343399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339704" y="381000"/>
            <a:ext cx="4383584" cy="673298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4000" u="none" dirty="0" smtClean="0">
                <a:solidFill>
                  <a:srgbClr val="FF0000"/>
                </a:solidFill>
                <a:effectLst/>
                <a:cs typeface="Arial" pitchFamily="34" charset="0"/>
              </a:rPr>
              <a:t>ADİLLİK</a:t>
            </a:r>
            <a:endParaRPr lang="en-US" altLang="tr-TR" sz="4000" u="none" dirty="0"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24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42" descr="pe0156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583113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4522970"/>
            <a:ext cx="9144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 fontScale="70000" lnSpcReduction="20000"/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tr-T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PARADİGMALARDAN KURTULMAK</a:t>
            </a:r>
            <a:endParaRPr lang="en-A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048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4383584" cy="6732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4000" b="1" dirty="0">
                <a:solidFill>
                  <a:srgbClr val="FF0000"/>
                </a:solidFill>
                <a:cs typeface="Arial" pitchFamily="34" charset="0"/>
              </a:rPr>
              <a:t>YARATICI</a:t>
            </a:r>
            <a:endParaRPr lang="en-US" altLang="tr-TR" sz="4000" b="1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5122" name="Picture 2" descr="YAPILANDIRILMAMIÅ PROBLEM ÃÃZME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06698"/>
            <a:ext cx="853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26441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7683" y="275260"/>
            <a:ext cx="4383584" cy="49827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dirty="0">
                <a:solidFill>
                  <a:srgbClr val="FF0000"/>
                </a:solidFill>
              </a:rPr>
              <a:t>MERAK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034" name="2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BE81AD82-FAB4-4F51-9B75-6AA9DDAADAB4}" type="slidenum">
              <a:rPr lang="en-US"/>
              <a:pPr>
                <a:defRPr/>
              </a:pPr>
              <a:t>41</a:t>
            </a:fld>
            <a:endParaRPr lang="en-US"/>
          </a:p>
        </p:txBody>
      </p:sp>
      <p:pic>
        <p:nvPicPr>
          <p:cNvPr id="313347" name="Picture 3" descr="YAŞLIADAMVETABLO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32228" y="946412"/>
            <a:ext cx="8686800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590911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3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457200"/>
            <a:ext cx="4371975" cy="445592"/>
          </a:xfrm>
        </p:spPr>
        <p:txBody>
          <a:bodyPr>
            <a:noAutofit/>
          </a:bodyPr>
          <a:lstStyle/>
          <a:p>
            <a:pPr eaLnBrk="1" hangingPunct="1"/>
            <a:r>
              <a:rPr lang="tr-TR" altLang="tr-TR" sz="4000" b="1" dirty="0">
                <a:solidFill>
                  <a:srgbClr val="FF0000"/>
                </a:solidFill>
                <a:cs typeface="Arial" pitchFamily="34" charset="0"/>
              </a:rPr>
              <a:t>ÖZGÜVEN</a:t>
            </a:r>
            <a:endParaRPr lang="en-US" altLang="tr-TR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314371" name="Object 3"/>
          <p:cNvGraphicFramePr>
            <a:graphicFrameLocks noGrp="1" noChangeAspect="1"/>
          </p:cNvGraphicFramePr>
          <p:nvPr>
            <p:ph sz="quarter" idx="1"/>
            <p:extLst/>
          </p:nvPr>
        </p:nvGraphicFramePr>
        <p:xfrm>
          <a:off x="457200" y="1295400"/>
          <a:ext cx="8229600" cy="489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Klip" r:id="rId4" imgW="4761905" imgH="3257143" progId="">
                  <p:embed/>
                </p:oleObj>
              </mc:Choice>
              <mc:Fallback>
                <p:oleObj name="Klip" r:id="rId4" imgW="4761905" imgH="3257143" progId="">
                  <p:embed/>
                  <p:pic>
                    <p:nvPicPr>
                      <p:cNvPr id="3143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95400"/>
                        <a:ext cx="8229600" cy="489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32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848600" cy="59203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4000" b="1" dirty="0">
                <a:solidFill>
                  <a:srgbClr val="FF0000"/>
                </a:solidFill>
                <a:cs typeface="Arial" pitchFamily="34" charset="0"/>
              </a:rPr>
              <a:t>PROBLEM ÇÖZEBİLEN</a:t>
            </a:r>
            <a:endParaRPr lang="en-US" altLang="tr-TR" sz="4000" b="1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315395" name="Picture 3" descr="ikinci   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1066800"/>
            <a:ext cx="8534400" cy="5221882"/>
          </a:xfrm>
          <a:noFill/>
        </p:spPr>
      </p:pic>
    </p:spTree>
    <p:extLst>
      <p:ext uri="{BB962C8B-B14F-4D97-AF65-F5344CB8AC3E}">
        <p14:creationId xmlns:p14="http://schemas.microsoft.com/office/powerpoint/2010/main" val="317647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1"/>
          <p:cNvSpPr txBox="1">
            <a:spLocks noChangeArrowheads="1"/>
          </p:cNvSpPr>
          <p:nvPr/>
        </p:nvSpPr>
        <p:spPr bwMode="auto">
          <a:xfrm>
            <a:off x="3030815" y="5000626"/>
            <a:ext cx="3082382" cy="56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b="1" dirty="0">
                <a:solidFill>
                  <a:srgbClr val="FF0000"/>
                </a:solidFill>
                <a:latin typeface="+mj-lt"/>
              </a:rPr>
              <a:t>PESTLE ANALİZİ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143000" y="842963"/>
            <a:ext cx="6858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marL="41148" algn="ctr">
              <a:defRPr/>
            </a:pPr>
            <a:r>
              <a:rPr lang="tr-TR" sz="40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EKİP ÇALIŞMASI</a:t>
            </a:r>
            <a:endParaRPr lang="en-AU" sz="40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F:\egitim\eym\c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20" y="2180844"/>
            <a:ext cx="4977962" cy="234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566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b="1" dirty="0" smtClean="0">
                <a:solidFill>
                  <a:srgbClr val="FF0000"/>
                </a:solidFill>
              </a:rPr>
              <a:t>Olası </a:t>
            </a:r>
            <a:r>
              <a:rPr lang="tr-TR" altLang="tr-TR" b="1" dirty="0">
                <a:solidFill>
                  <a:srgbClr val="FF0000"/>
                </a:solidFill>
              </a:rPr>
              <a:t>Güçlü </a:t>
            </a:r>
            <a:r>
              <a:rPr lang="tr-TR" altLang="tr-TR" b="1" dirty="0" smtClean="0">
                <a:solidFill>
                  <a:srgbClr val="FF0000"/>
                </a:solidFill>
              </a:rPr>
              <a:t>Yanlar</a:t>
            </a:r>
            <a:endParaRPr lang="tr-TR" altLang="tr-TR" b="1" dirty="0">
              <a:solidFill>
                <a:srgbClr val="FF0000"/>
              </a:solidFill>
            </a:endParaRP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285" y="1920241"/>
            <a:ext cx="7460343" cy="403061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tr-TR" altLang="tr-TR" dirty="0"/>
              <a:t>Zengin finansal kaynaklar</a:t>
            </a:r>
          </a:p>
          <a:p>
            <a:pPr>
              <a:lnSpc>
                <a:spcPct val="150000"/>
              </a:lnSpc>
            </a:pPr>
            <a:r>
              <a:rPr lang="tr-TR" altLang="tr-TR" dirty="0"/>
              <a:t>Güçlü paydaşlarla ortaklıklar</a:t>
            </a:r>
          </a:p>
          <a:p>
            <a:pPr>
              <a:lnSpc>
                <a:spcPct val="150000"/>
              </a:lnSpc>
            </a:pPr>
            <a:r>
              <a:rPr lang="tr-TR" altLang="tr-TR" dirty="0"/>
              <a:t>Tanınmış/iyi bilinen marka </a:t>
            </a:r>
          </a:p>
          <a:p>
            <a:pPr>
              <a:lnSpc>
                <a:spcPct val="150000"/>
              </a:lnSpc>
            </a:pPr>
            <a:r>
              <a:rPr lang="tr-TR" altLang="tr-TR" dirty="0"/>
              <a:t>Gelişmiş teknoloji</a:t>
            </a:r>
          </a:p>
          <a:p>
            <a:pPr>
              <a:lnSpc>
                <a:spcPct val="150000"/>
              </a:lnSpc>
            </a:pPr>
            <a:r>
              <a:rPr lang="tr-TR" altLang="tr-TR" dirty="0"/>
              <a:t>Bağlı çalışanlar</a:t>
            </a:r>
          </a:p>
          <a:p>
            <a:pPr>
              <a:lnSpc>
                <a:spcPct val="150000"/>
              </a:lnSpc>
            </a:pPr>
            <a:r>
              <a:rPr lang="tr-TR" altLang="tr-TR" dirty="0"/>
              <a:t>Güçlü kurumsal (marka/ürün/işletme) imaj </a:t>
            </a:r>
          </a:p>
          <a:p>
            <a:pPr>
              <a:lnSpc>
                <a:spcPct val="150000"/>
              </a:lnSpc>
            </a:pPr>
            <a:r>
              <a:rPr lang="tr-TR" altLang="tr-TR" dirty="0"/>
              <a:t>Yüksek hizmet kalitesi</a:t>
            </a:r>
          </a:p>
          <a:p>
            <a:pPr>
              <a:lnSpc>
                <a:spcPct val="150000"/>
              </a:lnSpc>
            </a:pPr>
            <a:r>
              <a:rPr lang="tr-TR" altLang="tr-TR" dirty="0"/>
              <a:t>İyi yönetim </a:t>
            </a:r>
            <a:r>
              <a:rPr lang="tr-TR" altLang="tr-TR" dirty="0" smtClean="0"/>
              <a:t>becerileri</a:t>
            </a: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631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b="1" dirty="0" smtClean="0">
                <a:solidFill>
                  <a:srgbClr val="FF0000"/>
                </a:solidFill>
              </a:rPr>
              <a:t>Olası </a:t>
            </a:r>
            <a:r>
              <a:rPr lang="tr-TR" altLang="tr-TR" b="1" dirty="0">
                <a:solidFill>
                  <a:srgbClr val="FF0000"/>
                </a:solidFill>
              </a:rPr>
              <a:t>Zayıf </a:t>
            </a:r>
            <a:r>
              <a:rPr lang="tr-TR" altLang="tr-TR" b="1" dirty="0" smtClean="0">
                <a:solidFill>
                  <a:srgbClr val="FF0000"/>
                </a:solidFill>
              </a:rPr>
              <a:t>Yanlar</a:t>
            </a:r>
            <a:endParaRPr lang="tr-TR" altLang="tr-TR" b="1" dirty="0">
              <a:solidFill>
                <a:srgbClr val="FF0000"/>
              </a:solidFill>
            </a:endParaRP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1773"/>
            <a:ext cx="8004629" cy="33944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tr-TR" altLang="tr-TR" sz="2400" dirty="0"/>
              <a:t>Kurum içi sorunlar</a:t>
            </a:r>
          </a:p>
          <a:p>
            <a:pPr>
              <a:lnSpc>
                <a:spcPct val="90000"/>
              </a:lnSpc>
            </a:pPr>
            <a:r>
              <a:rPr lang="tr-TR" altLang="tr-TR" sz="2400" dirty="0"/>
              <a:t>Finansal kaynaklarda sınırlılıklar</a:t>
            </a:r>
          </a:p>
          <a:p>
            <a:pPr>
              <a:lnSpc>
                <a:spcPct val="90000"/>
              </a:lnSpc>
            </a:pPr>
            <a:r>
              <a:rPr lang="tr-TR" altLang="tr-TR" sz="2400" dirty="0"/>
              <a:t>Zayıf paydaşlarla güçlü ilişkiler</a:t>
            </a:r>
          </a:p>
          <a:p>
            <a:pPr>
              <a:lnSpc>
                <a:spcPct val="90000"/>
              </a:lnSpc>
            </a:pPr>
            <a:r>
              <a:rPr lang="tr-TR" altLang="tr-TR" sz="2400" dirty="0"/>
              <a:t>Çok geniş hizmet yelpazesi</a:t>
            </a:r>
          </a:p>
          <a:p>
            <a:pPr>
              <a:lnSpc>
                <a:spcPct val="90000"/>
              </a:lnSpc>
            </a:pPr>
            <a:r>
              <a:rPr lang="tr-TR" altLang="tr-TR" sz="2400" dirty="0"/>
              <a:t>Stratejik yön eksikliği </a:t>
            </a:r>
          </a:p>
          <a:p>
            <a:pPr>
              <a:lnSpc>
                <a:spcPct val="90000"/>
              </a:lnSpc>
            </a:pPr>
            <a:r>
              <a:rPr lang="tr-TR" altLang="tr-TR" sz="2400" dirty="0"/>
              <a:t>Yüksek maliyetler</a:t>
            </a:r>
          </a:p>
          <a:p>
            <a:pPr>
              <a:lnSpc>
                <a:spcPct val="90000"/>
              </a:lnSpc>
            </a:pPr>
            <a:r>
              <a:rPr lang="tr-TR" altLang="tr-TR" sz="2400" dirty="0"/>
              <a:t>Güncelliğini kaybetmiş hizmet ya da teknoloji</a:t>
            </a:r>
          </a:p>
          <a:p>
            <a:pPr>
              <a:lnSpc>
                <a:spcPct val="90000"/>
              </a:lnSpc>
            </a:pPr>
            <a:r>
              <a:rPr lang="tr-TR" altLang="tr-TR" sz="2400" dirty="0"/>
              <a:t>Düşük AR-GE harcamaları </a:t>
            </a:r>
          </a:p>
          <a:p>
            <a:pPr>
              <a:lnSpc>
                <a:spcPct val="90000"/>
              </a:lnSpc>
            </a:pPr>
            <a:r>
              <a:rPr lang="tr-TR" altLang="tr-TR" sz="2400" dirty="0"/>
              <a:t>Sınırlı yöneticilik becerileri</a:t>
            </a:r>
          </a:p>
          <a:p>
            <a:pPr>
              <a:lnSpc>
                <a:spcPct val="90000"/>
              </a:lnSpc>
            </a:pPr>
            <a:r>
              <a:rPr lang="tr-TR" altLang="tr-TR" sz="2400" dirty="0"/>
              <a:t>Olumsuz marka imajı </a:t>
            </a:r>
          </a:p>
          <a:p>
            <a:pPr>
              <a:lnSpc>
                <a:spcPct val="90000"/>
              </a:lnSpc>
            </a:pPr>
            <a:r>
              <a:rPr lang="tr-TR" altLang="tr-TR" sz="2400" dirty="0"/>
              <a:t>İyi eğitilmemiş çalışanlar</a:t>
            </a:r>
          </a:p>
        </p:txBody>
      </p:sp>
    </p:spTree>
    <p:extLst>
      <p:ext uri="{BB962C8B-B14F-4D97-AF65-F5344CB8AC3E}">
        <p14:creationId xmlns:p14="http://schemas.microsoft.com/office/powerpoint/2010/main" val="355091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b="1" dirty="0" smtClean="0">
                <a:solidFill>
                  <a:srgbClr val="FF0000"/>
                </a:solidFill>
              </a:rPr>
              <a:t>Potansiyel </a:t>
            </a:r>
            <a:r>
              <a:rPr lang="tr-TR" altLang="tr-TR" b="1" dirty="0">
                <a:solidFill>
                  <a:srgbClr val="FF0000"/>
                </a:solidFill>
              </a:rPr>
              <a:t>Tehditler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4934" y="1417638"/>
            <a:ext cx="6172200" cy="33944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altLang="tr-TR" sz="2000" dirty="0"/>
              <a:t>Yeni hizmet sağlayıcılar</a:t>
            </a:r>
          </a:p>
          <a:p>
            <a:pPr>
              <a:lnSpc>
                <a:spcPct val="150000"/>
              </a:lnSpc>
            </a:pPr>
            <a:r>
              <a:rPr lang="tr-TR" altLang="tr-TR" sz="2000" dirty="0"/>
              <a:t>Uluslararası politik karışıklık</a:t>
            </a:r>
          </a:p>
          <a:p>
            <a:pPr>
              <a:lnSpc>
                <a:spcPct val="150000"/>
              </a:lnSpc>
            </a:pPr>
            <a:r>
              <a:rPr lang="tr-TR" altLang="tr-TR" sz="2000" dirty="0"/>
              <a:t>Değişen toplumsal istek ve ihtiyaçları</a:t>
            </a:r>
          </a:p>
          <a:p>
            <a:pPr>
              <a:lnSpc>
                <a:spcPct val="150000"/>
              </a:lnSpc>
            </a:pPr>
            <a:r>
              <a:rPr lang="tr-TR" altLang="tr-TR" sz="2000" dirty="0"/>
              <a:t>Hükümet politikaları ve yasal düzenlemeler</a:t>
            </a:r>
          </a:p>
          <a:p>
            <a:pPr>
              <a:lnSpc>
                <a:spcPct val="150000"/>
              </a:lnSpc>
            </a:pPr>
            <a:r>
              <a:rPr lang="tr-TR" altLang="tr-TR" sz="2000" dirty="0"/>
              <a:t>Ekonomik daralma / Yeni teknolojiler</a:t>
            </a:r>
          </a:p>
          <a:p>
            <a:pPr>
              <a:lnSpc>
                <a:spcPct val="150000"/>
              </a:lnSpc>
            </a:pPr>
            <a:r>
              <a:rPr lang="tr-TR" altLang="tr-TR" sz="2000" dirty="0"/>
              <a:t>Demografik ve </a:t>
            </a:r>
            <a:r>
              <a:rPr lang="tr-TR" altLang="tr-TR" sz="2000" dirty="0" err="1"/>
              <a:t>sosyo</a:t>
            </a:r>
            <a:r>
              <a:rPr lang="tr-TR" altLang="tr-TR" sz="2000" dirty="0"/>
              <a:t>-kültürel değişimler</a:t>
            </a:r>
          </a:p>
          <a:p>
            <a:pPr>
              <a:lnSpc>
                <a:spcPct val="150000"/>
              </a:lnSpc>
            </a:pPr>
            <a:r>
              <a:rPr lang="tr-TR" altLang="tr-TR" sz="2000" dirty="0"/>
              <a:t>İşbirliği yapılan paydaşların zayıflıkları</a:t>
            </a:r>
          </a:p>
          <a:p>
            <a:pPr>
              <a:lnSpc>
                <a:spcPct val="150000"/>
              </a:lnSpc>
            </a:pPr>
            <a:r>
              <a:rPr lang="tr-TR" altLang="tr-TR" sz="2000" dirty="0"/>
              <a:t>Döviz kuru değişimleri</a:t>
            </a:r>
          </a:p>
        </p:txBody>
      </p:sp>
    </p:spTree>
    <p:extLst>
      <p:ext uri="{BB962C8B-B14F-4D97-AF65-F5344CB8AC3E}">
        <p14:creationId xmlns:p14="http://schemas.microsoft.com/office/powerpoint/2010/main" val="252036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850" b="1" dirty="0">
                <a:solidFill>
                  <a:srgbClr val="FF0000"/>
                </a:solidFill>
              </a:rPr>
              <a:t>Potansiyel Fırsatlar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5957" y="1141867"/>
            <a:ext cx="6172200" cy="33944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altLang="tr-TR" sz="2000" dirty="0"/>
              <a:t>Hızlı ekonomik büyüme </a:t>
            </a:r>
          </a:p>
          <a:p>
            <a:pPr>
              <a:lnSpc>
                <a:spcPct val="150000"/>
              </a:lnSpc>
            </a:pPr>
            <a:r>
              <a:rPr lang="tr-TR" altLang="tr-TR" sz="2000" dirty="0"/>
              <a:t>Yüksek marka değiştirme tercihi</a:t>
            </a:r>
          </a:p>
          <a:p>
            <a:pPr>
              <a:lnSpc>
                <a:spcPct val="150000"/>
              </a:lnSpc>
            </a:pPr>
            <a:r>
              <a:rPr lang="tr-TR" altLang="tr-TR" sz="2000" dirty="0"/>
              <a:t>Değişen toplumsal istek ve ihtiyaçları</a:t>
            </a:r>
          </a:p>
          <a:p>
            <a:pPr>
              <a:lnSpc>
                <a:spcPct val="150000"/>
              </a:lnSpc>
            </a:pPr>
            <a:r>
              <a:rPr lang="tr-TR" altLang="tr-TR" sz="2000" dirty="0"/>
              <a:t>Yeni ürün icatları / Yeni teknoloji</a:t>
            </a:r>
          </a:p>
          <a:p>
            <a:pPr>
              <a:lnSpc>
                <a:spcPct val="150000"/>
              </a:lnSpc>
            </a:pPr>
            <a:r>
              <a:rPr lang="tr-TR" altLang="tr-TR" sz="2000" dirty="0"/>
              <a:t>Yabancı pazarlara hizmet sağlanması</a:t>
            </a:r>
          </a:p>
          <a:p>
            <a:pPr>
              <a:lnSpc>
                <a:spcPct val="150000"/>
              </a:lnSpc>
            </a:pPr>
            <a:r>
              <a:rPr lang="tr-TR" altLang="tr-TR" sz="2000" dirty="0"/>
              <a:t>Hükümetin regülasyonlarla süreçleri kolaylaştırması</a:t>
            </a:r>
          </a:p>
          <a:p>
            <a:pPr>
              <a:lnSpc>
                <a:spcPct val="150000"/>
              </a:lnSpc>
            </a:pPr>
            <a:r>
              <a:rPr lang="tr-TR" altLang="tr-TR" sz="2000" dirty="0"/>
              <a:t>Demografik eğilimlerdeki değişim</a:t>
            </a:r>
          </a:p>
          <a:p>
            <a:pPr>
              <a:lnSpc>
                <a:spcPct val="150000"/>
              </a:lnSpc>
            </a:pPr>
            <a:r>
              <a:rPr lang="tr-TR" altLang="tr-TR" sz="2000" dirty="0"/>
              <a:t>Diğer paydaşların işbirliği fırsatı araması</a:t>
            </a:r>
          </a:p>
        </p:txBody>
      </p:sp>
    </p:spTree>
    <p:extLst>
      <p:ext uri="{BB962C8B-B14F-4D97-AF65-F5344CB8AC3E}">
        <p14:creationId xmlns:p14="http://schemas.microsoft.com/office/powerpoint/2010/main" val="144850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1"/>
          <p:cNvSpPr txBox="1">
            <a:spLocks noChangeArrowheads="1"/>
          </p:cNvSpPr>
          <p:nvPr/>
        </p:nvSpPr>
        <p:spPr bwMode="auto">
          <a:xfrm>
            <a:off x="3235741" y="5000626"/>
            <a:ext cx="267252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700" dirty="0">
                <a:solidFill>
                  <a:srgbClr val="FF0000"/>
                </a:solidFill>
                <a:latin typeface="+mj-lt"/>
              </a:rPr>
              <a:t>SWOT ANALİZİ</a:t>
            </a:r>
            <a:endParaRPr lang="en-US" sz="27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143000" y="842963"/>
            <a:ext cx="6858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marL="41148" algn="ctr">
              <a:defRPr/>
            </a:pPr>
            <a:r>
              <a:rPr lang="tr-TR" sz="40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EKİP ÇALIŞMASI</a:t>
            </a:r>
            <a:endParaRPr lang="en-AU" sz="40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F:\egitim\eym\c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20" y="2180844"/>
            <a:ext cx="4977962" cy="234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612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41300" dirty="0" smtClean="0"/>
              <a:t>IX</a:t>
            </a:r>
            <a:endParaRPr lang="tr-TR" sz="413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749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05" name="Group 13"/>
          <p:cNvGrpSpPr>
            <a:grpSpLocks/>
          </p:cNvGrpSpPr>
          <p:nvPr/>
        </p:nvGrpSpPr>
        <p:grpSpPr bwMode="auto">
          <a:xfrm>
            <a:off x="533400" y="1594801"/>
            <a:ext cx="7955473" cy="4200534"/>
            <a:chOff x="1113" y="6649"/>
            <a:chExt cx="9430" cy="4591"/>
          </a:xfrm>
        </p:grpSpPr>
        <p:sp>
          <p:nvSpPr>
            <p:cNvPr id="29719" name="Text Box 14"/>
            <p:cNvSpPr txBox="1">
              <a:spLocks noChangeArrowheads="1"/>
            </p:cNvSpPr>
            <p:nvPr/>
          </p:nvSpPr>
          <p:spPr bwMode="auto">
            <a:xfrm>
              <a:off x="4234" y="6649"/>
              <a:ext cx="2304" cy="48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tr-TR" sz="1200" b="1" u="none">
                  <a:solidFill>
                    <a:srgbClr val="002060"/>
                  </a:solidFill>
                  <a:effectLst/>
                  <a:latin typeface="+mj-lt"/>
                </a:rPr>
                <a:t>Gelirler düşük</a:t>
              </a:r>
            </a:p>
            <a:p>
              <a:pPr algn="ctr"/>
              <a:endParaRPr lang="tr-TR" sz="1200" b="1" u="none">
                <a:solidFill>
                  <a:srgbClr val="002060"/>
                </a:solidFill>
                <a:effectLst/>
                <a:latin typeface="+mj-lt"/>
              </a:endParaRPr>
            </a:p>
            <a:p>
              <a:pPr algn="ctr"/>
              <a:endParaRPr lang="tr-TR" sz="1200" b="1" u="none">
                <a:solidFill>
                  <a:srgbClr val="002060"/>
                </a:solidFill>
                <a:effectLst/>
                <a:latin typeface="+mj-lt"/>
              </a:endParaRPr>
            </a:p>
          </p:txBody>
        </p:sp>
        <p:sp>
          <p:nvSpPr>
            <p:cNvPr id="29720" name="Text Box 15"/>
            <p:cNvSpPr txBox="1">
              <a:spLocks noChangeArrowheads="1"/>
            </p:cNvSpPr>
            <p:nvPr/>
          </p:nvSpPr>
          <p:spPr bwMode="auto">
            <a:xfrm>
              <a:off x="1238" y="7619"/>
              <a:ext cx="2139" cy="51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tr-TR" sz="1200" b="1" u="none">
                  <a:solidFill>
                    <a:srgbClr val="002060"/>
                  </a:solidFill>
                  <a:effectLst/>
                  <a:latin typeface="+mj-lt"/>
                </a:rPr>
                <a:t>Ürün fiyatları düşük</a:t>
              </a:r>
            </a:p>
            <a:p>
              <a:pPr algn="ctr"/>
              <a:endParaRPr lang="tr-TR" sz="1200" b="1" u="none">
                <a:solidFill>
                  <a:srgbClr val="002060"/>
                </a:solidFill>
                <a:effectLst/>
                <a:latin typeface="+mj-lt"/>
              </a:endParaRPr>
            </a:p>
          </p:txBody>
        </p:sp>
        <p:sp>
          <p:nvSpPr>
            <p:cNvPr id="29721" name="Text Box 16"/>
            <p:cNvSpPr txBox="1">
              <a:spLocks noChangeArrowheads="1"/>
            </p:cNvSpPr>
            <p:nvPr/>
          </p:nvSpPr>
          <p:spPr bwMode="auto">
            <a:xfrm>
              <a:off x="1334" y="9122"/>
              <a:ext cx="1645" cy="56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tr-TR" sz="1200" b="1" u="none">
                  <a:solidFill>
                    <a:srgbClr val="002060"/>
                  </a:solidFill>
                  <a:effectLst/>
                  <a:latin typeface="+mj-lt"/>
                </a:rPr>
                <a:t>İthalat arttı</a:t>
              </a:r>
            </a:p>
          </p:txBody>
        </p:sp>
        <p:sp>
          <p:nvSpPr>
            <p:cNvPr id="29722" name="Text Box 18"/>
            <p:cNvSpPr txBox="1">
              <a:spLocks noChangeArrowheads="1"/>
            </p:cNvSpPr>
            <p:nvPr/>
          </p:nvSpPr>
          <p:spPr bwMode="auto">
            <a:xfrm>
              <a:off x="4385" y="7613"/>
              <a:ext cx="2138" cy="51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tr-TR" sz="1200" b="1" u="none">
                  <a:solidFill>
                    <a:srgbClr val="002060"/>
                  </a:solidFill>
                  <a:effectLst/>
                  <a:latin typeface="+mj-lt"/>
                </a:rPr>
                <a:t>Verimlilik düşük</a:t>
              </a:r>
            </a:p>
            <a:p>
              <a:pPr algn="ctr"/>
              <a:endParaRPr lang="tr-TR" sz="1200" b="1" u="none">
                <a:solidFill>
                  <a:srgbClr val="002060"/>
                </a:solidFill>
                <a:effectLst/>
                <a:latin typeface="+mj-lt"/>
              </a:endParaRPr>
            </a:p>
            <a:p>
              <a:pPr algn="ctr"/>
              <a:endParaRPr lang="tr-TR" sz="1200" b="1" u="none">
                <a:solidFill>
                  <a:srgbClr val="002060"/>
                </a:solidFill>
                <a:effectLst/>
                <a:latin typeface="+mj-lt"/>
              </a:endParaRPr>
            </a:p>
          </p:txBody>
        </p:sp>
        <p:sp>
          <p:nvSpPr>
            <p:cNvPr id="29723" name="Text Box 19"/>
            <p:cNvSpPr txBox="1">
              <a:spLocks noChangeArrowheads="1"/>
            </p:cNvSpPr>
            <p:nvPr/>
          </p:nvSpPr>
          <p:spPr bwMode="auto">
            <a:xfrm>
              <a:off x="8653" y="8977"/>
              <a:ext cx="1492" cy="77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tr-TR" sz="1200" b="1" u="none" dirty="0">
                  <a:solidFill>
                    <a:srgbClr val="002060"/>
                  </a:solidFill>
                  <a:effectLst/>
                  <a:latin typeface="+mj-lt"/>
                </a:rPr>
                <a:t>Pazarlara erişim sağlanamıyor</a:t>
              </a:r>
            </a:p>
          </p:txBody>
        </p:sp>
        <p:sp>
          <p:nvSpPr>
            <p:cNvPr id="29724" name="Text Box 20"/>
            <p:cNvSpPr txBox="1">
              <a:spLocks noChangeArrowheads="1"/>
            </p:cNvSpPr>
            <p:nvPr/>
          </p:nvSpPr>
          <p:spPr bwMode="auto">
            <a:xfrm>
              <a:off x="1113" y="10283"/>
              <a:ext cx="1077" cy="79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tr-TR" sz="1200" b="1" u="none" dirty="0">
                  <a:solidFill>
                    <a:srgbClr val="002060"/>
                  </a:solidFill>
                  <a:effectLst/>
                  <a:latin typeface="+mj-lt"/>
                </a:rPr>
                <a:t>Gümrük vergileri azaldı</a:t>
              </a:r>
            </a:p>
          </p:txBody>
        </p:sp>
        <p:sp>
          <p:nvSpPr>
            <p:cNvPr id="29725" name="Text Box 22"/>
            <p:cNvSpPr txBox="1">
              <a:spLocks noChangeArrowheads="1"/>
            </p:cNvSpPr>
            <p:nvPr/>
          </p:nvSpPr>
          <p:spPr bwMode="auto">
            <a:xfrm>
              <a:off x="4649" y="8881"/>
              <a:ext cx="891" cy="90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tr-TR" sz="1200" b="1" u="none">
                  <a:solidFill>
                    <a:srgbClr val="002060"/>
                  </a:solidFill>
                  <a:effectLst/>
                  <a:latin typeface="+mj-lt"/>
                </a:rPr>
                <a:t>Ürün maliyeti yüksek</a:t>
              </a:r>
            </a:p>
          </p:txBody>
        </p:sp>
        <p:sp>
          <p:nvSpPr>
            <p:cNvPr id="29726" name="Text Box 23"/>
            <p:cNvSpPr txBox="1">
              <a:spLocks noChangeArrowheads="1"/>
            </p:cNvSpPr>
            <p:nvPr/>
          </p:nvSpPr>
          <p:spPr bwMode="auto">
            <a:xfrm>
              <a:off x="9154" y="10398"/>
              <a:ext cx="1389" cy="84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tr-TR" sz="1200" b="1" u="none" dirty="0">
                  <a:solidFill>
                    <a:srgbClr val="002060"/>
                  </a:solidFill>
                  <a:effectLst/>
                  <a:latin typeface="+mj-lt"/>
                </a:rPr>
                <a:t>Pazarlama elemanı mevcut değil</a:t>
              </a:r>
            </a:p>
          </p:txBody>
        </p:sp>
        <p:sp>
          <p:nvSpPr>
            <p:cNvPr id="29727" name="Text Box 24"/>
            <p:cNvSpPr txBox="1">
              <a:spLocks noChangeArrowheads="1"/>
            </p:cNvSpPr>
            <p:nvPr/>
          </p:nvSpPr>
          <p:spPr bwMode="auto">
            <a:xfrm>
              <a:off x="7723" y="10393"/>
              <a:ext cx="1328" cy="84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tr-TR" sz="1200" b="1" u="none" dirty="0">
                  <a:solidFill>
                    <a:srgbClr val="002060"/>
                  </a:solidFill>
                  <a:effectLst/>
                  <a:latin typeface="+mj-lt"/>
                </a:rPr>
                <a:t>Pazar araştırması yapılmıyor</a:t>
              </a:r>
            </a:p>
          </p:txBody>
        </p:sp>
        <p:sp>
          <p:nvSpPr>
            <p:cNvPr id="29728" name="Text Box 25"/>
            <p:cNvSpPr txBox="1">
              <a:spLocks noChangeArrowheads="1"/>
            </p:cNvSpPr>
            <p:nvPr/>
          </p:nvSpPr>
          <p:spPr bwMode="auto">
            <a:xfrm>
              <a:off x="4577" y="10353"/>
              <a:ext cx="1066" cy="88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tr-TR" sz="1200" b="1" u="none" dirty="0">
                  <a:solidFill>
                    <a:srgbClr val="002060"/>
                  </a:solidFill>
                  <a:effectLst/>
                  <a:latin typeface="+mj-lt"/>
                </a:rPr>
                <a:t>Modern ekipman yok</a:t>
              </a:r>
            </a:p>
          </p:txBody>
        </p:sp>
        <p:cxnSp>
          <p:nvCxnSpPr>
            <p:cNvPr id="29729" name="AutoShape 26"/>
            <p:cNvCxnSpPr>
              <a:cxnSpLocks noChangeShapeType="1"/>
              <a:stCxn id="29720" idx="0"/>
              <a:endCxn id="29719" idx="1"/>
            </p:cNvCxnSpPr>
            <p:nvPr/>
          </p:nvCxnSpPr>
          <p:spPr bwMode="auto">
            <a:xfrm rot="5400000" flipH="1" flipV="1">
              <a:off x="2906" y="6292"/>
              <a:ext cx="729" cy="1925"/>
            </a:xfrm>
            <a:prstGeom prst="bentConnector2">
              <a:avLst/>
            </a:prstGeom>
            <a:ln>
              <a:headEnd/>
              <a:tailEnd type="stealth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9730" name="AutoShape 27"/>
            <p:cNvCxnSpPr>
              <a:cxnSpLocks noChangeShapeType="1"/>
            </p:cNvCxnSpPr>
            <p:nvPr/>
          </p:nvCxnSpPr>
          <p:spPr bwMode="auto">
            <a:xfrm rot="5400000" flipH="1" flipV="1">
              <a:off x="1541" y="8485"/>
              <a:ext cx="1040" cy="302"/>
            </a:xfrm>
            <a:prstGeom prst="bentConnector3">
              <a:avLst>
                <a:gd name="adj1" fmla="val 50000"/>
              </a:avLst>
            </a:prstGeom>
            <a:ln>
              <a:headEnd/>
              <a:tailEnd type="stealth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9731" name="AutoShape 31"/>
            <p:cNvCxnSpPr>
              <a:cxnSpLocks noChangeShapeType="1"/>
            </p:cNvCxnSpPr>
            <p:nvPr/>
          </p:nvCxnSpPr>
          <p:spPr bwMode="auto">
            <a:xfrm rot="16200000" flipV="1">
              <a:off x="5316" y="8151"/>
              <a:ext cx="725" cy="662"/>
            </a:xfrm>
            <a:prstGeom prst="bentConnector3">
              <a:avLst>
                <a:gd name="adj1" fmla="val 35028"/>
              </a:avLst>
            </a:prstGeom>
            <a:ln>
              <a:headEnd/>
              <a:tailEnd type="stealth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9732" name="AutoShape 32"/>
            <p:cNvCxnSpPr>
              <a:cxnSpLocks noChangeShapeType="1"/>
              <a:stCxn id="29723" idx="0"/>
              <a:endCxn id="29722" idx="3"/>
            </p:cNvCxnSpPr>
            <p:nvPr/>
          </p:nvCxnSpPr>
          <p:spPr bwMode="auto">
            <a:xfrm rot="16200000" flipV="1">
              <a:off x="7409" y="6986"/>
              <a:ext cx="1105" cy="2876"/>
            </a:xfrm>
            <a:prstGeom prst="bentConnector2">
              <a:avLst/>
            </a:prstGeom>
            <a:ln>
              <a:headEnd/>
              <a:tailEnd type="stealth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9733" name="AutoShape 33"/>
            <p:cNvCxnSpPr>
              <a:cxnSpLocks noChangeShapeType="1"/>
              <a:stCxn id="29727" idx="0"/>
              <a:endCxn id="29723" idx="2"/>
            </p:cNvCxnSpPr>
            <p:nvPr/>
          </p:nvCxnSpPr>
          <p:spPr bwMode="auto">
            <a:xfrm rot="5400000" flipH="1" flipV="1">
              <a:off x="8570" y="9564"/>
              <a:ext cx="646" cy="1012"/>
            </a:xfrm>
            <a:prstGeom prst="bentConnector3">
              <a:avLst>
                <a:gd name="adj1" fmla="val 50000"/>
              </a:avLst>
            </a:prstGeom>
            <a:ln>
              <a:headEnd/>
              <a:tailEnd type="stealth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9734" name="AutoShape 34"/>
            <p:cNvCxnSpPr>
              <a:cxnSpLocks noChangeShapeType="1"/>
            </p:cNvCxnSpPr>
            <p:nvPr/>
          </p:nvCxnSpPr>
          <p:spPr bwMode="auto">
            <a:xfrm rot="16200000" flipV="1">
              <a:off x="5381" y="7340"/>
              <a:ext cx="393" cy="48"/>
            </a:xfrm>
            <a:prstGeom prst="bentConnector3">
              <a:avLst>
                <a:gd name="adj1" fmla="val 53069"/>
              </a:avLst>
            </a:prstGeom>
            <a:ln>
              <a:headEnd/>
              <a:tailEnd type="stealth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9735" name="AutoShape 35"/>
            <p:cNvCxnSpPr>
              <a:cxnSpLocks noChangeShapeType="1"/>
            </p:cNvCxnSpPr>
            <p:nvPr/>
          </p:nvCxnSpPr>
          <p:spPr bwMode="auto">
            <a:xfrm rot="16200000" flipV="1">
              <a:off x="4810" y="9867"/>
              <a:ext cx="591" cy="397"/>
            </a:xfrm>
            <a:prstGeom prst="bentConnector3">
              <a:avLst>
                <a:gd name="adj1" fmla="val 50000"/>
              </a:avLst>
            </a:prstGeom>
            <a:ln>
              <a:headEnd/>
              <a:tailEnd type="stealth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9736" name="AutoShape 36"/>
            <p:cNvCxnSpPr>
              <a:cxnSpLocks noChangeShapeType="1"/>
            </p:cNvCxnSpPr>
            <p:nvPr/>
          </p:nvCxnSpPr>
          <p:spPr bwMode="auto">
            <a:xfrm rot="16200000" flipV="1">
              <a:off x="9435" y="9820"/>
              <a:ext cx="651" cy="529"/>
            </a:xfrm>
            <a:prstGeom prst="bentConnector3">
              <a:avLst>
                <a:gd name="adj1" fmla="val 50000"/>
              </a:avLst>
            </a:prstGeom>
            <a:ln>
              <a:headEnd/>
              <a:tailEnd type="stealth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29706" name="Text Box 20"/>
          <p:cNvSpPr txBox="1">
            <a:spLocks noChangeArrowheads="1"/>
          </p:cNvSpPr>
          <p:nvPr/>
        </p:nvSpPr>
        <p:spPr bwMode="auto">
          <a:xfrm>
            <a:off x="1813933" y="4920120"/>
            <a:ext cx="785744" cy="7224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1200" b="1" u="none">
                <a:solidFill>
                  <a:srgbClr val="002060"/>
                </a:solidFill>
                <a:effectLst/>
                <a:latin typeface="+mj-lt"/>
              </a:rPr>
              <a:t>TL değer kazandı</a:t>
            </a:r>
          </a:p>
        </p:txBody>
      </p:sp>
      <p:sp>
        <p:nvSpPr>
          <p:cNvPr id="29707" name="Text Box 18"/>
          <p:cNvSpPr txBox="1">
            <a:spLocks noChangeArrowheads="1"/>
          </p:cNvSpPr>
          <p:nvPr/>
        </p:nvSpPr>
        <p:spPr bwMode="auto">
          <a:xfrm>
            <a:off x="6094296" y="2506092"/>
            <a:ext cx="1804879" cy="4673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1200" b="1" u="none">
                <a:solidFill>
                  <a:srgbClr val="002060"/>
                </a:solidFill>
                <a:effectLst/>
                <a:latin typeface="+mj-lt"/>
              </a:rPr>
              <a:t>Talep düşük</a:t>
            </a:r>
          </a:p>
          <a:p>
            <a:pPr algn="ctr"/>
            <a:endParaRPr lang="tr-TR" sz="1200" b="1" u="none">
              <a:solidFill>
                <a:srgbClr val="002060"/>
              </a:solidFill>
              <a:effectLst/>
              <a:latin typeface="+mj-lt"/>
            </a:endParaRPr>
          </a:p>
          <a:p>
            <a:pPr algn="ctr"/>
            <a:endParaRPr lang="tr-TR" sz="1200" b="1" u="none">
              <a:solidFill>
                <a:srgbClr val="002060"/>
              </a:solidFill>
              <a:effectLst/>
              <a:latin typeface="+mj-lt"/>
            </a:endParaRPr>
          </a:p>
        </p:txBody>
      </p:sp>
      <p:cxnSp>
        <p:nvCxnSpPr>
          <p:cNvPr id="29708" name="AutoShape 34"/>
          <p:cNvCxnSpPr>
            <a:cxnSpLocks noChangeShapeType="1"/>
            <a:stCxn id="29707" idx="0"/>
            <a:endCxn id="29719" idx="3"/>
          </p:cNvCxnSpPr>
          <p:nvPr/>
        </p:nvCxnSpPr>
        <p:spPr bwMode="auto">
          <a:xfrm rot="16200000" flipV="1">
            <a:off x="5708488" y="1217845"/>
            <a:ext cx="690708" cy="1885788"/>
          </a:xfrm>
          <a:prstGeom prst="bentConnector2">
            <a:avLst/>
          </a:prstGeom>
          <a:ln>
            <a:headEnd/>
            <a:tailEnd type="stealth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9709" name="Text Box 22"/>
          <p:cNvSpPr txBox="1">
            <a:spLocks noChangeArrowheads="1"/>
          </p:cNvSpPr>
          <p:nvPr/>
        </p:nvSpPr>
        <p:spPr bwMode="auto">
          <a:xfrm>
            <a:off x="4276970" y="3658650"/>
            <a:ext cx="824643" cy="79272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1200" b="1" u="none">
                <a:solidFill>
                  <a:srgbClr val="002060"/>
                </a:solidFill>
                <a:effectLst/>
                <a:latin typeface="+mj-lt"/>
              </a:rPr>
              <a:t>Ürün kalitesi düşük</a:t>
            </a:r>
          </a:p>
        </p:txBody>
      </p:sp>
      <p:cxnSp>
        <p:nvCxnSpPr>
          <p:cNvPr id="29710" name="AutoShape 35"/>
          <p:cNvCxnSpPr>
            <a:cxnSpLocks noChangeShapeType="1"/>
          </p:cNvCxnSpPr>
          <p:nvPr/>
        </p:nvCxnSpPr>
        <p:spPr bwMode="auto">
          <a:xfrm rot="5400000" flipH="1" flipV="1">
            <a:off x="4121182" y="4436013"/>
            <a:ext cx="529404" cy="560135"/>
          </a:xfrm>
          <a:prstGeom prst="bentConnector3">
            <a:avLst>
              <a:gd name="adj1" fmla="val 50000"/>
            </a:avLst>
          </a:prstGeom>
          <a:ln>
            <a:headEnd/>
            <a:tailEnd type="stealth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29711" name="AutoShape 31"/>
          <p:cNvCxnSpPr>
            <a:cxnSpLocks noChangeShapeType="1"/>
          </p:cNvCxnSpPr>
          <p:nvPr/>
        </p:nvCxnSpPr>
        <p:spPr bwMode="auto">
          <a:xfrm rot="5400000" flipH="1" flipV="1">
            <a:off x="3534341" y="3051290"/>
            <a:ext cx="694843" cy="473003"/>
          </a:xfrm>
          <a:prstGeom prst="bentConnector3">
            <a:avLst>
              <a:gd name="adj1" fmla="val 37301"/>
            </a:avLst>
          </a:prstGeom>
          <a:ln>
            <a:headEnd/>
            <a:tailEnd type="stealth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9712" name="Text Box 22"/>
          <p:cNvSpPr txBox="1">
            <a:spLocks noChangeArrowheads="1"/>
          </p:cNvSpPr>
          <p:nvPr/>
        </p:nvSpPr>
        <p:spPr bwMode="auto">
          <a:xfrm>
            <a:off x="5210528" y="3669679"/>
            <a:ext cx="824643" cy="79272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1200" b="1" u="none">
                <a:solidFill>
                  <a:srgbClr val="002060"/>
                </a:solidFill>
                <a:effectLst/>
                <a:latin typeface="+mj-lt"/>
              </a:rPr>
              <a:t>Nitelikli eleman yok</a:t>
            </a:r>
          </a:p>
        </p:txBody>
      </p:sp>
      <p:cxnSp>
        <p:nvCxnSpPr>
          <p:cNvPr id="29713" name="AutoShape 31"/>
          <p:cNvCxnSpPr>
            <a:cxnSpLocks noChangeShapeType="1"/>
          </p:cNvCxnSpPr>
          <p:nvPr/>
        </p:nvCxnSpPr>
        <p:spPr bwMode="auto">
          <a:xfrm rot="16200000" flipV="1">
            <a:off x="4990010" y="3035423"/>
            <a:ext cx="321228" cy="969345"/>
          </a:xfrm>
          <a:prstGeom prst="bentConnector2">
            <a:avLst/>
          </a:prstGeom>
          <a:ln>
            <a:headEnd/>
            <a:tailEnd type="stealth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9714" name="Text Box 25"/>
          <p:cNvSpPr txBox="1">
            <a:spLocks noChangeArrowheads="1"/>
          </p:cNvSpPr>
          <p:nvPr/>
        </p:nvSpPr>
        <p:spPr bwMode="auto">
          <a:xfrm>
            <a:off x="4616161" y="5048336"/>
            <a:ext cx="1145165" cy="96057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1200" b="1" u="none" dirty="0">
                <a:solidFill>
                  <a:srgbClr val="002060"/>
                </a:solidFill>
                <a:effectLst/>
                <a:latin typeface="+mj-lt"/>
              </a:rPr>
              <a:t>Mesleki eğitim kursları yetersiz</a:t>
            </a:r>
          </a:p>
        </p:txBody>
      </p:sp>
      <p:cxnSp>
        <p:nvCxnSpPr>
          <p:cNvPr id="29715" name="AutoShape 35"/>
          <p:cNvCxnSpPr>
            <a:cxnSpLocks noChangeShapeType="1"/>
            <a:stCxn id="29714" idx="0"/>
          </p:cNvCxnSpPr>
          <p:nvPr/>
        </p:nvCxnSpPr>
        <p:spPr bwMode="auto">
          <a:xfrm rot="5400000" flipH="1" flipV="1">
            <a:off x="5161915" y="4500269"/>
            <a:ext cx="574896" cy="521239"/>
          </a:xfrm>
          <a:prstGeom prst="bentConnector3">
            <a:avLst>
              <a:gd name="adj1" fmla="val 50000"/>
            </a:avLst>
          </a:prstGeom>
          <a:ln>
            <a:headEnd/>
            <a:tailEnd type="stealth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29716" name="AutoShape 35"/>
          <p:cNvCxnSpPr>
            <a:cxnSpLocks noChangeShapeType="1"/>
          </p:cNvCxnSpPr>
          <p:nvPr/>
        </p:nvCxnSpPr>
        <p:spPr bwMode="auto">
          <a:xfrm rot="16200000" flipV="1">
            <a:off x="742410" y="4498408"/>
            <a:ext cx="540434" cy="336081"/>
          </a:xfrm>
          <a:prstGeom prst="bentConnector3">
            <a:avLst>
              <a:gd name="adj1" fmla="val 52042"/>
            </a:avLst>
          </a:prstGeom>
          <a:ln>
            <a:headEnd/>
            <a:tailEnd type="stealth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29717" name="AutoShape 35"/>
          <p:cNvCxnSpPr>
            <a:cxnSpLocks noChangeShapeType="1"/>
          </p:cNvCxnSpPr>
          <p:nvPr/>
        </p:nvCxnSpPr>
        <p:spPr bwMode="auto">
          <a:xfrm rot="16200000" flipV="1">
            <a:off x="1663521" y="4509437"/>
            <a:ext cx="540434" cy="336081"/>
          </a:xfrm>
          <a:prstGeom prst="bentConnector3">
            <a:avLst>
              <a:gd name="adj1" fmla="val 68366"/>
            </a:avLst>
          </a:prstGeom>
          <a:ln>
            <a:headEnd/>
            <a:tailEnd type="stealth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9718" name="Rectangle 35"/>
          <p:cNvSpPr>
            <a:spLocks/>
          </p:cNvSpPr>
          <p:nvPr/>
        </p:nvSpPr>
        <p:spPr bwMode="auto">
          <a:xfrm>
            <a:off x="1765697" y="422323"/>
            <a:ext cx="5758058" cy="401810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4290" r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4000" b="1" u="none" dirty="0">
                <a:solidFill>
                  <a:srgbClr val="FF0000"/>
                </a:solidFill>
                <a:effectLst/>
              </a:rPr>
              <a:t>Örnek Sorun Ağacı</a:t>
            </a:r>
            <a:endParaRPr lang="en-GB" sz="4000" b="1" u="none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8365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1"/>
          <p:cNvSpPr txBox="1">
            <a:spLocks noChangeArrowheads="1"/>
          </p:cNvSpPr>
          <p:nvPr/>
        </p:nvSpPr>
        <p:spPr bwMode="auto">
          <a:xfrm>
            <a:off x="3161945" y="5000626"/>
            <a:ext cx="2820132" cy="54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700" dirty="0" smtClean="0">
                <a:solidFill>
                  <a:srgbClr val="FF0000"/>
                </a:solidFill>
                <a:latin typeface="+mj-lt"/>
              </a:rPr>
              <a:t>SORUN ANALİZİ</a:t>
            </a:r>
            <a:endParaRPr lang="en-US" sz="27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143000" y="842963"/>
            <a:ext cx="6858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marL="41148" algn="ctr">
              <a:defRPr/>
            </a:pPr>
            <a:r>
              <a:rPr lang="tr-TR" sz="40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EKİP ÇALIŞMASI</a:t>
            </a:r>
            <a:endParaRPr lang="en-AU" sz="40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F:\egitim\eym\c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20" y="2180844"/>
            <a:ext cx="4977962" cy="234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902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 txBox="1">
            <a:spLocks noChangeArrowheads="1"/>
          </p:cNvSpPr>
          <p:nvPr/>
        </p:nvSpPr>
        <p:spPr bwMode="auto">
          <a:xfrm>
            <a:off x="231689" y="4180115"/>
            <a:ext cx="8519886" cy="335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6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6088" indent="5445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indent="0" algn="just" eaLnBrk="1" hangingPunct="1">
              <a:spcBef>
                <a:spcPct val="20000"/>
              </a:spcBef>
            </a:pPr>
            <a:r>
              <a:rPr lang="tr-TR" sz="2400" b="1" u="none" dirty="0">
                <a:effectLst/>
                <a:latin typeface="+mj-lt"/>
              </a:rPr>
              <a:t>Yapılacak </a:t>
            </a:r>
            <a:r>
              <a:rPr lang="tr-TR" sz="2400" b="1" u="none" dirty="0" smtClean="0">
                <a:effectLst/>
                <a:latin typeface="+mj-lt"/>
              </a:rPr>
              <a:t>müdahalelerle tanımlanan </a:t>
            </a:r>
            <a:r>
              <a:rPr lang="tr-TR" sz="2400" b="1" u="none" dirty="0">
                <a:effectLst/>
                <a:latin typeface="+mj-lt"/>
              </a:rPr>
              <a:t>sorunların tamamen ortadan kalkmasıyla gelecekte olması hedeflenen durumun analizidir. </a:t>
            </a:r>
          </a:p>
          <a:p>
            <a:pPr lvl="1" algn="just" eaLnBrk="1" hangingPunct="1">
              <a:spcBef>
                <a:spcPct val="20000"/>
              </a:spcBef>
            </a:pPr>
            <a:r>
              <a:rPr lang="tr-TR" sz="2400" b="1" u="none" dirty="0">
                <a:effectLst/>
                <a:latin typeface="+mj-lt"/>
              </a:rPr>
              <a:t> </a:t>
            </a:r>
          </a:p>
        </p:txBody>
      </p:sp>
      <p:sp>
        <p:nvSpPr>
          <p:cNvPr id="31748" name="Rectangle 13"/>
          <p:cNvSpPr>
            <a:spLocks noGrp="1"/>
          </p:cNvSpPr>
          <p:nvPr>
            <p:ph type="title"/>
          </p:nvPr>
        </p:nvSpPr>
        <p:spPr>
          <a:xfrm>
            <a:off x="2286000" y="381000"/>
            <a:ext cx="4411265" cy="648891"/>
          </a:xfrm>
        </p:spPr>
        <p:txBody>
          <a:bodyPr vert="horz" lIns="34290" tIns="34290" rIns="34290" bIns="34290" rtlCol="0" anchor="ctr">
            <a:noAutofit/>
          </a:bodyPr>
          <a:lstStyle/>
          <a:p>
            <a:pPr eaLnBrk="1" hangingPunct="1"/>
            <a:r>
              <a:rPr lang="tr-TR" sz="4000" b="1" dirty="0">
                <a:solidFill>
                  <a:srgbClr val="FF0000"/>
                </a:solidFill>
                <a:latin typeface="Arial" panose="020B0604020202020204" pitchFamily="34" charset="0"/>
              </a:rPr>
              <a:t>HEDEF ANALİZİ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230907" y="1998436"/>
            <a:ext cx="6521450" cy="1644650"/>
            <a:chOff x="816" y="1988"/>
            <a:chExt cx="4108" cy="1036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816" y="1988"/>
              <a:ext cx="1036" cy="1036"/>
            </a:xfrm>
            <a:prstGeom prst="rect">
              <a:avLst/>
            </a:prstGeom>
            <a:solidFill>
              <a:srgbClr val="D00829"/>
            </a:solidFill>
            <a:ln w="9525">
              <a:solidFill>
                <a:srgbClr val="D0082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tr-TR" altLang="tr-TR" sz="24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Mevcut </a:t>
              </a:r>
            </a:p>
            <a:p>
              <a:pPr algn="ctr" eaLnBrk="1" hangingPunct="1"/>
              <a:r>
                <a:rPr lang="tr-TR" altLang="tr-TR" sz="24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Durum</a:t>
              </a:r>
              <a:endParaRPr lang="en-US" altLang="tr-TR" sz="2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2352" y="1988"/>
              <a:ext cx="1036" cy="1036"/>
            </a:xfrm>
            <a:prstGeom prst="rect">
              <a:avLst/>
            </a:prstGeom>
            <a:solidFill>
              <a:srgbClr val="F2E818"/>
            </a:solidFill>
            <a:ln w="9525">
              <a:solidFill>
                <a:srgbClr val="F2E81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tr-TR" altLang="tr-TR" sz="2400" b="1" dirty="0" smtClean="0">
                  <a:cs typeface="Arial" panose="020B0604020202020204" pitchFamily="34" charset="0"/>
                </a:rPr>
                <a:t>Müdahale</a:t>
              </a:r>
              <a:endParaRPr lang="en-US" altLang="tr-TR" sz="2400" b="1" dirty="0">
                <a:cs typeface="Arial" panose="020B0604020202020204" pitchFamily="34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3888" y="1988"/>
              <a:ext cx="1036" cy="1036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tr-TR" altLang="tr-TR" sz="24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Arzu </a:t>
              </a:r>
              <a:br>
                <a:rPr lang="tr-TR" altLang="tr-TR" sz="24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tr-TR" altLang="tr-TR" sz="24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Edilen </a:t>
              </a:r>
              <a:br>
                <a:rPr lang="tr-TR" altLang="tr-TR" sz="24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tr-TR" altLang="tr-TR" sz="24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Durum</a:t>
              </a:r>
              <a:endParaRPr lang="en-US" altLang="tr-TR" sz="2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52757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 txBox="1">
            <a:spLocks noChangeArrowheads="1"/>
          </p:cNvSpPr>
          <p:nvPr/>
        </p:nvSpPr>
        <p:spPr bwMode="auto">
          <a:xfrm>
            <a:off x="0" y="1219200"/>
            <a:ext cx="8915400" cy="335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6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6088" indent="5445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indent="0" algn="just" eaLnBrk="1" hangingPunct="1">
              <a:spcBef>
                <a:spcPct val="20000"/>
              </a:spcBef>
            </a:pPr>
            <a:r>
              <a:rPr lang="tr-TR" sz="2400" b="1" u="none" dirty="0" smtClean="0">
                <a:effectLst/>
                <a:latin typeface="+mj-lt"/>
              </a:rPr>
              <a:t>Hedef </a:t>
            </a:r>
            <a:r>
              <a:rPr lang="tr-TR" sz="2400" b="1" u="none" dirty="0">
                <a:effectLst/>
                <a:latin typeface="+mj-lt"/>
              </a:rPr>
              <a:t>analizi nasıl yapılır ?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tr-TR" sz="2400" b="1" u="none" dirty="0">
                <a:effectLst/>
                <a:latin typeface="+mj-lt"/>
              </a:rPr>
              <a:t>Sorun analizinde ortaya konan “olumsuz </a:t>
            </a:r>
            <a:r>
              <a:rPr lang="tr-TR" sz="2400" b="1" u="none" dirty="0" smtClean="0">
                <a:effectLst/>
                <a:latin typeface="+mj-lt"/>
              </a:rPr>
              <a:t>durumlar”, </a:t>
            </a:r>
            <a:r>
              <a:rPr lang="tr-TR" sz="2400" b="1" u="none" dirty="0">
                <a:effectLst/>
                <a:latin typeface="+mj-lt"/>
              </a:rPr>
              <a:t>“arzu </a:t>
            </a:r>
            <a:r>
              <a:rPr lang="tr-TR" sz="2400" b="1" u="none" dirty="0" smtClean="0">
                <a:effectLst/>
                <a:latin typeface="+mj-lt"/>
              </a:rPr>
              <a:t>edilen, olumlu </a:t>
            </a:r>
            <a:r>
              <a:rPr lang="tr-TR" sz="2400" b="1" u="none" dirty="0">
                <a:effectLst/>
                <a:latin typeface="+mj-lt"/>
              </a:rPr>
              <a:t>durumlar” şeklinde ifade edilir. </a:t>
            </a:r>
          </a:p>
          <a:p>
            <a:pPr lvl="1"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tr-TR" sz="2400" b="1" u="none" dirty="0">
                <a:effectLst/>
                <a:latin typeface="+mj-lt"/>
              </a:rPr>
              <a:t>Sorun ağacıyla yapılacak kıyaslamalar sonucu yapılması gerekenler yeniden tanımlanır.</a:t>
            </a:r>
          </a:p>
          <a:p>
            <a:pPr lvl="1"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tr-TR" sz="2400" b="1" u="none" dirty="0">
                <a:effectLst/>
                <a:latin typeface="+mj-lt"/>
              </a:rPr>
              <a:t>Hedefler arasında bir ‘araç-amaç’ ilişkisi oluşturularak bu hiyerarşi resmedilir.</a:t>
            </a:r>
          </a:p>
          <a:p>
            <a:pPr lvl="1"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tr-TR" sz="2400" b="1" u="none" dirty="0">
                <a:effectLst/>
                <a:latin typeface="+mj-lt"/>
              </a:rPr>
              <a:t>Araç ve amaçlar arasındaki bağlantıların tutarlı olmasına dikkat edilerek hedef ağacı oluşturulur.</a:t>
            </a:r>
          </a:p>
          <a:p>
            <a:pPr lvl="1"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tr-TR" sz="2400" b="1" u="none" dirty="0">
              <a:effectLst/>
              <a:latin typeface="+mj-lt"/>
            </a:endParaRPr>
          </a:p>
          <a:p>
            <a:pPr lvl="1" algn="just" eaLnBrk="1" hangingPunct="1">
              <a:spcBef>
                <a:spcPct val="20000"/>
              </a:spcBef>
            </a:pPr>
            <a:r>
              <a:rPr lang="tr-TR" sz="2400" b="1" u="none" dirty="0">
                <a:effectLst/>
                <a:latin typeface="+mj-lt"/>
              </a:rPr>
              <a:t> </a:t>
            </a:r>
          </a:p>
        </p:txBody>
      </p:sp>
      <p:sp>
        <p:nvSpPr>
          <p:cNvPr id="31748" name="Rectangle 13"/>
          <p:cNvSpPr>
            <a:spLocks noGrp="1"/>
          </p:cNvSpPr>
          <p:nvPr>
            <p:ph type="title"/>
          </p:nvPr>
        </p:nvSpPr>
        <p:spPr>
          <a:xfrm>
            <a:off x="2286000" y="381000"/>
            <a:ext cx="4411265" cy="648891"/>
          </a:xfrm>
        </p:spPr>
        <p:txBody>
          <a:bodyPr vert="horz" lIns="34290" tIns="34290" rIns="34290" bIns="34290" rtlCol="0" anchor="ctr">
            <a:noAutofit/>
          </a:bodyPr>
          <a:lstStyle/>
          <a:p>
            <a:pPr eaLnBrk="1" hangingPunct="1"/>
            <a:r>
              <a:rPr lang="tr-TR" sz="4000" b="1" dirty="0">
                <a:solidFill>
                  <a:srgbClr val="FF0000"/>
                </a:solidFill>
                <a:latin typeface="Arial" panose="020B0604020202020204" pitchFamily="34" charset="0"/>
              </a:rPr>
              <a:t>HEDEF ANALİZİ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3439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228600" y="1066800"/>
            <a:ext cx="9067800" cy="5105400"/>
            <a:chOff x="1463278" y="2228851"/>
            <a:chExt cx="6537722" cy="3493294"/>
          </a:xfrm>
        </p:grpSpPr>
        <p:sp>
          <p:nvSpPr>
            <p:cNvPr id="18" name="Rectangle 3"/>
            <p:cNvSpPr txBox="1">
              <a:spLocks noChangeArrowheads="1"/>
            </p:cNvSpPr>
            <p:nvPr/>
          </p:nvSpPr>
          <p:spPr bwMode="auto">
            <a:xfrm>
              <a:off x="1463278" y="2228851"/>
              <a:ext cx="6537722" cy="3493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28663" lvl="1" indent="-385763">
                <a:spcBef>
                  <a:spcPct val="20000"/>
                </a:spcBef>
                <a:defRPr/>
              </a:pPr>
              <a:endParaRPr lang="tr-TR" sz="2000" u="none" kern="0" dirty="0">
                <a:solidFill>
                  <a:schemeClr val="bg1"/>
                </a:solidFill>
                <a:effectLst/>
                <a:latin typeface="+mj-lt"/>
                <a:cs typeface="Calibri" pitchFamily="34" charset="0"/>
              </a:endParaRPr>
            </a:p>
            <a:p>
              <a:pPr marL="728663" lvl="1" indent="-385763">
                <a:spcBef>
                  <a:spcPct val="20000"/>
                </a:spcBef>
                <a:defRPr/>
              </a:pPr>
              <a:r>
                <a:rPr lang="tr-TR" sz="2000" u="none" kern="0" dirty="0">
                  <a:solidFill>
                    <a:schemeClr val="bg1"/>
                  </a:solidFill>
                  <a:effectLst/>
                  <a:latin typeface="+mj-lt"/>
                  <a:cs typeface="Calibri" pitchFamily="34" charset="0"/>
                </a:rPr>
                <a:t> </a:t>
              </a:r>
            </a:p>
          </p:txBody>
        </p:sp>
        <p:grpSp>
          <p:nvGrpSpPr>
            <p:cNvPr id="32773" name="Group 3"/>
            <p:cNvGrpSpPr>
              <a:grpSpLocks noChangeAspect="1"/>
            </p:cNvGrpSpPr>
            <p:nvPr/>
          </p:nvGrpSpPr>
          <p:grpSpPr bwMode="auto">
            <a:xfrm>
              <a:off x="1513286" y="2315767"/>
              <a:ext cx="6182915" cy="3348038"/>
              <a:chOff x="567" y="1281"/>
              <a:chExt cx="5193" cy="2812"/>
            </a:xfrm>
          </p:grpSpPr>
          <p:sp>
            <p:nvSpPr>
              <p:cNvPr id="32774" name="AutoShape 2"/>
              <p:cNvSpPr>
                <a:spLocks noChangeAspect="1" noChangeArrowheads="1" noTextEdit="1"/>
              </p:cNvSpPr>
              <p:nvPr/>
            </p:nvSpPr>
            <p:spPr bwMode="auto">
              <a:xfrm>
                <a:off x="567" y="1281"/>
                <a:ext cx="5193" cy="2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 sz="2000" u="none">
                  <a:solidFill>
                    <a:schemeClr val="bg1"/>
                  </a:solidFill>
                  <a:effectLst/>
                  <a:latin typeface="+mj-lt"/>
                </a:endParaRPr>
              </a:p>
            </p:txBody>
          </p:sp>
          <p:grpSp>
            <p:nvGrpSpPr>
              <p:cNvPr id="32775" name="Group 6"/>
              <p:cNvGrpSpPr>
                <a:grpSpLocks/>
              </p:cNvGrpSpPr>
              <p:nvPr/>
            </p:nvGrpSpPr>
            <p:grpSpPr bwMode="auto">
              <a:xfrm>
                <a:off x="2017" y="1284"/>
                <a:ext cx="1133" cy="299"/>
                <a:chOff x="2017" y="1284"/>
                <a:chExt cx="1133" cy="299"/>
              </a:xfrm>
            </p:grpSpPr>
            <p:sp>
              <p:nvSpPr>
                <p:cNvPr id="32908" name="Freeform 4"/>
                <p:cNvSpPr>
                  <a:spLocks/>
                </p:cNvSpPr>
                <p:nvPr/>
              </p:nvSpPr>
              <p:spPr bwMode="auto">
                <a:xfrm>
                  <a:off x="2017" y="1284"/>
                  <a:ext cx="1133" cy="299"/>
                </a:xfrm>
                <a:custGeom>
                  <a:avLst/>
                  <a:gdLst>
                    <a:gd name="T0" fmla="*/ 0 w 9442"/>
                    <a:gd name="T1" fmla="*/ 0 h 2309"/>
                    <a:gd name="T2" fmla="*/ 0 w 9442"/>
                    <a:gd name="T3" fmla="*/ 0 h 2309"/>
                    <a:gd name="T4" fmla="*/ 0 w 9442"/>
                    <a:gd name="T5" fmla="*/ 0 h 2309"/>
                    <a:gd name="T6" fmla="*/ 0 w 9442"/>
                    <a:gd name="T7" fmla="*/ 0 h 2309"/>
                    <a:gd name="T8" fmla="*/ 0 w 9442"/>
                    <a:gd name="T9" fmla="*/ 0 h 2309"/>
                    <a:gd name="T10" fmla="*/ 0 w 9442"/>
                    <a:gd name="T11" fmla="*/ 0 h 2309"/>
                    <a:gd name="T12" fmla="*/ 0 w 9442"/>
                    <a:gd name="T13" fmla="*/ 0 h 2309"/>
                    <a:gd name="T14" fmla="*/ 0 w 9442"/>
                    <a:gd name="T15" fmla="*/ 0 h 2309"/>
                    <a:gd name="T16" fmla="*/ 0 w 9442"/>
                    <a:gd name="T17" fmla="*/ 0 h 23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442"/>
                    <a:gd name="T28" fmla="*/ 0 h 2309"/>
                    <a:gd name="T29" fmla="*/ 9442 w 9442"/>
                    <a:gd name="T30" fmla="*/ 2309 h 230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442" h="2309">
                      <a:moveTo>
                        <a:pt x="385" y="0"/>
                      </a:moveTo>
                      <a:cubicBezTo>
                        <a:pt x="172" y="0"/>
                        <a:pt x="0" y="173"/>
                        <a:pt x="0" y="385"/>
                      </a:cubicBezTo>
                      <a:lnTo>
                        <a:pt x="0" y="1924"/>
                      </a:lnTo>
                      <a:cubicBezTo>
                        <a:pt x="0" y="2137"/>
                        <a:pt x="172" y="2309"/>
                        <a:pt x="385" y="2309"/>
                      </a:cubicBezTo>
                      <a:lnTo>
                        <a:pt x="9057" y="2309"/>
                      </a:lnTo>
                      <a:cubicBezTo>
                        <a:pt x="9270" y="2309"/>
                        <a:pt x="9442" y="2137"/>
                        <a:pt x="9442" y="1924"/>
                      </a:cubicBezTo>
                      <a:lnTo>
                        <a:pt x="9442" y="385"/>
                      </a:lnTo>
                      <a:cubicBezTo>
                        <a:pt x="9442" y="173"/>
                        <a:pt x="9270" y="0"/>
                        <a:pt x="9057" y="0"/>
                      </a:cubicBezTo>
                      <a:lnTo>
                        <a:pt x="385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909" name="Freeform 5"/>
                <p:cNvSpPr>
                  <a:spLocks/>
                </p:cNvSpPr>
                <p:nvPr/>
              </p:nvSpPr>
              <p:spPr bwMode="auto">
                <a:xfrm>
                  <a:off x="2017" y="1284"/>
                  <a:ext cx="1133" cy="299"/>
                </a:xfrm>
                <a:custGeom>
                  <a:avLst/>
                  <a:gdLst>
                    <a:gd name="T0" fmla="*/ 0 w 9442"/>
                    <a:gd name="T1" fmla="*/ 0 h 2309"/>
                    <a:gd name="T2" fmla="*/ 0 w 9442"/>
                    <a:gd name="T3" fmla="*/ 0 h 2309"/>
                    <a:gd name="T4" fmla="*/ 0 w 9442"/>
                    <a:gd name="T5" fmla="*/ 0 h 2309"/>
                    <a:gd name="T6" fmla="*/ 0 w 9442"/>
                    <a:gd name="T7" fmla="*/ 0 h 2309"/>
                    <a:gd name="T8" fmla="*/ 0 w 9442"/>
                    <a:gd name="T9" fmla="*/ 0 h 2309"/>
                    <a:gd name="T10" fmla="*/ 0 w 9442"/>
                    <a:gd name="T11" fmla="*/ 0 h 2309"/>
                    <a:gd name="T12" fmla="*/ 0 w 9442"/>
                    <a:gd name="T13" fmla="*/ 0 h 2309"/>
                    <a:gd name="T14" fmla="*/ 0 w 9442"/>
                    <a:gd name="T15" fmla="*/ 0 h 2309"/>
                    <a:gd name="T16" fmla="*/ 0 w 9442"/>
                    <a:gd name="T17" fmla="*/ 0 h 23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442"/>
                    <a:gd name="T28" fmla="*/ 0 h 2309"/>
                    <a:gd name="T29" fmla="*/ 9442 w 9442"/>
                    <a:gd name="T30" fmla="*/ 2309 h 230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442" h="2309">
                      <a:moveTo>
                        <a:pt x="385" y="0"/>
                      </a:moveTo>
                      <a:cubicBezTo>
                        <a:pt x="172" y="0"/>
                        <a:pt x="0" y="173"/>
                        <a:pt x="0" y="385"/>
                      </a:cubicBezTo>
                      <a:lnTo>
                        <a:pt x="0" y="1924"/>
                      </a:lnTo>
                      <a:cubicBezTo>
                        <a:pt x="0" y="2137"/>
                        <a:pt x="172" y="2309"/>
                        <a:pt x="385" y="2309"/>
                      </a:cubicBezTo>
                      <a:lnTo>
                        <a:pt x="9057" y="2309"/>
                      </a:lnTo>
                      <a:cubicBezTo>
                        <a:pt x="9270" y="2309"/>
                        <a:pt x="9442" y="2137"/>
                        <a:pt x="9442" y="1924"/>
                      </a:cubicBezTo>
                      <a:lnTo>
                        <a:pt x="9442" y="385"/>
                      </a:lnTo>
                      <a:cubicBezTo>
                        <a:pt x="9442" y="173"/>
                        <a:pt x="9270" y="0"/>
                        <a:pt x="9057" y="0"/>
                      </a:cubicBezTo>
                      <a:lnTo>
                        <a:pt x="385" y="0"/>
                      </a:lnTo>
                      <a:close/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</p:grpSp>
          <p:sp>
            <p:nvSpPr>
              <p:cNvPr id="32776" name="Rectangle 7"/>
              <p:cNvSpPr>
                <a:spLocks noChangeArrowheads="1"/>
              </p:cNvSpPr>
              <p:nvPr/>
            </p:nvSpPr>
            <p:spPr bwMode="auto">
              <a:xfrm>
                <a:off x="2156" y="1303"/>
                <a:ext cx="903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tr-TR" sz="2000" u="none" dirty="0">
                    <a:solidFill>
                      <a:schemeClr val="bg1"/>
                    </a:solidFill>
                    <a:effectLst/>
                    <a:latin typeface="+mj-lt"/>
                  </a:rPr>
                  <a:t>ANA HEDEF</a:t>
                </a:r>
              </a:p>
            </p:txBody>
          </p:sp>
          <p:grpSp>
            <p:nvGrpSpPr>
              <p:cNvPr id="32777" name="Group 10"/>
              <p:cNvGrpSpPr>
                <a:grpSpLocks/>
              </p:cNvGrpSpPr>
              <p:nvPr/>
            </p:nvGrpSpPr>
            <p:grpSpPr bwMode="auto">
              <a:xfrm>
                <a:off x="1085" y="2306"/>
                <a:ext cx="987" cy="458"/>
                <a:chOff x="1085" y="2306"/>
                <a:chExt cx="987" cy="458"/>
              </a:xfrm>
            </p:grpSpPr>
            <p:sp>
              <p:nvSpPr>
                <p:cNvPr id="32906" name="Freeform 8"/>
                <p:cNvSpPr>
                  <a:spLocks/>
                </p:cNvSpPr>
                <p:nvPr/>
              </p:nvSpPr>
              <p:spPr bwMode="auto">
                <a:xfrm>
                  <a:off x="1085" y="2306"/>
                  <a:ext cx="987" cy="458"/>
                </a:xfrm>
                <a:custGeom>
                  <a:avLst/>
                  <a:gdLst>
                    <a:gd name="T0" fmla="*/ 0 w 8225"/>
                    <a:gd name="T1" fmla="*/ 0 h 3542"/>
                    <a:gd name="T2" fmla="*/ 0 w 8225"/>
                    <a:gd name="T3" fmla="*/ 0 h 3542"/>
                    <a:gd name="T4" fmla="*/ 0 w 8225"/>
                    <a:gd name="T5" fmla="*/ 0 h 3542"/>
                    <a:gd name="T6" fmla="*/ 0 w 8225"/>
                    <a:gd name="T7" fmla="*/ 0 h 3542"/>
                    <a:gd name="T8" fmla="*/ 0 w 8225"/>
                    <a:gd name="T9" fmla="*/ 0 h 3542"/>
                    <a:gd name="T10" fmla="*/ 0 w 8225"/>
                    <a:gd name="T11" fmla="*/ 0 h 3542"/>
                    <a:gd name="T12" fmla="*/ 0 w 8225"/>
                    <a:gd name="T13" fmla="*/ 0 h 3542"/>
                    <a:gd name="T14" fmla="*/ 0 w 8225"/>
                    <a:gd name="T15" fmla="*/ 0 h 3542"/>
                    <a:gd name="T16" fmla="*/ 0 w 8225"/>
                    <a:gd name="T17" fmla="*/ 0 h 354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225"/>
                    <a:gd name="T28" fmla="*/ 0 h 3542"/>
                    <a:gd name="T29" fmla="*/ 8225 w 8225"/>
                    <a:gd name="T30" fmla="*/ 3542 h 354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225" h="3542">
                      <a:moveTo>
                        <a:pt x="443" y="0"/>
                      </a:moveTo>
                      <a:cubicBezTo>
                        <a:pt x="199" y="0"/>
                        <a:pt x="0" y="198"/>
                        <a:pt x="0" y="443"/>
                      </a:cubicBezTo>
                      <a:lnTo>
                        <a:pt x="0" y="3099"/>
                      </a:lnTo>
                      <a:cubicBezTo>
                        <a:pt x="0" y="3344"/>
                        <a:pt x="199" y="3542"/>
                        <a:pt x="443" y="3542"/>
                      </a:cubicBezTo>
                      <a:lnTo>
                        <a:pt x="7783" y="3542"/>
                      </a:lnTo>
                      <a:cubicBezTo>
                        <a:pt x="8027" y="3542"/>
                        <a:pt x="8225" y="3344"/>
                        <a:pt x="8225" y="3099"/>
                      </a:cubicBezTo>
                      <a:lnTo>
                        <a:pt x="8225" y="443"/>
                      </a:lnTo>
                      <a:cubicBezTo>
                        <a:pt x="8225" y="198"/>
                        <a:pt x="8027" y="0"/>
                        <a:pt x="7783" y="0"/>
                      </a:cubicBezTo>
                      <a:lnTo>
                        <a:pt x="443" y="0"/>
                      </a:lnTo>
                      <a:close/>
                    </a:path>
                  </a:pathLst>
                </a:custGeom>
                <a:solidFill>
                  <a:srgbClr val="CCFF9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907" name="Freeform 9"/>
                <p:cNvSpPr>
                  <a:spLocks/>
                </p:cNvSpPr>
                <p:nvPr/>
              </p:nvSpPr>
              <p:spPr bwMode="auto">
                <a:xfrm>
                  <a:off x="1085" y="2306"/>
                  <a:ext cx="987" cy="458"/>
                </a:xfrm>
                <a:custGeom>
                  <a:avLst/>
                  <a:gdLst>
                    <a:gd name="T0" fmla="*/ 0 w 8225"/>
                    <a:gd name="T1" fmla="*/ 0 h 3542"/>
                    <a:gd name="T2" fmla="*/ 0 w 8225"/>
                    <a:gd name="T3" fmla="*/ 0 h 3542"/>
                    <a:gd name="T4" fmla="*/ 0 w 8225"/>
                    <a:gd name="T5" fmla="*/ 0 h 3542"/>
                    <a:gd name="T6" fmla="*/ 0 w 8225"/>
                    <a:gd name="T7" fmla="*/ 0 h 3542"/>
                    <a:gd name="T8" fmla="*/ 0 w 8225"/>
                    <a:gd name="T9" fmla="*/ 0 h 3542"/>
                    <a:gd name="T10" fmla="*/ 0 w 8225"/>
                    <a:gd name="T11" fmla="*/ 0 h 3542"/>
                    <a:gd name="T12" fmla="*/ 0 w 8225"/>
                    <a:gd name="T13" fmla="*/ 0 h 3542"/>
                    <a:gd name="T14" fmla="*/ 0 w 8225"/>
                    <a:gd name="T15" fmla="*/ 0 h 3542"/>
                    <a:gd name="T16" fmla="*/ 0 w 8225"/>
                    <a:gd name="T17" fmla="*/ 0 h 354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225"/>
                    <a:gd name="T28" fmla="*/ 0 h 3542"/>
                    <a:gd name="T29" fmla="*/ 8225 w 8225"/>
                    <a:gd name="T30" fmla="*/ 3542 h 354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225" h="3542">
                      <a:moveTo>
                        <a:pt x="443" y="0"/>
                      </a:moveTo>
                      <a:cubicBezTo>
                        <a:pt x="199" y="0"/>
                        <a:pt x="0" y="198"/>
                        <a:pt x="0" y="443"/>
                      </a:cubicBezTo>
                      <a:lnTo>
                        <a:pt x="0" y="3099"/>
                      </a:lnTo>
                      <a:cubicBezTo>
                        <a:pt x="0" y="3344"/>
                        <a:pt x="199" y="3542"/>
                        <a:pt x="443" y="3542"/>
                      </a:cubicBezTo>
                      <a:lnTo>
                        <a:pt x="7783" y="3542"/>
                      </a:lnTo>
                      <a:cubicBezTo>
                        <a:pt x="8027" y="3542"/>
                        <a:pt x="8225" y="3344"/>
                        <a:pt x="8225" y="3099"/>
                      </a:cubicBezTo>
                      <a:lnTo>
                        <a:pt x="8225" y="443"/>
                      </a:lnTo>
                      <a:cubicBezTo>
                        <a:pt x="8225" y="198"/>
                        <a:pt x="8027" y="0"/>
                        <a:pt x="7783" y="0"/>
                      </a:cubicBezTo>
                      <a:lnTo>
                        <a:pt x="443" y="0"/>
                      </a:lnTo>
                      <a:close/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</p:grpSp>
          <p:sp>
            <p:nvSpPr>
              <p:cNvPr id="32778" name="Rectangle 11"/>
              <p:cNvSpPr>
                <a:spLocks noChangeArrowheads="1"/>
              </p:cNvSpPr>
              <p:nvPr/>
            </p:nvSpPr>
            <p:spPr bwMode="auto">
              <a:xfrm>
                <a:off x="1107" y="2455"/>
                <a:ext cx="948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tr-TR" sz="2000" u="none" dirty="0">
                    <a:solidFill>
                      <a:srgbClr val="7030A0"/>
                    </a:solidFill>
                    <a:effectLst/>
                    <a:latin typeface="+mj-lt"/>
                  </a:rPr>
                  <a:t>ALT HEDEF1</a:t>
                </a:r>
              </a:p>
            </p:txBody>
          </p:sp>
          <p:grpSp>
            <p:nvGrpSpPr>
              <p:cNvPr id="32779" name="Group 14"/>
              <p:cNvGrpSpPr>
                <a:grpSpLocks/>
              </p:cNvGrpSpPr>
              <p:nvPr/>
            </p:nvGrpSpPr>
            <p:grpSpPr bwMode="auto">
              <a:xfrm>
                <a:off x="793" y="3200"/>
                <a:ext cx="624" cy="467"/>
                <a:chOff x="793" y="3200"/>
                <a:chExt cx="624" cy="467"/>
              </a:xfrm>
            </p:grpSpPr>
            <p:sp>
              <p:nvSpPr>
                <p:cNvPr id="32904" name="Freeform 12"/>
                <p:cNvSpPr>
                  <a:spLocks/>
                </p:cNvSpPr>
                <p:nvPr/>
              </p:nvSpPr>
              <p:spPr bwMode="auto">
                <a:xfrm>
                  <a:off x="793" y="3200"/>
                  <a:ext cx="624" cy="467"/>
                </a:xfrm>
                <a:custGeom>
                  <a:avLst/>
                  <a:gdLst>
                    <a:gd name="T0" fmla="*/ 0 w 5200"/>
                    <a:gd name="T1" fmla="*/ 0 h 3600"/>
                    <a:gd name="T2" fmla="*/ 0 w 5200"/>
                    <a:gd name="T3" fmla="*/ 0 h 3600"/>
                    <a:gd name="T4" fmla="*/ 0 w 5200"/>
                    <a:gd name="T5" fmla="*/ 0 h 3600"/>
                    <a:gd name="T6" fmla="*/ 0 w 5200"/>
                    <a:gd name="T7" fmla="*/ 0 h 3600"/>
                    <a:gd name="T8" fmla="*/ 0 w 5200"/>
                    <a:gd name="T9" fmla="*/ 0 h 3600"/>
                    <a:gd name="T10" fmla="*/ 0 w 5200"/>
                    <a:gd name="T11" fmla="*/ 0 h 3600"/>
                    <a:gd name="T12" fmla="*/ 0 w 5200"/>
                    <a:gd name="T13" fmla="*/ 0 h 3600"/>
                    <a:gd name="T14" fmla="*/ 0 w 5200"/>
                    <a:gd name="T15" fmla="*/ 0 h 3600"/>
                    <a:gd name="T16" fmla="*/ 0 w 5200"/>
                    <a:gd name="T17" fmla="*/ 0 h 3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200"/>
                    <a:gd name="T28" fmla="*/ 0 h 3600"/>
                    <a:gd name="T29" fmla="*/ 5200 w 5200"/>
                    <a:gd name="T30" fmla="*/ 3600 h 36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200" h="3600">
                      <a:moveTo>
                        <a:pt x="600" y="0"/>
                      </a:moveTo>
                      <a:cubicBezTo>
                        <a:pt x="269" y="0"/>
                        <a:pt x="0" y="269"/>
                        <a:pt x="0" y="600"/>
                      </a:cubicBezTo>
                      <a:lnTo>
                        <a:pt x="0" y="3000"/>
                      </a:lnTo>
                      <a:cubicBezTo>
                        <a:pt x="0" y="3332"/>
                        <a:pt x="269" y="3600"/>
                        <a:pt x="600" y="3600"/>
                      </a:cubicBezTo>
                      <a:lnTo>
                        <a:pt x="4600" y="3600"/>
                      </a:lnTo>
                      <a:cubicBezTo>
                        <a:pt x="4931" y="3600"/>
                        <a:pt x="5200" y="3332"/>
                        <a:pt x="5200" y="3000"/>
                      </a:cubicBezTo>
                      <a:lnTo>
                        <a:pt x="5200" y="600"/>
                      </a:lnTo>
                      <a:cubicBezTo>
                        <a:pt x="5200" y="269"/>
                        <a:pt x="4931" y="0"/>
                        <a:pt x="4600" y="0"/>
                      </a:cubicBezTo>
                      <a:lnTo>
                        <a:pt x="60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905" name="Freeform 13"/>
                <p:cNvSpPr>
                  <a:spLocks/>
                </p:cNvSpPr>
                <p:nvPr/>
              </p:nvSpPr>
              <p:spPr bwMode="auto">
                <a:xfrm>
                  <a:off x="793" y="3200"/>
                  <a:ext cx="624" cy="467"/>
                </a:xfrm>
                <a:custGeom>
                  <a:avLst/>
                  <a:gdLst>
                    <a:gd name="T0" fmla="*/ 0 w 5200"/>
                    <a:gd name="T1" fmla="*/ 0 h 3600"/>
                    <a:gd name="T2" fmla="*/ 0 w 5200"/>
                    <a:gd name="T3" fmla="*/ 0 h 3600"/>
                    <a:gd name="T4" fmla="*/ 0 w 5200"/>
                    <a:gd name="T5" fmla="*/ 0 h 3600"/>
                    <a:gd name="T6" fmla="*/ 0 w 5200"/>
                    <a:gd name="T7" fmla="*/ 0 h 3600"/>
                    <a:gd name="T8" fmla="*/ 0 w 5200"/>
                    <a:gd name="T9" fmla="*/ 0 h 3600"/>
                    <a:gd name="T10" fmla="*/ 0 w 5200"/>
                    <a:gd name="T11" fmla="*/ 0 h 3600"/>
                    <a:gd name="T12" fmla="*/ 0 w 5200"/>
                    <a:gd name="T13" fmla="*/ 0 h 3600"/>
                    <a:gd name="T14" fmla="*/ 0 w 5200"/>
                    <a:gd name="T15" fmla="*/ 0 h 3600"/>
                    <a:gd name="T16" fmla="*/ 0 w 5200"/>
                    <a:gd name="T17" fmla="*/ 0 h 3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200"/>
                    <a:gd name="T28" fmla="*/ 0 h 3600"/>
                    <a:gd name="T29" fmla="*/ 5200 w 5200"/>
                    <a:gd name="T30" fmla="*/ 3600 h 36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200" h="3600">
                      <a:moveTo>
                        <a:pt x="600" y="0"/>
                      </a:moveTo>
                      <a:cubicBezTo>
                        <a:pt x="269" y="0"/>
                        <a:pt x="0" y="269"/>
                        <a:pt x="0" y="600"/>
                      </a:cubicBezTo>
                      <a:lnTo>
                        <a:pt x="0" y="3000"/>
                      </a:lnTo>
                      <a:cubicBezTo>
                        <a:pt x="0" y="3332"/>
                        <a:pt x="269" y="3600"/>
                        <a:pt x="600" y="3600"/>
                      </a:cubicBezTo>
                      <a:lnTo>
                        <a:pt x="4600" y="3600"/>
                      </a:lnTo>
                      <a:cubicBezTo>
                        <a:pt x="4931" y="3600"/>
                        <a:pt x="5200" y="3332"/>
                        <a:pt x="5200" y="3000"/>
                      </a:cubicBezTo>
                      <a:lnTo>
                        <a:pt x="5200" y="600"/>
                      </a:lnTo>
                      <a:cubicBezTo>
                        <a:pt x="5200" y="269"/>
                        <a:pt x="4931" y="0"/>
                        <a:pt x="4600" y="0"/>
                      </a:cubicBezTo>
                      <a:lnTo>
                        <a:pt x="600" y="0"/>
                      </a:lnTo>
                      <a:close/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</p:grpSp>
          <p:sp>
            <p:nvSpPr>
              <p:cNvPr id="32780" name="Rectangle 15"/>
              <p:cNvSpPr>
                <a:spLocks noChangeArrowheads="1"/>
              </p:cNvSpPr>
              <p:nvPr/>
            </p:nvSpPr>
            <p:spPr bwMode="auto">
              <a:xfrm>
                <a:off x="5000" y="3345"/>
                <a:ext cx="450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tr-TR" sz="2000" u="none" dirty="0">
                    <a:solidFill>
                      <a:srgbClr val="7030A0"/>
                    </a:solidFill>
                    <a:effectLst/>
                    <a:latin typeface="+mj-lt"/>
                  </a:rPr>
                  <a:t>ARAÇ</a:t>
                </a:r>
              </a:p>
            </p:txBody>
          </p:sp>
          <p:sp>
            <p:nvSpPr>
              <p:cNvPr id="32781" name="Rectangle 16"/>
              <p:cNvSpPr>
                <a:spLocks noChangeArrowheads="1"/>
              </p:cNvSpPr>
              <p:nvPr/>
            </p:nvSpPr>
            <p:spPr bwMode="auto">
              <a:xfrm>
                <a:off x="4936" y="1480"/>
                <a:ext cx="467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tr-TR" sz="2000" u="none" dirty="0">
                    <a:solidFill>
                      <a:srgbClr val="7030A0"/>
                    </a:solidFill>
                    <a:effectLst/>
                    <a:latin typeface="+mj-lt"/>
                  </a:rPr>
                  <a:t>AMAÇ</a:t>
                </a:r>
              </a:p>
            </p:txBody>
          </p:sp>
          <p:sp>
            <p:nvSpPr>
              <p:cNvPr id="32782" name="Rectangle 17"/>
              <p:cNvSpPr>
                <a:spLocks noChangeArrowheads="1"/>
              </p:cNvSpPr>
              <p:nvPr/>
            </p:nvSpPr>
            <p:spPr bwMode="auto">
              <a:xfrm>
                <a:off x="5373" y="1480"/>
                <a:ext cx="0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sz="2000" u="none">
                  <a:solidFill>
                    <a:schemeClr val="bg1"/>
                  </a:solidFill>
                  <a:effectLst/>
                  <a:latin typeface="+mj-lt"/>
                </a:endParaRPr>
              </a:p>
            </p:txBody>
          </p:sp>
          <p:grpSp>
            <p:nvGrpSpPr>
              <p:cNvPr id="32783" name="Group 20"/>
              <p:cNvGrpSpPr>
                <a:grpSpLocks/>
              </p:cNvGrpSpPr>
              <p:nvPr/>
            </p:nvGrpSpPr>
            <p:grpSpPr bwMode="auto">
              <a:xfrm>
                <a:off x="5032" y="1775"/>
                <a:ext cx="408" cy="1422"/>
                <a:chOff x="5032" y="1775"/>
                <a:chExt cx="408" cy="1422"/>
              </a:xfrm>
            </p:grpSpPr>
            <p:pic>
              <p:nvPicPr>
                <p:cNvPr id="32902" name="Picture 1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2" y="1775"/>
                  <a:ext cx="408" cy="14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2903" name="Freeform 19"/>
                <p:cNvSpPr>
                  <a:spLocks/>
                </p:cNvSpPr>
                <p:nvPr/>
              </p:nvSpPr>
              <p:spPr bwMode="auto">
                <a:xfrm>
                  <a:off x="5032" y="1776"/>
                  <a:ext cx="408" cy="1420"/>
                </a:xfrm>
                <a:custGeom>
                  <a:avLst/>
                  <a:gdLst>
                    <a:gd name="T0" fmla="*/ 0 w 408"/>
                    <a:gd name="T1" fmla="*/ 355 h 1420"/>
                    <a:gd name="T2" fmla="*/ 102 w 408"/>
                    <a:gd name="T3" fmla="*/ 355 h 1420"/>
                    <a:gd name="T4" fmla="*/ 102 w 408"/>
                    <a:gd name="T5" fmla="*/ 1420 h 1420"/>
                    <a:gd name="T6" fmla="*/ 306 w 408"/>
                    <a:gd name="T7" fmla="*/ 1420 h 1420"/>
                    <a:gd name="T8" fmla="*/ 306 w 408"/>
                    <a:gd name="T9" fmla="*/ 355 h 1420"/>
                    <a:gd name="T10" fmla="*/ 408 w 408"/>
                    <a:gd name="T11" fmla="*/ 355 h 1420"/>
                    <a:gd name="T12" fmla="*/ 204 w 408"/>
                    <a:gd name="T13" fmla="*/ 0 h 1420"/>
                    <a:gd name="T14" fmla="*/ 0 w 408"/>
                    <a:gd name="T15" fmla="*/ 355 h 14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8"/>
                    <a:gd name="T25" fmla="*/ 0 h 1420"/>
                    <a:gd name="T26" fmla="*/ 408 w 408"/>
                    <a:gd name="T27" fmla="*/ 1420 h 14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8" h="1420">
                      <a:moveTo>
                        <a:pt x="0" y="355"/>
                      </a:moveTo>
                      <a:lnTo>
                        <a:pt x="102" y="355"/>
                      </a:lnTo>
                      <a:lnTo>
                        <a:pt x="102" y="1420"/>
                      </a:lnTo>
                      <a:lnTo>
                        <a:pt x="306" y="1420"/>
                      </a:lnTo>
                      <a:lnTo>
                        <a:pt x="306" y="355"/>
                      </a:lnTo>
                      <a:lnTo>
                        <a:pt x="408" y="355"/>
                      </a:lnTo>
                      <a:lnTo>
                        <a:pt x="204" y="0"/>
                      </a:lnTo>
                      <a:lnTo>
                        <a:pt x="0" y="355"/>
                      </a:lnTo>
                      <a:close/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</p:grpSp>
          <p:sp>
            <p:nvSpPr>
              <p:cNvPr id="32784" name="Line 21"/>
              <p:cNvSpPr>
                <a:spLocks noChangeShapeType="1"/>
              </p:cNvSpPr>
              <p:nvPr/>
            </p:nvSpPr>
            <p:spPr bwMode="auto">
              <a:xfrm>
                <a:off x="1585" y="2000"/>
                <a:ext cx="2064" cy="1"/>
              </a:xfrm>
              <a:prstGeom prst="line">
                <a:avLst/>
              </a:prstGeom>
              <a:noFill/>
              <a:ln w="1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 sz="2000" u="none">
                  <a:solidFill>
                    <a:schemeClr val="bg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2785" name="Freeform 22"/>
              <p:cNvSpPr>
                <a:spLocks noEditPoints="1"/>
              </p:cNvSpPr>
              <p:nvPr/>
            </p:nvSpPr>
            <p:spPr bwMode="auto">
              <a:xfrm>
                <a:off x="2566" y="1594"/>
                <a:ext cx="54" cy="415"/>
              </a:xfrm>
              <a:custGeom>
                <a:avLst/>
                <a:gdLst>
                  <a:gd name="T0" fmla="*/ 18 w 54"/>
                  <a:gd name="T1" fmla="*/ 415 h 415"/>
                  <a:gd name="T2" fmla="*/ 18 w 54"/>
                  <a:gd name="T3" fmla="*/ 49 h 415"/>
                  <a:gd name="T4" fmla="*/ 36 w 54"/>
                  <a:gd name="T5" fmla="*/ 49 h 415"/>
                  <a:gd name="T6" fmla="*/ 36 w 54"/>
                  <a:gd name="T7" fmla="*/ 415 h 415"/>
                  <a:gd name="T8" fmla="*/ 18 w 54"/>
                  <a:gd name="T9" fmla="*/ 415 h 415"/>
                  <a:gd name="T10" fmla="*/ 0 w 54"/>
                  <a:gd name="T11" fmla="*/ 59 h 415"/>
                  <a:gd name="T12" fmla="*/ 27 w 54"/>
                  <a:gd name="T13" fmla="*/ 0 h 415"/>
                  <a:gd name="T14" fmla="*/ 54 w 54"/>
                  <a:gd name="T15" fmla="*/ 59 h 415"/>
                  <a:gd name="T16" fmla="*/ 0 w 54"/>
                  <a:gd name="T17" fmla="*/ 59 h 4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"/>
                  <a:gd name="T28" fmla="*/ 0 h 415"/>
                  <a:gd name="T29" fmla="*/ 54 w 54"/>
                  <a:gd name="T30" fmla="*/ 415 h 4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" h="415">
                    <a:moveTo>
                      <a:pt x="18" y="415"/>
                    </a:moveTo>
                    <a:lnTo>
                      <a:pt x="18" y="49"/>
                    </a:lnTo>
                    <a:lnTo>
                      <a:pt x="36" y="49"/>
                    </a:lnTo>
                    <a:lnTo>
                      <a:pt x="36" y="415"/>
                    </a:lnTo>
                    <a:lnTo>
                      <a:pt x="18" y="415"/>
                    </a:lnTo>
                    <a:close/>
                    <a:moveTo>
                      <a:pt x="0" y="59"/>
                    </a:moveTo>
                    <a:lnTo>
                      <a:pt x="27" y="0"/>
                    </a:lnTo>
                    <a:lnTo>
                      <a:pt x="54" y="5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 w="1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tr-TR" sz="2000" u="none">
                  <a:solidFill>
                    <a:schemeClr val="bg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2786" name="Line 23"/>
              <p:cNvSpPr>
                <a:spLocks noChangeShapeType="1"/>
              </p:cNvSpPr>
              <p:nvPr/>
            </p:nvSpPr>
            <p:spPr bwMode="auto">
              <a:xfrm flipV="1">
                <a:off x="1585" y="1992"/>
                <a:ext cx="1" cy="319"/>
              </a:xfrm>
              <a:prstGeom prst="line">
                <a:avLst/>
              </a:prstGeom>
              <a:noFill/>
              <a:ln w="1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 sz="2000" u="none">
                  <a:solidFill>
                    <a:schemeClr val="bg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2787" name="Line 24"/>
              <p:cNvSpPr>
                <a:spLocks noChangeShapeType="1"/>
              </p:cNvSpPr>
              <p:nvPr/>
            </p:nvSpPr>
            <p:spPr bwMode="auto">
              <a:xfrm flipV="1">
                <a:off x="3649" y="1992"/>
                <a:ext cx="1" cy="310"/>
              </a:xfrm>
              <a:prstGeom prst="line">
                <a:avLst/>
              </a:prstGeom>
              <a:noFill/>
              <a:ln w="1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 sz="2000" u="none">
                  <a:solidFill>
                    <a:schemeClr val="bg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2900" name="Freeform 25"/>
              <p:cNvSpPr>
                <a:spLocks/>
              </p:cNvSpPr>
              <p:nvPr/>
            </p:nvSpPr>
            <p:spPr bwMode="auto">
              <a:xfrm>
                <a:off x="3145" y="2303"/>
                <a:ext cx="986" cy="458"/>
              </a:xfrm>
              <a:custGeom>
                <a:avLst/>
                <a:gdLst>
                  <a:gd name="T0" fmla="*/ 0 w 4112"/>
                  <a:gd name="T1" fmla="*/ 0 h 1771"/>
                  <a:gd name="T2" fmla="*/ 0 w 4112"/>
                  <a:gd name="T3" fmla="*/ 0 h 1771"/>
                  <a:gd name="T4" fmla="*/ 0 w 4112"/>
                  <a:gd name="T5" fmla="*/ 0 h 1771"/>
                  <a:gd name="T6" fmla="*/ 0 w 4112"/>
                  <a:gd name="T7" fmla="*/ 0 h 1771"/>
                  <a:gd name="T8" fmla="*/ 0 w 4112"/>
                  <a:gd name="T9" fmla="*/ 0 h 1771"/>
                  <a:gd name="T10" fmla="*/ 0 w 4112"/>
                  <a:gd name="T11" fmla="*/ 0 h 1771"/>
                  <a:gd name="T12" fmla="*/ 0 w 4112"/>
                  <a:gd name="T13" fmla="*/ 0 h 1771"/>
                  <a:gd name="T14" fmla="*/ 0 w 4112"/>
                  <a:gd name="T15" fmla="*/ 0 h 1771"/>
                  <a:gd name="T16" fmla="*/ 0 w 4112"/>
                  <a:gd name="T17" fmla="*/ 0 h 17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12"/>
                  <a:gd name="T28" fmla="*/ 0 h 1771"/>
                  <a:gd name="T29" fmla="*/ 4112 w 4112"/>
                  <a:gd name="T30" fmla="*/ 1771 h 17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12" h="1771">
                    <a:moveTo>
                      <a:pt x="221" y="0"/>
                    </a:moveTo>
                    <a:cubicBezTo>
                      <a:pt x="99" y="0"/>
                      <a:pt x="0" y="99"/>
                      <a:pt x="0" y="221"/>
                    </a:cubicBezTo>
                    <a:lnTo>
                      <a:pt x="0" y="1549"/>
                    </a:lnTo>
                    <a:cubicBezTo>
                      <a:pt x="0" y="1672"/>
                      <a:pt x="99" y="1771"/>
                      <a:pt x="221" y="1771"/>
                    </a:cubicBezTo>
                    <a:lnTo>
                      <a:pt x="3891" y="1771"/>
                    </a:lnTo>
                    <a:cubicBezTo>
                      <a:pt x="4013" y="1771"/>
                      <a:pt x="4112" y="1672"/>
                      <a:pt x="4112" y="1549"/>
                    </a:cubicBezTo>
                    <a:lnTo>
                      <a:pt x="4112" y="221"/>
                    </a:lnTo>
                    <a:cubicBezTo>
                      <a:pt x="4112" y="99"/>
                      <a:pt x="4013" y="0"/>
                      <a:pt x="3891" y="0"/>
                    </a:cubicBez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CCFF9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 sz="2000" u="none">
                  <a:solidFill>
                    <a:schemeClr val="bg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2789" name="Rectangle 28"/>
              <p:cNvSpPr>
                <a:spLocks noChangeArrowheads="1"/>
              </p:cNvSpPr>
              <p:nvPr/>
            </p:nvSpPr>
            <p:spPr bwMode="auto">
              <a:xfrm>
                <a:off x="3167" y="2452"/>
                <a:ext cx="991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tr-TR" sz="2000" u="none" dirty="0">
                    <a:solidFill>
                      <a:srgbClr val="7030A0"/>
                    </a:solidFill>
                    <a:effectLst/>
                    <a:latin typeface="+mj-lt"/>
                  </a:rPr>
                  <a:t>ALT HEDEF2 </a:t>
                </a:r>
              </a:p>
            </p:txBody>
          </p:sp>
          <p:sp>
            <p:nvSpPr>
              <p:cNvPr id="32790" name="Freeform 29"/>
              <p:cNvSpPr>
                <a:spLocks noEditPoints="1"/>
              </p:cNvSpPr>
              <p:nvPr/>
            </p:nvSpPr>
            <p:spPr bwMode="auto">
              <a:xfrm>
                <a:off x="1534" y="2751"/>
                <a:ext cx="54" cy="311"/>
              </a:xfrm>
              <a:custGeom>
                <a:avLst/>
                <a:gdLst>
                  <a:gd name="T0" fmla="*/ 18 w 54"/>
                  <a:gd name="T1" fmla="*/ 311 h 311"/>
                  <a:gd name="T2" fmla="*/ 18 w 54"/>
                  <a:gd name="T3" fmla="*/ 49 h 311"/>
                  <a:gd name="T4" fmla="*/ 36 w 54"/>
                  <a:gd name="T5" fmla="*/ 49 h 311"/>
                  <a:gd name="T6" fmla="*/ 36 w 54"/>
                  <a:gd name="T7" fmla="*/ 311 h 311"/>
                  <a:gd name="T8" fmla="*/ 18 w 54"/>
                  <a:gd name="T9" fmla="*/ 311 h 311"/>
                  <a:gd name="T10" fmla="*/ 0 w 54"/>
                  <a:gd name="T11" fmla="*/ 59 h 311"/>
                  <a:gd name="T12" fmla="*/ 27 w 54"/>
                  <a:gd name="T13" fmla="*/ 0 h 311"/>
                  <a:gd name="T14" fmla="*/ 54 w 54"/>
                  <a:gd name="T15" fmla="*/ 59 h 311"/>
                  <a:gd name="T16" fmla="*/ 0 w 54"/>
                  <a:gd name="T17" fmla="*/ 59 h 3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"/>
                  <a:gd name="T28" fmla="*/ 0 h 311"/>
                  <a:gd name="T29" fmla="*/ 54 w 54"/>
                  <a:gd name="T30" fmla="*/ 311 h 3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" h="311">
                    <a:moveTo>
                      <a:pt x="18" y="311"/>
                    </a:moveTo>
                    <a:lnTo>
                      <a:pt x="18" y="49"/>
                    </a:lnTo>
                    <a:lnTo>
                      <a:pt x="36" y="49"/>
                    </a:lnTo>
                    <a:lnTo>
                      <a:pt x="36" y="311"/>
                    </a:lnTo>
                    <a:lnTo>
                      <a:pt x="18" y="311"/>
                    </a:lnTo>
                    <a:close/>
                    <a:moveTo>
                      <a:pt x="0" y="59"/>
                    </a:moveTo>
                    <a:lnTo>
                      <a:pt x="27" y="0"/>
                    </a:lnTo>
                    <a:lnTo>
                      <a:pt x="54" y="5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 w="1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tr-TR" sz="2000" u="none">
                  <a:solidFill>
                    <a:schemeClr val="bg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2791" name="Line 30"/>
              <p:cNvSpPr>
                <a:spLocks noChangeShapeType="1"/>
              </p:cNvSpPr>
              <p:nvPr/>
            </p:nvSpPr>
            <p:spPr bwMode="auto">
              <a:xfrm>
                <a:off x="1121" y="3054"/>
                <a:ext cx="864" cy="1"/>
              </a:xfrm>
              <a:prstGeom prst="line">
                <a:avLst/>
              </a:prstGeom>
              <a:noFill/>
              <a:ln w="1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 sz="2000" u="none">
                  <a:solidFill>
                    <a:schemeClr val="bg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2792" name="Line 31"/>
              <p:cNvSpPr>
                <a:spLocks noChangeShapeType="1"/>
              </p:cNvSpPr>
              <p:nvPr/>
            </p:nvSpPr>
            <p:spPr bwMode="auto">
              <a:xfrm flipV="1">
                <a:off x="1121" y="3045"/>
                <a:ext cx="1" cy="155"/>
              </a:xfrm>
              <a:prstGeom prst="line">
                <a:avLst/>
              </a:prstGeom>
              <a:noFill/>
              <a:ln w="1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 sz="2000" u="none">
                  <a:solidFill>
                    <a:schemeClr val="bg1"/>
                  </a:solidFill>
                  <a:effectLst/>
                  <a:latin typeface="+mj-lt"/>
                </a:endParaRPr>
              </a:p>
            </p:txBody>
          </p:sp>
          <p:grpSp>
            <p:nvGrpSpPr>
              <p:cNvPr id="32793" name="Group 34"/>
              <p:cNvGrpSpPr>
                <a:grpSpLocks/>
              </p:cNvGrpSpPr>
              <p:nvPr/>
            </p:nvGrpSpPr>
            <p:grpSpPr bwMode="auto">
              <a:xfrm>
                <a:off x="1673" y="3200"/>
                <a:ext cx="624" cy="467"/>
                <a:chOff x="1673" y="3200"/>
                <a:chExt cx="624" cy="467"/>
              </a:xfrm>
            </p:grpSpPr>
            <p:sp>
              <p:nvSpPr>
                <p:cNvPr id="32898" name="Freeform 32"/>
                <p:cNvSpPr>
                  <a:spLocks/>
                </p:cNvSpPr>
                <p:nvPr/>
              </p:nvSpPr>
              <p:spPr bwMode="auto">
                <a:xfrm>
                  <a:off x="1673" y="3200"/>
                  <a:ext cx="624" cy="467"/>
                </a:xfrm>
                <a:custGeom>
                  <a:avLst/>
                  <a:gdLst>
                    <a:gd name="T0" fmla="*/ 0 w 5200"/>
                    <a:gd name="T1" fmla="*/ 0 h 3600"/>
                    <a:gd name="T2" fmla="*/ 0 w 5200"/>
                    <a:gd name="T3" fmla="*/ 0 h 3600"/>
                    <a:gd name="T4" fmla="*/ 0 w 5200"/>
                    <a:gd name="T5" fmla="*/ 0 h 3600"/>
                    <a:gd name="T6" fmla="*/ 0 w 5200"/>
                    <a:gd name="T7" fmla="*/ 0 h 3600"/>
                    <a:gd name="T8" fmla="*/ 0 w 5200"/>
                    <a:gd name="T9" fmla="*/ 0 h 3600"/>
                    <a:gd name="T10" fmla="*/ 0 w 5200"/>
                    <a:gd name="T11" fmla="*/ 0 h 3600"/>
                    <a:gd name="T12" fmla="*/ 0 w 5200"/>
                    <a:gd name="T13" fmla="*/ 0 h 3600"/>
                    <a:gd name="T14" fmla="*/ 0 w 5200"/>
                    <a:gd name="T15" fmla="*/ 0 h 3600"/>
                    <a:gd name="T16" fmla="*/ 0 w 5200"/>
                    <a:gd name="T17" fmla="*/ 0 h 3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200"/>
                    <a:gd name="T28" fmla="*/ 0 h 3600"/>
                    <a:gd name="T29" fmla="*/ 5200 w 5200"/>
                    <a:gd name="T30" fmla="*/ 3600 h 36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200" h="3600">
                      <a:moveTo>
                        <a:pt x="600" y="0"/>
                      </a:moveTo>
                      <a:cubicBezTo>
                        <a:pt x="269" y="0"/>
                        <a:pt x="0" y="269"/>
                        <a:pt x="0" y="600"/>
                      </a:cubicBezTo>
                      <a:lnTo>
                        <a:pt x="0" y="3000"/>
                      </a:lnTo>
                      <a:cubicBezTo>
                        <a:pt x="0" y="3332"/>
                        <a:pt x="269" y="3600"/>
                        <a:pt x="600" y="3600"/>
                      </a:cubicBezTo>
                      <a:lnTo>
                        <a:pt x="4600" y="3600"/>
                      </a:lnTo>
                      <a:cubicBezTo>
                        <a:pt x="4932" y="3600"/>
                        <a:pt x="5200" y="3332"/>
                        <a:pt x="5200" y="3000"/>
                      </a:cubicBezTo>
                      <a:lnTo>
                        <a:pt x="5200" y="600"/>
                      </a:lnTo>
                      <a:cubicBezTo>
                        <a:pt x="5200" y="269"/>
                        <a:pt x="4932" y="0"/>
                        <a:pt x="4600" y="0"/>
                      </a:cubicBezTo>
                      <a:lnTo>
                        <a:pt x="60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99" name="Freeform 33"/>
                <p:cNvSpPr>
                  <a:spLocks/>
                </p:cNvSpPr>
                <p:nvPr/>
              </p:nvSpPr>
              <p:spPr bwMode="auto">
                <a:xfrm>
                  <a:off x="1673" y="3200"/>
                  <a:ext cx="624" cy="467"/>
                </a:xfrm>
                <a:custGeom>
                  <a:avLst/>
                  <a:gdLst>
                    <a:gd name="T0" fmla="*/ 0 w 5200"/>
                    <a:gd name="T1" fmla="*/ 0 h 3600"/>
                    <a:gd name="T2" fmla="*/ 0 w 5200"/>
                    <a:gd name="T3" fmla="*/ 0 h 3600"/>
                    <a:gd name="T4" fmla="*/ 0 w 5200"/>
                    <a:gd name="T5" fmla="*/ 0 h 3600"/>
                    <a:gd name="T6" fmla="*/ 0 w 5200"/>
                    <a:gd name="T7" fmla="*/ 0 h 3600"/>
                    <a:gd name="T8" fmla="*/ 0 w 5200"/>
                    <a:gd name="T9" fmla="*/ 0 h 3600"/>
                    <a:gd name="T10" fmla="*/ 0 w 5200"/>
                    <a:gd name="T11" fmla="*/ 0 h 3600"/>
                    <a:gd name="T12" fmla="*/ 0 w 5200"/>
                    <a:gd name="T13" fmla="*/ 0 h 3600"/>
                    <a:gd name="T14" fmla="*/ 0 w 5200"/>
                    <a:gd name="T15" fmla="*/ 0 h 3600"/>
                    <a:gd name="T16" fmla="*/ 0 w 5200"/>
                    <a:gd name="T17" fmla="*/ 0 h 3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200"/>
                    <a:gd name="T28" fmla="*/ 0 h 3600"/>
                    <a:gd name="T29" fmla="*/ 5200 w 5200"/>
                    <a:gd name="T30" fmla="*/ 3600 h 36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200" h="3600">
                      <a:moveTo>
                        <a:pt x="600" y="0"/>
                      </a:moveTo>
                      <a:cubicBezTo>
                        <a:pt x="269" y="0"/>
                        <a:pt x="0" y="269"/>
                        <a:pt x="0" y="600"/>
                      </a:cubicBezTo>
                      <a:lnTo>
                        <a:pt x="0" y="3000"/>
                      </a:lnTo>
                      <a:cubicBezTo>
                        <a:pt x="0" y="3332"/>
                        <a:pt x="269" y="3600"/>
                        <a:pt x="600" y="3600"/>
                      </a:cubicBezTo>
                      <a:lnTo>
                        <a:pt x="4600" y="3600"/>
                      </a:lnTo>
                      <a:cubicBezTo>
                        <a:pt x="4932" y="3600"/>
                        <a:pt x="5200" y="3332"/>
                        <a:pt x="5200" y="3000"/>
                      </a:cubicBezTo>
                      <a:lnTo>
                        <a:pt x="5200" y="600"/>
                      </a:lnTo>
                      <a:cubicBezTo>
                        <a:pt x="5200" y="269"/>
                        <a:pt x="4932" y="0"/>
                        <a:pt x="4600" y="0"/>
                      </a:cubicBezTo>
                      <a:lnTo>
                        <a:pt x="600" y="0"/>
                      </a:lnTo>
                      <a:close/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</p:grpSp>
          <p:sp>
            <p:nvSpPr>
              <p:cNvPr id="32794" name="Line 35"/>
              <p:cNvSpPr>
                <a:spLocks noChangeShapeType="1"/>
              </p:cNvSpPr>
              <p:nvPr/>
            </p:nvSpPr>
            <p:spPr bwMode="auto">
              <a:xfrm flipV="1">
                <a:off x="1985" y="3045"/>
                <a:ext cx="1" cy="155"/>
              </a:xfrm>
              <a:prstGeom prst="line">
                <a:avLst/>
              </a:prstGeom>
              <a:noFill/>
              <a:ln w="1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 sz="2000" u="none">
                  <a:solidFill>
                    <a:schemeClr val="bg1"/>
                  </a:solidFill>
                  <a:effectLst/>
                  <a:latin typeface="+mj-lt"/>
                </a:endParaRPr>
              </a:p>
            </p:txBody>
          </p:sp>
          <p:grpSp>
            <p:nvGrpSpPr>
              <p:cNvPr id="32795" name="Group 38"/>
              <p:cNvGrpSpPr>
                <a:grpSpLocks/>
              </p:cNvGrpSpPr>
              <p:nvPr/>
            </p:nvGrpSpPr>
            <p:grpSpPr bwMode="auto">
              <a:xfrm>
                <a:off x="2897" y="3200"/>
                <a:ext cx="624" cy="467"/>
                <a:chOff x="2897" y="3200"/>
                <a:chExt cx="624" cy="467"/>
              </a:xfrm>
            </p:grpSpPr>
            <p:sp>
              <p:nvSpPr>
                <p:cNvPr id="32896" name="Freeform 36"/>
                <p:cNvSpPr>
                  <a:spLocks/>
                </p:cNvSpPr>
                <p:nvPr/>
              </p:nvSpPr>
              <p:spPr bwMode="auto">
                <a:xfrm>
                  <a:off x="2897" y="3200"/>
                  <a:ext cx="624" cy="467"/>
                </a:xfrm>
                <a:custGeom>
                  <a:avLst/>
                  <a:gdLst>
                    <a:gd name="T0" fmla="*/ 0 w 5200"/>
                    <a:gd name="T1" fmla="*/ 0 h 3600"/>
                    <a:gd name="T2" fmla="*/ 0 w 5200"/>
                    <a:gd name="T3" fmla="*/ 0 h 3600"/>
                    <a:gd name="T4" fmla="*/ 0 w 5200"/>
                    <a:gd name="T5" fmla="*/ 0 h 3600"/>
                    <a:gd name="T6" fmla="*/ 0 w 5200"/>
                    <a:gd name="T7" fmla="*/ 0 h 3600"/>
                    <a:gd name="T8" fmla="*/ 0 w 5200"/>
                    <a:gd name="T9" fmla="*/ 0 h 3600"/>
                    <a:gd name="T10" fmla="*/ 0 w 5200"/>
                    <a:gd name="T11" fmla="*/ 0 h 3600"/>
                    <a:gd name="T12" fmla="*/ 0 w 5200"/>
                    <a:gd name="T13" fmla="*/ 0 h 3600"/>
                    <a:gd name="T14" fmla="*/ 0 w 5200"/>
                    <a:gd name="T15" fmla="*/ 0 h 3600"/>
                    <a:gd name="T16" fmla="*/ 0 w 5200"/>
                    <a:gd name="T17" fmla="*/ 0 h 3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200"/>
                    <a:gd name="T28" fmla="*/ 0 h 3600"/>
                    <a:gd name="T29" fmla="*/ 5200 w 5200"/>
                    <a:gd name="T30" fmla="*/ 3600 h 36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200" h="3600">
                      <a:moveTo>
                        <a:pt x="600" y="0"/>
                      </a:moveTo>
                      <a:cubicBezTo>
                        <a:pt x="269" y="0"/>
                        <a:pt x="0" y="269"/>
                        <a:pt x="0" y="600"/>
                      </a:cubicBezTo>
                      <a:lnTo>
                        <a:pt x="0" y="3000"/>
                      </a:lnTo>
                      <a:cubicBezTo>
                        <a:pt x="0" y="3332"/>
                        <a:pt x="269" y="3600"/>
                        <a:pt x="600" y="3600"/>
                      </a:cubicBezTo>
                      <a:lnTo>
                        <a:pt x="4600" y="3600"/>
                      </a:lnTo>
                      <a:cubicBezTo>
                        <a:pt x="4932" y="3600"/>
                        <a:pt x="5200" y="3332"/>
                        <a:pt x="5200" y="3000"/>
                      </a:cubicBezTo>
                      <a:lnTo>
                        <a:pt x="5200" y="600"/>
                      </a:lnTo>
                      <a:cubicBezTo>
                        <a:pt x="5200" y="269"/>
                        <a:pt x="4932" y="0"/>
                        <a:pt x="4600" y="0"/>
                      </a:cubicBezTo>
                      <a:lnTo>
                        <a:pt x="60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97" name="Freeform 37"/>
                <p:cNvSpPr>
                  <a:spLocks/>
                </p:cNvSpPr>
                <p:nvPr/>
              </p:nvSpPr>
              <p:spPr bwMode="auto">
                <a:xfrm>
                  <a:off x="2897" y="3200"/>
                  <a:ext cx="624" cy="467"/>
                </a:xfrm>
                <a:custGeom>
                  <a:avLst/>
                  <a:gdLst>
                    <a:gd name="T0" fmla="*/ 0 w 5200"/>
                    <a:gd name="T1" fmla="*/ 0 h 3600"/>
                    <a:gd name="T2" fmla="*/ 0 w 5200"/>
                    <a:gd name="T3" fmla="*/ 0 h 3600"/>
                    <a:gd name="T4" fmla="*/ 0 w 5200"/>
                    <a:gd name="T5" fmla="*/ 0 h 3600"/>
                    <a:gd name="T6" fmla="*/ 0 w 5200"/>
                    <a:gd name="T7" fmla="*/ 0 h 3600"/>
                    <a:gd name="T8" fmla="*/ 0 w 5200"/>
                    <a:gd name="T9" fmla="*/ 0 h 3600"/>
                    <a:gd name="T10" fmla="*/ 0 w 5200"/>
                    <a:gd name="T11" fmla="*/ 0 h 3600"/>
                    <a:gd name="T12" fmla="*/ 0 w 5200"/>
                    <a:gd name="T13" fmla="*/ 0 h 3600"/>
                    <a:gd name="T14" fmla="*/ 0 w 5200"/>
                    <a:gd name="T15" fmla="*/ 0 h 3600"/>
                    <a:gd name="T16" fmla="*/ 0 w 5200"/>
                    <a:gd name="T17" fmla="*/ 0 h 3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200"/>
                    <a:gd name="T28" fmla="*/ 0 h 3600"/>
                    <a:gd name="T29" fmla="*/ 5200 w 5200"/>
                    <a:gd name="T30" fmla="*/ 3600 h 36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200" h="3600">
                      <a:moveTo>
                        <a:pt x="600" y="0"/>
                      </a:moveTo>
                      <a:cubicBezTo>
                        <a:pt x="269" y="0"/>
                        <a:pt x="0" y="269"/>
                        <a:pt x="0" y="600"/>
                      </a:cubicBezTo>
                      <a:lnTo>
                        <a:pt x="0" y="3000"/>
                      </a:lnTo>
                      <a:cubicBezTo>
                        <a:pt x="0" y="3332"/>
                        <a:pt x="269" y="3600"/>
                        <a:pt x="600" y="3600"/>
                      </a:cubicBezTo>
                      <a:lnTo>
                        <a:pt x="4600" y="3600"/>
                      </a:lnTo>
                      <a:cubicBezTo>
                        <a:pt x="4932" y="3600"/>
                        <a:pt x="5200" y="3332"/>
                        <a:pt x="5200" y="3000"/>
                      </a:cubicBezTo>
                      <a:lnTo>
                        <a:pt x="5200" y="600"/>
                      </a:lnTo>
                      <a:cubicBezTo>
                        <a:pt x="5200" y="269"/>
                        <a:pt x="4932" y="0"/>
                        <a:pt x="4600" y="0"/>
                      </a:cubicBezTo>
                      <a:lnTo>
                        <a:pt x="600" y="0"/>
                      </a:lnTo>
                      <a:close/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</p:grpSp>
          <p:sp>
            <p:nvSpPr>
              <p:cNvPr id="32796" name="Freeform 39"/>
              <p:cNvSpPr>
                <a:spLocks noEditPoints="1"/>
              </p:cNvSpPr>
              <p:nvPr/>
            </p:nvSpPr>
            <p:spPr bwMode="auto">
              <a:xfrm>
                <a:off x="3637" y="2751"/>
                <a:ext cx="54" cy="311"/>
              </a:xfrm>
              <a:custGeom>
                <a:avLst/>
                <a:gdLst>
                  <a:gd name="T0" fmla="*/ 18 w 54"/>
                  <a:gd name="T1" fmla="*/ 311 h 311"/>
                  <a:gd name="T2" fmla="*/ 18 w 54"/>
                  <a:gd name="T3" fmla="*/ 49 h 311"/>
                  <a:gd name="T4" fmla="*/ 36 w 54"/>
                  <a:gd name="T5" fmla="*/ 49 h 311"/>
                  <a:gd name="T6" fmla="*/ 36 w 54"/>
                  <a:gd name="T7" fmla="*/ 311 h 311"/>
                  <a:gd name="T8" fmla="*/ 18 w 54"/>
                  <a:gd name="T9" fmla="*/ 311 h 311"/>
                  <a:gd name="T10" fmla="*/ 0 w 54"/>
                  <a:gd name="T11" fmla="*/ 59 h 311"/>
                  <a:gd name="T12" fmla="*/ 27 w 54"/>
                  <a:gd name="T13" fmla="*/ 0 h 311"/>
                  <a:gd name="T14" fmla="*/ 54 w 54"/>
                  <a:gd name="T15" fmla="*/ 59 h 311"/>
                  <a:gd name="T16" fmla="*/ 0 w 54"/>
                  <a:gd name="T17" fmla="*/ 59 h 3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"/>
                  <a:gd name="T28" fmla="*/ 0 h 311"/>
                  <a:gd name="T29" fmla="*/ 54 w 54"/>
                  <a:gd name="T30" fmla="*/ 311 h 3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" h="311">
                    <a:moveTo>
                      <a:pt x="18" y="311"/>
                    </a:moveTo>
                    <a:lnTo>
                      <a:pt x="18" y="49"/>
                    </a:lnTo>
                    <a:lnTo>
                      <a:pt x="36" y="49"/>
                    </a:lnTo>
                    <a:lnTo>
                      <a:pt x="36" y="311"/>
                    </a:lnTo>
                    <a:lnTo>
                      <a:pt x="18" y="311"/>
                    </a:lnTo>
                    <a:close/>
                    <a:moveTo>
                      <a:pt x="0" y="59"/>
                    </a:moveTo>
                    <a:lnTo>
                      <a:pt x="27" y="0"/>
                    </a:lnTo>
                    <a:lnTo>
                      <a:pt x="54" y="5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 w="1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tr-TR" sz="2000" u="none">
                  <a:solidFill>
                    <a:schemeClr val="bg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2797" name="Line 40"/>
              <p:cNvSpPr>
                <a:spLocks noChangeShapeType="1"/>
              </p:cNvSpPr>
              <p:nvPr/>
            </p:nvSpPr>
            <p:spPr bwMode="auto">
              <a:xfrm>
                <a:off x="3225" y="3054"/>
                <a:ext cx="863" cy="1"/>
              </a:xfrm>
              <a:prstGeom prst="line">
                <a:avLst/>
              </a:prstGeom>
              <a:noFill/>
              <a:ln w="1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 sz="2000" u="none">
                  <a:solidFill>
                    <a:schemeClr val="bg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2798" name="Line 41"/>
              <p:cNvSpPr>
                <a:spLocks noChangeShapeType="1"/>
              </p:cNvSpPr>
              <p:nvPr/>
            </p:nvSpPr>
            <p:spPr bwMode="auto">
              <a:xfrm flipV="1">
                <a:off x="3225" y="3045"/>
                <a:ext cx="1" cy="155"/>
              </a:xfrm>
              <a:prstGeom prst="line">
                <a:avLst/>
              </a:prstGeom>
              <a:noFill/>
              <a:ln w="1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 sz="2000" u="none">
                  <a:solidFill>
                    <a:schemeClr val="bg1"/>
                  </a:solidFill>
                  <a:effectLst/>
                  <a:latin typeface="+mj-lt"/>
                </a:endParaRPr>
              </a:p>
            </p:txBody>
          </p:sp>
          <p:grpSp>
            <p:nvGrpSpPr>
              <p:cNvPr id="32799" name="Group 44"/>
              <p:cNvGrpSpPr>
                <a:grpSpLocks/>
              </p:cNvGrpSpPr>
              <p:nvPr/>
            </p:nvGrpSpPr>
            <p:grpSpPr bwMode="auto">
              <a:xfrm>
                <a:off x="3777" y="3200"/>
                <a:ext cx="623" cy="467"/>
                <a:chOff x="3777" y="3200"/>
                <a:chExt cx="623" cy="467"/>
              </a:xfrm>
            </p:grpSpPr>
            <p:sp>
              <p:nvSpPr>
                <p:cNvPr id="32894" name="Freeform 42"/>
                <p:cNvSpPr>
                  <a:spLocks/>
                </p:cNvSpPr>
                <p:nvPr/>
              </p:nvSpPr>
              <p:spPr bwMode="auto">
                <a:xfrm>
                  <a:off x="3777" y="3200"/>
                  <a:ext cx="623" cy="467"/>
                </a:xfrm>
                <a:custGeom>
                  <a:avLst/>
                  <a:gdLst>
                    <a:gd name="T0" fmla="*/ 0 w 2600"/>
                    <a:gd name="T1" fmla="*/ 0 h 1800"/>
                    <a:gd name="T2" fmla="*/ 0 w 2600"/>
                    <a:gd name="T3" fmla="*/ 0 h 1800"/>
                    <a:gd name="T4" fmla="*/ 0 w 2600"/>
                    <a:gd name="T5" fmla="*/ 0 h 1800"/>
                    <a:gd name="T6" fmla="*/ 0 w 2600"/>
                    <a:gd name="T7" fmla="*/ 0 h 1800"/>
                    <a:gd name="T8" fmla="*/ 0 w 2600"/>
                    <a:gd name="T9" fmla="*/ 0 h 1800"/>
                    <a:gd name="T10" fmla="*/ 0 w 2600"/>
                    <a:gd name="T11" fmla="*/ 0 h 1800"/>
                    <a:gd name="T12" fmla="*/ 0 w 2600"/>
                    <a:gd name="T13" fmla="*/ 0 h 1800"/>
                    <a:gd name="T14" fmla="*/ 0 w 2600"/>
                    <a:gd name="T15" fmla="*/ 0 h 1800"/>
                    <a:gd name="T16" fmla="*/ 0 w 2600"/>
                    <a:gd name="T17" fmla="*/ 0 h 18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00"/>
                    <a:gd name="T28" fmla="*/ 0 h 1800"/>
                    <a:gd name="T29" fmla="*/ 2600 w 2600"/>
                    <a:gd name="T30" fmla="*/ 1800 h 18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00" h="1800">
                      <a:moveTo>
                        <a:pt x="300" y="0"/>
                      </a:moveTo>
                      <a:cubicBezTo>
                        <a:pt x="134" y="0"/>
                        <a:pt x="0" y="135"/>
                        <a:pt x="0" y="300"/>
                      </a:cubicBezTo>
                      <a:lnTo>
                        <a:pt x="0" y="1500"/>
                      </a:lnTo>
                      <a:cubicBezTo>
                        <a:pt x="0" y="1666"/>
                        <a:pt x="134" y="1800"/>
                        <a:pt x="300" y="1800"/>
                      </a:cubicBezTo>
                      <a:lnTo>
                        <a:pt x="2300" y="1800"/>
                      </a:lnTo>
                      <a:cubicBezTo>
                        <a:pt x="2466" y="1800"/>
                        <a:pt x="2600" y="1666"/>
                        <a:pt x="2600" y="1500"/>
                      </a:cubicBezTo>
                      <a:lnTo>
                        <a:pt x="2600" y="300"/>
                      </a:lnTo>
                      <a:cubicBezTo>
                        <a:pt x="2600" y="135"/>
                        <a:pt x="2466" y="0"/>
                        <a:pt x="2300" y="0"/>
                      </a:cubicBezTo>
                      <a:lnTo>
                        <a:pt x="30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95" name="Freeform 43"/>
                <p:cNvSpPr>
                  <a:spLocks/>
                </p:cNvSpPr>
                <p:nvPr/>
              </p:nvSpPr>
              <p:spPr bwMode="auto">
                <a:xfrm>
                  <a:off x="3777" y="3200"/>
                  <a:ext cx="623" cy="467"/>
                </a:xfrm>
                <a:custGeom>
                  <a:avLst/>
                  <a:gdLst>
                    <a:gd name="T0" fmla="*/ 0 w 2600"/>
                    <a:gd name="T1" fmla="*/ 0 h 1800"/>
                    <a:gd name="T2" fmla="*/ 0 w 2600"/>
                    <a:gd name="T3" fmla="*/ 0 h 1800"/>
                    <a:gd name="T4" fmla="*/ 0 w 2600"/>
                    <a:gd name="T5" fmla="*/ 0 h 1800"/>
                    <a:gd name="T6" fmla="*/ 0 w 2600"/>
                    <a:gd name="T7" fmla="*/ 0 h 1800"/>
                    <a:gd name="T8" fmla="*/ 0 w 2600"/>
                    <a:gd name="T9" fmla="*/ 0 h 1800"/>
                    <a:gd name="T10" fmla="*/ 0 w 2600"/>
                    <a:gd name="T11" fmla="*/ 0 h 1800"/>
                    <a:gd name="T12" fmla="*/ 0 w 2600"/>
                    <a:gd name="T13" fmla="*/ 0 h 1800"/>
                    <a:gd name="T14" fmla="*/ 0 w 2600"/>
                    <a:gd name="T15" fmla="*/ 0 h 1800"/>
                    <a:gd name="T16" fmla="*/ 0 w 2600"/>
                    <a:gd name="T17" fmla="*/ 0 h 18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00"/>
                    <a:gd name="T28" fmla="*/ 0 h 1800"/>
                    <a:gd name="T29" fmla="*/ 2600 w 2600"/>
                    <a:gd name="T30" fmla="*/ 1800 h 18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00" h="1800">
                      <a:moveTo>
                        <a:pt x="300" y="0"/>
                      </a:moveTo>
                      <a:cubicBezTo>
                        <a:pt x="134" y="0"/>
                        <a:pt x="0" y="135"/>
                        <a:pt x="0" y="300"/>
                      </a:cubicBezTo>
                      <a:lnTo>
                        <a:pt x="0" y="1500"/>
                      </a:lnTo>
                      <a:cubicBezTo>
                        <a:pt x="0" y="1666"/>
                        <a:pt x="134" y="1800"/>
                        <a:pt x="300" y="1800"/>
                      </a:cubicBezTo>
                      <a:lnTo>
                        <a:pt x="2300" y="1800"/>
                      </a:lnTo>
                      <a:cubicBezTo>
                        <a:pt x="2466" y="1800"/>
                        <a:pt x="2600" y="1666"/>
                        <a:pt x="2600" y="1500"/>
                      </a:cubicBezTo>
                      <a:lnTo>
                        <a:pt x="2600" y="300"/>
                      </a:lnTo>
                      <a:cubicBezTo>
                        <a:pt x="2600" y="135"/>
                        <a:pt x="2466" y="0"/>
                        <a:pt x="2300" y="0"/>
                      </a:cubicBezTo>
                      <a:lnTo>
                        <a:pt x="300" y="0"/>
                      </a:lnTo>
                      <a:close/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</p:grpSp>
          <p:sp>
            <p:nvSpPr>
              <p:cNvPr id="32800" name="Line 45"/>
              <p:cNvSpPr>
                <a:spLocks noChangeShapeType="1"/>
              </p:cNvSpPr>
              <p:nvPr/>
            </p:nvSpPr>
            <p:spPr bwMode="auto">
              <a:xfrm flipV="1">
                <a:off x="4088" y="3045"/>
                <a:ext cx="1" cy="155"/>
              </a:xfrm>
              <a:prstGeom prst="line">
                <a:avLst/>
              </a:prstGeom>
              <a:noFill/>
              <a:ln w="1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 sz="2000" u="none">
                  <a:solidFill>
                    <a:schemeClr val="bg1"/>
                  </a:solidFill>
                  <a:effectLst/>
                  <a:latin typeface="+mj-lt"/>
                </a:endParaRPr>
              </a:p>
            </p:txBody>
          </p:sp>
          <p:grpSp>
            <p:nvGrpSpPr>
              <p:cNvPr id="32801" name="Group 135"/>
              <p:cNvGrpSpPr>
                <a:grpSpLocks/>
              </p:cNvGrpSpPr>
              <p:nvPr/>
            </p:nvGrpSpPr>
            <p:grpSpPr bwMode="auto">
              <a:xfrm>
                <a:off x="569" y="3770"/>
                <a:ext cx="3983" cy="311"/>
                <a:chOff x="569" y="3770"/>
                <a:chExt cx="3983" cy="311"/>
              </a:xfrm>
            </p:grpSpPr>
            <p:sp>
              <p:nvSpPr>
                <p:cNvPr id="32805" name="Rectangle 46"/>
                <p:cNvSpPr>
                  <a:spLocks noChangeArrowheads="1"/>
                </p:cNvSpPr>
                <p:nvPr/>
              </p:nvSpPr>
              <p:spPr bwMode="auto">
                <a:xfrm>
                  <a:off x="569" y="3770"/>
                  <a:ext cx="3983" cy="19"/>
                </a:xfrm>
                <a:prstGeom prst="rect">
                  <a:avLst/>
                </a:prstGeom>
                <a:solidFill>
                  <a:srgbClr val="FFE59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06" name="Rectangle 47"/>
                <p:cNvSpPr>
                  <a:spLocks noChangeArrowheads="1"/>
                </p:cNvSpPr>
                <p:nvPr/>
              </p:nvSpPr>
              <p:spPr bwMode="auto">
                <a:xfrm>
                  <a:off x="569" y="3789"/>
                  <a:ext cx="3983" cy="11"/>
                </a:xfrm>
                <a:prstGeom prst="rect">
                  <a:avLst/>
                </a:prstGeom>
                <a:solidFill>
                  <a:srgbClr val="FEE3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07" name="Rectangle 48"/>
                <p:cNvSpPr>
                  <a:spLocks noChangeArrowheads="1"/>
                </p:cNvSpPr>
                <p:nvPr/>
              </p:nvSpPr>
              <p:spPr bwMode="auto">
                <a:xfrm>
                  <a:off x="569" y="3800"/>
                  <a:ext cx="3983" cy="11"/>
                </a:xfrm>
                <a:prstGeom prst="rect">
                  <a:avLst/>
                </a:prstGeom>
                <a:solidFill>
                  <a:srgbClr val="FCE2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08" name="Rectangle 49"/>
                <p:cNvSpPr>
                  <a:spLocks noChangeArrowheads="1"/>
                </p:cNvSpPr>
                <p:nvPr/>
              </p:nvSpPr>
              <p:spPr bwMode="auto">
                <a:xfrm>
                  <a:off x="569" y="3811"/>
                  <a:ext cx="3983" cy="7"/>
                </a:xfrm>
                <a:prstGeom prst="rect">
                  <a:avLst/>
                </a:prstGeom>
                <a:solidFill>
                  <a:srgbClr val="FBE1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09" name="Rectangle 50"/>
                <p:cNvSpPr>
                  <a:spLocks noChangeArrowheads="1"/>
                </p:cNvSpPr>
                <p:nvPr/>
              </p:nvSpPr>
              <p:spPr bwMode="auto">
                <a:xfrm>
                  <a:off x="569" y="3818"/>
                  <a:ext cx="3983" cy="9"/>
                </a:xfrm>
                <a:prstGeom prst="rect">
                  <a:avLst/>
                </a:prstGeom>
                <a:solidFill>
                  <a:srgbClr val="FADF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10" name="Rectangle 51"/>
                <p:cNvSpPr>
                  <a:spLocks noChangeArrowheads="1"/>
                </p:cNvSpPr>
                <p:nvPr/>
              </p:nvSpPr>
              <p:spPr bwMode="auto">
                <a:xfrm>
                  <a:off x="569" y="3827"/>
                  <a:ext cx="3983" cy="6"/>
                </a:xfrm>
                <a:prstGeom prst="rect">
                  <a:avLst/>
                </a:prstGeom>
                <a:solidFill>
                  <a:srgbClr val="F8DE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11" name="Rectangle 52"/>
                <p:cNvSpPr>
                  <a:spLocks noChangeArrowheads="1"/>
                </p:cNvSpPr>
                <p:nvPr/>
              </p:nvSpPr>
              <p:spPr bwMode="auto">
                <a:xfrm>
                  <a:off x="569" y="3833"/>
                  <a:ext cx="3983" cy="6"/>
                </a:xfrm>
                <a:prstGeom prst="rect">
                  <a:avLst/>
                </a:prstGeom>
                <a:solidFill>
                  <a:srgbClr val="F7DC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12" name="Rectangle 53"/>
                <p:cNvSpPr>
                  <a:spLocks noChangeArrowheads="1"/>
                </p:cNvSpPr>
                <p:nvPr/>
              </p:nvSpPr>
              <p:spPr bwMode="auto">
                <a:xfrm>
                  <a:off x="569" y="3839"/>
                  <a:ext cx="3983" cy="4"/>
                </a:xfrm>
                <a:prstGeom prst="rect">
                  <a:avLst/>
                </a:prstGeom>
                <a:solidFill>
                  <a:srgbClr val="F6DB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13" name="Rectangle 54"/>
                <p:cNvSpPr>
                  <a:spLocks noChangeArrowheads="1"/>
                </p:cNvSpPr>
                <p:nvPr/>
              </p:nvSpPr>
              <p:spPr bwMode="auto">
                <a:xfrm>
                  <a:off x="569" y="3843"/>
                  <a:ext cx="3983" cy="5"/>
                </a:xfrm>
                <a:prstGeom prst="rect">
                  <a:avLst/>
                </a:prstGeom>
                <a:solidFill>
                  <a:srgbClr val="F5D9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14" name="Rectangle 55"/>
                <p:cNvSpPr>
                  <a:spLocks noChangeArrowheads="1"/>
                </p:cNvSpPr>
                <p:nvPr/>
              </p:nvSpPr>
              <p:spPr bwMode="auto">
                <a:xfrm>
                  <a:off x="569" y="3848"/>
                  <a:ext cx="3983" cy="6"/>
                </a:xfrm>
                <a:prstGeom prst="rect">
                  <a:avLst/>
                </a:prstGeom>
                <a:solidFill>
                  <a:srgbClr val="F3D8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15" name="Rectangle 56"/>
                <p:cNvSpPr>
                  <a:spLocks noChangeArrowheads="1"/>
                </p:cNvSpPr>
                <p:nvPr/>
              </p:nvSpPr>
              <p:spPr bwMode="auto">
                <a:xfrm>
                  <a:off x="569" y="3854"/>
                  <a:ext cx="3983" cy="4"/>
                </a:xfrm>
                <a:prstGeom prst="rect">
                  <a:avLst/>
                </a:prstGeom>
                <a:solidFill>
                  <a:srgbClr val="F2D68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16" name="Rectangle 57"/>
                <p:cNvSpPr>
                  <a:spLocks noChangeArrowheads="1"/>
                </p:cNvSpPr>
                <p:nvPr/>
              </p:nvSpPr>
              <p:spPr bwMode="auto">
                <a:xfrm>
                  <a:off x="569" y="3858"/>
                  <a:ext cx="3983" cy="4"/>
                </a:xfrm>
                <a:prstGeom prst="rect">
                  <a:avLst/>
                </a:prstGeom>
                <a:solidFill>
                  <a:srgbClr val="F0D5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17" name="Rectangle 58"/>
                <p:cNvSpPr>
                  <a:spLocks noChangeArrowheads="1"/>
                </p:cNvSpPr>
                <p:nvPr/>
              </p:nvSpPr>
              <p:spPr bwMode="auto">
                <a:xfrm>
                  <a:off x="569" y="3862"/>
                  <a:ext cx="3983" cy="3"/>
                </a:xfrm>
                <a:prstGeom prst="rect">
                  <a:avLst/>
                </a:prstGeom>
                <a:solidFill>
                  <a:srgbClr val="EFD3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18" name="Rectangle 59"/>
                <p:cNvSpPr>
                  <a:spLocks noChangeArrowheads="1"/>
                </p:cNvSpPr>
                <p:nvPr/>
              </p:nvSpPr>
              <p:spPr bwMode="auto">
                <a:xfrm>
                  <a:off x="569" y="3865"/>
                  <a:ext cx="3983" cy="5"/>
                </a:xfrm>
                <a:prstGeom prst="rect">
                  <a:avLst/>
                </a:prstGeom>
                <a:solidFill>
                  <a:srgbClr val="EED2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19" name="Rectangle 60"/>
                <p:cNvSpPr>
                  <a:spLocks noChangeArrowheads="1"/>
                </p:cNvSpPr>
                <p:nvPr/>
              </p:nvSpPr>
              <p:spPr bwMode="auto">
                <a:xfrm>
                  <a:off x="569" y="3870"/>
                  <a:ext cx="3983" cy="5"/>
                </a:xfrm>
                <a:prstGeom prst="rect">
                  <a:avLst/>
                </a:prstGeom>
                <a:solidFill>
                  <a:srgbClr val="ECD0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20" name="Rectangle 61"/>
                <p:cNvSpPr>
                  <a:spLocks noChangeArrowheads="1"/>
                </p:cNvSpPr>
                <p:nvPr/>
              </p:nvSpPr>
              <p:spPr bwMode="auto">
                <a:xfrm>
                  <a:off x="569" y="3875"/>
                  <a:ext cx="3983" cy="3"/>
                </a:xfrm>
                <a:prstGeom prst="rect">
                  <a:avLst/>
                </a:prstGeom>
                <a:solidFill>
                  <a:srgbClr val="EBCE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21" name="Rectangle 62"/>
                <p:cNvSpPr>
                  <a:spLocks noChangeArrowheads="1"/>
                </p:cNvSpPr>
                <p:nvPr/>
              </p:nvSpPr>
              <p:spPr bwMode="auto">
                <a:xfrm>
                  <a:off x="569" y="3878"/>
                  <a:ext cx="3983" cy="5"/>
                </a:xfrm>
                <a:prstGeom prst="rect">
                  <a:avLst/>
                </a:prstGeom>
                <a:solidFill>
                  <a:srgbClr val="E9CC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22" name="Rectangle 63"/>
                <p:cNvSpPr>
                  <a:spLocks noChangeArrowheads="1"/>
                </p:cNvSpPr>
                <p:nvPr/>
              </p:nvSpPr>
              <p:spPr bwMode="auto">
                <a:xfrm>
                  <a:off x="569" y="3883"/>
                  <a:ext cx="3983" cy="3"/>
                </a:xfrm>
                <a:prstGeom prst="rect">
                  <a:avLst/>
                </a:prstGeom>
                <a:solidFill>
                  <a:srgbClr val="E8CB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23" name="Rectangle 64"/>
                <p:cNvSpPr>
                  <a:spLocks noChangeArrowheads="1"/>
                </p:cNvSpPr>
                <p:nvPr/>
              </p:nvSpPr>
              <p:spPr bwMode="auto">
                <a:xfrm>
                  <a:off x="569" y="3886"/>
                  <a:ext cx="3983" cy="4"/>
                </a:xfrm>
                <a:prstGeom prst="rect">
                  <a:avLst/>
                </a:prstGeom>
                <a:solidFill>
                  <a:srgbClr val="E6C9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24" name="Rectangle 65"/>
                <p:cNvSpPr>
                  <a:spLocks noChangeArrowheads="1"/>
                </p:cNvSpPr>
                <p:nvPr/>
              </p:nvSpPr>
              <p:spPr bwMode="auto">
                <a:xfrm>
                  <a:off x="569" y="3890"/>
                  <a:ext cx="3983" cy="3"/>
                </a:xfrm>
                <a:prstGeom prst="rect">
                  <a:avLst/>
                </a:prstGeom>
                <a:solidFill>
                  <a:srgbClr val="E5C7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25" name="Rectangle 66"/>
                <p:cNvSpPr>
                  <a:spLocks noChangeArrowheads="1"/>
                </p:cNvSpPr>
                <p:nvPr/>
              </p:nvSpPr>
              <p:spPr bwMode="auto">
                <a:xfrm>
                  <a:off x="569" y="3893"/>
                  <a:ext cx="3983" cy="4"/>
                </a:xfrm>
                <a:prstGeom prst="rect">
                  <a:avLst/>
                </a:prstGeom>
                <a:solidFill>
                  <a:srgbClr val="E3C5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26" name="Rectangle 67"/>
                <p:cNvSpPr>
                  <a:spLocks noChangeArrowheads="1"/>
                </p:cNvSpPr>
                <p:nvPr/>
              </p:nvSpPr>
              <p:spPr bwMode="auto">
                <a:xfrm>
                  <a:off x="569" y="3897"/>
                  <a:ext cx="3983" cy="2"/>
                </a:xfrm>
                <a:prstGeom prst="rect">
                  <a:avLst/>
                </a:prstGeom>
                <a:solidFill>
                  <a:srgbClr val="E1C4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27" name="Rectangle 68"/>
                <p:cNvSpPr>
                  <a:spLocks noChangeArrowheads="1"/>
                </p:cNvSpPr>
                <p:nvPr/>
              </p:nvSpPr>
              <p:spPr bwMode="auto">
                <a:xfrm>
                  <a:off x="569" y="3899"/>
                  <a:ext cx="3983" cy="4"/>
                </a:xfrm>
                <a:prstGeom prst="rect">
                  <a:avLst/>
                </a:prstGeom>
                <a:solidFill>
                  <a:srgbClr val="E0C2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28" name="Rectangle 69"/>
                <p:cNvSpPr>
                  <a:spLocks noChangeArrowheads="1"/>
                </p:cNvSpPr>
                <p:nvPr/>
              </p:nvSpPr>
              <p:spPr bwMode="auto">
                <a:xfrm>
                  <a:off x="569" y="3903"/>
                  <a:ext cx="3983" cy="2"/>
                </a:xfrm>
                <a:prstGeom prst="rect">
                  <a:avLst/>
                </a:prstGeom>
                <a:solidFill>
                  <a:srgbClr val="DFC0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29" name="Rectangle 70"/>
                <p:cNvSpPr>
                  <a:spLocks noChangeArrowheads="1"/>
                </p:cNvSpPr>
                <p:nvPr/>
              </p:nvSpPr>
              <p:spPr bwMode="auto">
                <a:xfrm>
                  <a:off x="569" y="3905"/>
                  <a:ext cx="3983" cy="5"/>
                </a:xfrm>
                <a:prstGeom prst="rect">
                  <a:avLst/>
                </a:prstGeom>
                <a:solidFill>
                  <a:srgbClr val="DDBF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30" name="Rectangle 71"/>
                <p:cNvSpPr>
                  <a:spLocks noChangeArrowheads="1"/>
                </p:cNvSpPr>
                <p:nvPr/>
              </p:nvSpPr>
              <p:spPr bwMode="auto">
                <a:xfrm>
                  <a:off x="569" y="3910"/>
                  <a:ext cx="3983" cy="2"/>
                </a:xfrm>
                <a:prstGeom prst="rect">
                  <a:avLst/>
                </a:prstGeom>
                <a:solidFill>
                  <a:srgbClr val="DCBD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31" name="Rectangle 72"/>
                <p:cNvSpPr>
                  <a:spLocks noChangeArrowheads="1"/>
                </p:cNvSpPr>
                <p:nvPr/>
              </p:nvSpPr>
              <p:spPr bwMode="auto">
                <a:xfrm>
                  <a:off x="569" y="3912"/>
                  <a:ext cx="3983" cy="4"/>
                </a:xfrm>
                <a:prstGeom prst="rect">
                  <a:avLst/>
                </a:prstGeom>
                <a:solidFill>
                  <a:srgbClr val="DABB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32" name="Rectangle 73"/>
                <p:cNvSpPr>
                  <a:spLocks noChangeArrowheads="1"/>
                </p:cNvSpPr>
                <p:nvPr/>
              </p:nvSpPr>
              <p:spPr bwMode="auto">
                <a:xfrm>
                  <a:off x="569" y="3916"/>
                  <a:ext cx="3983" cy="2"/>
                </a:xfrm>
                <a:prstGeom prst="rect">
                  <a:avLst/>
                </a:prstGeom>
                <a:solidFill>
                  <a:srgbClr val="D9B9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33" name="Rectangle 74"/>
                <p:cNvSpPr>
                  <a:spLocks noChangeArrowheads="1"/>
                </p:cNvSpPr>
                <p:nvPr/>
              </p:nvSpPr>
              <p:spPr bwMode="auto">
                <a:xfrm>
                  <a:off x="569" y="3918"/>
                  <a:ext cx="3983" cy="2"/>
                </a:xfrm>
                <a:prstGeom prst="rect">
                  <a:avLst/>
                </a:prstGeom>
                <a:solidFill>
                  <a:srgbClr val="D7B8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34" name="Rectangle 75"/>
                <p:cNvSpPr>
                  <a:spLocks noChangeArrowheads="1"/>
                </p:cNvSpPr>
                <p:nvPr/>
              </p:nvSpPr>
              <p:spPr bwMode="auto">
                <a:xfrm>
                  <a:off x="569" y="3920"/>
                  <a:ext cx="3983" cy="4"/>
                </a:xfrm>
                <a:prstGeom prst="rect">
                  <a:avLst/>
                </a:prstGeom>
                <a:solidFill>
                  <a:srgbClr val="D6B6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35" name="Rectangle 76"/>
                <p:cNvSpPr>
                  <a:spLocks noChangeArrowheads="1"/>
                </p:cNvSpPr>
                <p:nvPr/>
              </p:nvSpPr>
              <p:spPr bwMode="auto">
                <a:xfrm>
                  <a:off x="569" y="3924"/>
                  <a:ext cx="3983" cy="2"/>
                </a:xfrm>
                <a:prstGeom prst="rect">
                  <a:avLst/>
                </a:prstGeom>
                <a:solidFill>
                  <a:srgbClr val="D4B4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36" name="Rectangle 77"/>
                <p:cNvSpPr>
                  <a:spLocks noChangeArrowheads="1"/>
                </p:cNvSpPr>
                <p:nvPr/>
              </p:nvSpPr>
              <p:spPr bwMode="auto">
                <a:xfrm>
                  <a:off x="569" y="3926"/>
                  <a:ext cx="3983" cy="2"/>
                </a:xfrm>
                <a:prstGeom prst="rect">
                  <a:avLst/>
                </a:prstGeom>
                <a:solidFill>
                  <a:srgbClr val="D3B3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37" name="Rectangle 78"/>
                <p:cNvSpPr>
                  <a:spLocks noChangeArrowheads="1"/>
                </p:cNvSpPr>
                <p:nvPr/>
              </p:nvSpPr>
              <p:spPr bwMode="auto">
                <a:xfrm>
                  <a:off x="569" y="3928"/>
                  <a:ext cx="3983" cy="3"/>
                </a:xfrm>
                <a:prstGeom prst="rect">
                  <a:avLst/>
                </a:prstGeom>
                <a:solidFill>
                  <a:srgbClr val="D2B1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38" name="Rectangle 79"/>
                <p:cNvSpPr>
                  <a:spLocks noChangeArrowheads="1"/>
                </p:cNvSpPr>
                <p:nvPr/>
              </p:nvSpPr>
              <p:spPr bwMode="auto">
                <a:xfrm>
                  <a:off x="569" y="3931"/>
                  <a:ext cx="3983" cy="2"/>
                </a:xfrm>
                <a:prstGeom prst="rect">
                  <a:avLst/>
                </a:prstGeom>
                <a:solidFill>
                  <a:srgbClr val="D0B0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39" name="Rectangle 80"/>
                <p:cNvSpPr>
                  <a:spLocks noChangeArrowheads="1"/>
                </p:cNvSpPr>
                <p:nvPr/>
              </p:nvSpPr>
              <p:spPr bwMode="auto">
                <a:xfrm>
                  <a:off x="569" y="3933"/>
                  <a:ext cx="3983" cy="5"/>
                </a:xfrm>
                <a:prstGeom prst="rect">
                  <a:avLst/>
                </a:prstGeom>
                <a:solidFill>
                  <a:srgbClr val="CFAE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40" name="Rectangle 81"/>
                <p:cNvSpPr>
                  <a:spLocks noChangeArrowheads="1"/>
                </p:cNvSpPr>
                <p:nvPr/>
              </p:nvSpPr>
              <p:spPr bwMode="auto">
                <a:xfrm>
                  <a:off x="569" y="3938"/>
                  <a:ext cx="3983" cy="2"/>
                </a:xfrm>
                <a:prstGeom prst="rect">
                  <a:avLst/>
                </a:prstGeom>
                <a:solidFill>
                  <a:srgbClr val="CDAC6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41" name="Rectangle 82"/>
                <p:cNvSpPr>
                  <a:spLocks noChangeArrowheads="1"/>
                </p:cNvSpPr>
                <p:nvPr/>
              </p:nvSpPr>
              <p:spPr bwMode="auto">
                <a:xfrm>
                  <a:off x="569" y="3940"/>
                  <a:ext cx="3983" cy="2"/>
                </a:xfrm>
                <a:prstGeom prst="rect">
                  <a:avLst/>
                </a:prstGeom>
                <a:solidFill>
                  <a:srgbClr val="CCAA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42" name="Rectangle 83"/>
                <p:cNvSpPr>
                  <a:spLocks noChangeArrowheads="1"/>
                </p:cNvSpPr>
                <p:nvPr/>
              </p:nvSpPr>
              <p:spPr bwMode="auto">
                <a:xfrm>
                  <a:off x="569" y="3942"/>
                  <a:ext cx="3983" cy="4"/>
                </a:xfrm>
                <a:prstGeom prst="rect">
                  <a:avLst/>
                </a:prstGeom>
                <a:solidFill>
                  <a:srgbClr val="CAA8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43" name="Rectangle 84"/>
                <p:cNvSpPr>
                  <a:spLocks noChangeArrowheads="1"/>
                </p:cNvSpPr>
                <p:nvPr/>
              </p:nvSpPr>
              <p:spPr bwMode="auto">
                <a:xfrm>
                  <a:off x="569" y="3946"/>
                  <a:ext cx="3983" cy="2"/>
                </a:xfrm>
                <a:prstGeom prst="rect">
                  <a:avLst/>
                </a:prstGeom>
                <a:solidFill>
                  <a:srgbClr val="C8A6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44" name="Rectangle 85"/>
                <p:cNvSpPr>
                  <a:spLocks noChangeArrowheads="1"/>
                </p:cNvSpPr>
                <p:nvPr/>
              </p:nvSpPr>
              <p:spPr bwMode="auto">
                <a:xfrm>
                  <a:off x="569" y="3948"/>
                  <a:ext cx="3983" cy="3"/>
                </a:xfrm>
                <a:prstGeom prst="rect">
                  <a:avLst/>
                </a:prstGeom>
                <a:solidFill>
                  <a:srgbClr val="C7A5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45" name="Rectangle 86"/>
                <p:cNvSpPr>
                  <a:spLocks noChangeArrowheads="1"/>
                </p:cNvSpPr>
                <p:nvPr/>
              </p:nvSpPr>
              <p:spPr bwMode="auto">
                <a:xfrm>
                  <a:off x="569" y="3951"/>
                  <a:ext cx="3983" cy="2"/>
                </a:xfrm>
                <a:prstGeom prst="rect">
                  <a:avLst/>
                </a:prstGeom>
                <a:solidFill>
                  <a:srgbClr val="C6A3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46" name="Rectangle 87"/>
                <p:cNvSpPr>
                  <a:spLocks noChangeArrowheads="1"/>
                </p:cNvSpPr>
                <p:nvPr/>
              </p:nvSpPr>
              <p:spPr bwMode="auto">
                <a:xfrm>
                  <a:off x="569" y="3953"/>
                  <a:ext cx="3983" cy="2"/>
                </a:xfrm>
                <a:prstGeom prst="rect">
                  <a:avLst/>
                </a:prstGeom>
                <a:solidFill>
                  <a:srgbClr val="C4A1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47" name="Rectangle 88"/>
                <p:cNvSpPr>
                  <a:spLocks noChangeArrowheads="1"/>
                </p:cNvSpPr>
                <p:nvPr/>
              </p:nvSpPr>
              <p:spPr bwMode="auto">
                <a:xfrm>
                  <a:off x="569" y="3955"/>
                  <a:ext cx="3983" cy="3"/>
                </a:xfrm>
                <a:prstGeom prst="rect">
                  <a:avLst/>
                </a:prstGeom>
                <a:solidFill>
                  <a:srgbClr val="C3A0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48" name="Rectangle 89"/>
                <p:cNvSpPr>
                  <a:spLocks noChangeArrowheads="1"/>
                </p:cNvSpPr>
                <p:nvPr/>
              </p:nvSpPr>
              <p:spPr bwMode="auto">
                <a:xfrm>
                  <a:off x="569" y="3958"/>
                  <a:ext cx="3983" cy="2"/>
                </a:xfrm>
                <a:prstGeom prst="rect">
                  <a:avLst/>
                </a:prstGeom>
                <a:solidFill>
                  <a:srgbClr val="C29E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49" name="Rectangle 90"/>
                <p:cNvSpPr>
                  <a:spLocks noChangeArrowheads="1"/>
                </p:cNvSpPr>
                <p:nvPr/>
              </p:nvSpPr>
              <p:spPr bwMode="auto">
                <a:xfrm>
                  <a:off x="569" y="3960"/>
                  <a:ext cx="3983" cy="2"/>
                </a:xfrm>
                <a:prstGeom prst="rect">
                  <a:avLst/>
                </a:prstGeom>
                <a:solidFill>
                  <a:srgbClr val="C09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50" name="Rectangle 91"/>
                <p:cNvSpPr>
                  <a:spLocks noChangeArrowheads="1"/>
                </p:cNvSpPr>
                <p:nvPr/>
              </p:nvSpPr>
              <p:spPr bwMode="auto">
                <a:xfrm>
                  <a:off x="569" y="3962"/>
                  <a:ext cx="3983" cy="4"/>
                </a:xfrm>
                <a:prstGeom prst="rect">
                  <a:avLst/>
                </a:prstGeom>
                <a:solidFill>
                  <a:srgbClr val="BF9B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51" name="Rectangle 92"/>
                <p:cNvSpPr>
                  <a:spLocks noChangeArrowheads="1"/>
                </p:cNvSpPr>
                <p:nvPr/>
              </p:nvSpPr>
              <p:spPr bwMode="auto">
                <a:xfrm>
                  <a:off x="569" y="3966"/>
                  <a:ext cx="3983" cy="2"/>
                </a:xfrm>
                <a:prstGeom prst="rect">
                  <a:avLst/>
                </a:prstGeom>
                <a:solidFill>
                  <a:srgbClr val="BE9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52" name="Rectangle 93"/>
                <p:cNvSpPr>
                  <a:spLocks noChangeArrowheads="1"/>
                </p:cNvSpPr>
                <p:nvPr/>
              </p:nvSpPr>
              <p:spPr bwMode="auto">
                <a:xfrm>
                  <a:off x="569" y="3968"/>
                  <a:ext cx="3983" cy="2"/>
                </a:xfrm>
                <a:prstGeom prst="rect">
                  <a:avLst/>
                </a:prstGeom>
                <a:solidFill>
                  <a:srgbClr val="BD98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53" name="Rectangle 94"/>
                <p:cNvSpPr>
                  <a:spLocks noChangeArrowheads="1"/>
                </p:cNvSpPr>
                <p:nvPr/>
              </p:nvSpPr>
              <p:spPr bwMode="auto">
                <a:xfrm>
                  <a:off x="569" y="3970"/>
                  <a:ext cx="3983" cy="3"/>
                </a:xfrm>
                <a:prstGeom prst="rect">
                  <a:avLst/>
                </a:prstGeom>
                <a:solidFill>
                  <a:srgbClr val="BB96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54" name="Rectangle 95"/>
                <p:cNvSpPr>
                  <a:spLocks noChangeArrowheads="1"/>
                </p:cNvSpPr>
                <p:nvPr/>
              </p:nvSpPr>
              <p:spPr bwMode="auto">
                <a:xfrm>
                  <a:off x="569" y="3973"/>
                  <a:ext cx="3983" cy="2"/>
                </a:xfrm>
                <a:prstGeom prst="rect">
                  <a:avLst/>
                </a:prstGeom>
                <a:solidFill>
                  <a:srgbClr val="BA94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55" name="Rectangle 96"/>
                <p:cNvSpPr>
                  <a:spLocks noChangeArrowheads="1"/>
                </p:cNvSpPr>
                <p:nvPr/>
              </p:nvSpPr>
              <p:spPr bwMode="auto">
                <a:xfrm>
                  <a:off x="569" y="3975"/>
                  <a:ext cx="3983" cy="2"/>
                </a:xfrm>
                <a:prstGeom prst="rect">
                  <a:avLst/>
                </a:prstGeom>
                <a:solidFill>
                  <a:srgbClr val="B9935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56" name="Rectangle 97"/>
                <p:cNvSpPr>
                  <a:spLocks noChangeArrowheads="1"/>
                </p:cNvSpPr>
                <p:nvPr/>
              </p:nvSpPr>
              <p:spPr bwMode="auto">
                <a:xfrm>
                  <a:off x="569" y="3977"/>
                  <a:ext cx="3983" cy="3"/>
                </a:xfrm>
                <a:prstGeom prst="rect">
                  <a:avLst/>
                </a:prstGeom>
                <a:solidFill>
                  <a:srgbClr val="B891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57" name="Rectangle 98"/>
                <p:cNvSpPr>
                  <a:spLocks noChangeArrowheads="1"/>
                </p:cNvSpPr>
                <p:nvPr/>
              </p:nvSpPr>
              <p:spPr bwMode="auto">
                <a:xfrm>
                  <a:off x="569" y="3980"/>
                  <a:ext cx="3983" cy="2"/>
                </a:xfrm>
                <a:prstGeom prst="rect">
                  <a:avLst/>
                </a:prstGeom>
                <a:solidFill>
                  <a:srgbClr val="B690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58" name="Rectangle 99"/>
                <p:cNvSpPr>
                  <a:spLocks noChangeArrowheads="1"/>
                </p:cNvSpPr>
                <p:nvPr/>
              </p:nvSpPr>
              <p:spPr bwMode="auto">
                <a:xfrm>
                  <a:off x="569" y="3982"/>
                  <a:ext cx="3983" cy="2"/>
                </a:xfrm>
                <a:prstGeom prst="rect">
                  <a:avLst/>
                </a:prstGeom>
                <a:solidFill>
                  <a:srgbClr val="B58E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59" name="Rectangle 100"/>
                <p:cNvSpPr>
                  <a:spLocks noChangeArrowheads="1"/>
                </p:cNvSpPr>
                <p:nvPr/>
              </p:nvSpPr>
              <p:spPr bwMode="auto">
                <a:xfrm>
                  <a:off x="569" y="3984"/>
                  <a:ext cx="3983" cy="3"/>
                </a:xfrm>
                <a:prstGeom prst="rect">
                  <a:avLst/>
                </a:prstGeom>
                <a:solidFill>
                  <a:srgbClr val="B48D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60" name="Rectangle 101"/>
                <p:cNvSpPr>
                  <a:spLocks noChangeArrowheads="1"/>
                </p:cNvSpPr>
                <p:nvPr/>
              </p:nvSpPr>
              <p:spPr bwMode="auto">
                <a:xfrm>
                  <a:off x="569" y="3987"/>
                  <a:ext cx="3983" cy="3"/>
                </a:xfrm>
                <a:prstGeom prst="rect">
                  <a:avLst/>
                </a:prstGeom>
                <a:solidFill>
                  <a:srgbClr val="B38B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61" name="Rectangle 102"/>
                <p:cNvSpPr>
                  <a:spLocks noChangeArrowheads="1"/>
                </p:cNvSpPr>
                <p:nvPr/>
              </p:nvSpPr>
              <p:spPr bwMode="auto">
                <a:xfrm>
                  <a:off x="569" y="3990"/>
                  <a:ext cx="3983" cy="3"/>
                </a:xfrm>
                <a:prstGeom prst="rect">
                  <a:avLst/>
                </a:prstGeom>
                <a:solidFill>
                  <a:srgbClr val="B189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62" name="Rectangle 103"/>
                <p:cNvSpPr>
                  <a:spLocks noChangeArrowheads="1"/>
                </p:cNvSpPr>
                <p:nvPr/>
              </p:nvSpPr>
              <p:spPr bwMode="auto">
                <a:xfrm>
                  <a:off x="569" y="3993"/>
                  <a:ext cx="3983" cy="4"/>
                </a:xfrm>
                <a:prstGeom prst="rect">
                  <a:avLst/>
                </a:prstGeom>
                <a:solidFill>
                  <a:srgbClr val="B087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63" name="Rectangle 104"/>
                <p:cNvSpPr>
                  <a:spLocks noChangeArrowheads="1"/>
                </p:cNvSpPr>
                <p:nvPr/>
              </p:nvSpPr>
              <p:spPr bwMode="auto">
                <a:xfrm>
                  <a:off x="569" y="3997"/>
                  <a:ext cx="3983" cy="2"/>
                </a:xfrm>
                <a:prstGeom prst="rect">
                  <a:avLst/>
                </a:prstGeom>
                <a:solidFill>
                  <a:srgbClr val="AF85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64" name="Rectangle 105"/>
                <p:cNvSpPr>
                  <a:spLocks noChangeArrowheads="1"/>
                </p:cNvSpPr>
                <p:nvPr/>
              </p:nvSpPr>
              <p:spPr bwMode="auto">
                <a:xfrm>
                  <a:off x="569" y="3999"/>
                  <a:ext cx="3983" cy="4"/>
                </a:xfrm>
                <a:prstGeom prst="rect">
                  <a:avLst/>
                </a:prstGeom>
                <a:solidFill>
                  <a:srgbClr val="AE84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65" name="Rectangle 106"/>
                <p:cNvSpPr>
                  <a:spLocks noChangeArrowheads="1"/>
                </p:cNvSpPr>
                <p:nvPr/>
              </p:nvSpPr>
              <p:spPr bwMode="auto">
                <a:xfrm>
                  <a:off x="569" y="4003"/>
                  <a:ext cx="3983" cy="2"/>
                </a:xfrm>
                <a:prstGeom prst="rect">
                  <a:avLst/>
                </a:prstGeom>
                <a:solidFill>
                  <a:srgbClr val="AC82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66" name="Rectangle 107"/>
                <p:cNvSpPr>
                  <a:spLocks noChangeArrowheads="1"/>
                </p:cNvSpPr>
                <p:nvPr/>
              </p:nvSpPr>
              <p:spPr bwMode="auto">
                <a:xfrm>
                  <a:off x="569" y="4005"/>
                  <a:ext cx="3983" cy="3"/>
                </a:xfrm>
                <a:prstGeom prst="rect">
                  <a:avLst/>
                </a:prstGeom>
                <a:solidFill>
                  <a:srgbClr val="AB81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67" name="Rectangle 108"/>
                <p:cNvSpPr>
                  <a:spLocks noChangeArrowheads="1"/>
                </p:cNvSpPr>
                <p:nvPr/>
              </p:nvSpPr>
              <p:spPr bwMode="auto">
                <a:xfrm>
                  <a:off x="569" y="4008"/>
                  <a:ext cx="3983" cy="3"/>
                </a:xfrm>
                <a:prstGeom prst="rect">
                  <a:avLst/>
                </a:prstGeom>
                <a:solidFill>
                  <a:srgbClr val="AA7F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68" name="Rectangle 109"/>
                <p:cNvSpPr>
                  <a:spLocks noChangeArrowheads="1"/>
                </p:cNvSpPr>
                <p:nvPr/>
              </p:nvSpPr>
              <p:spPr bwMode="auto">
                <a:xfrm>
                  <a:off x="569" y="4011"/>
                  <a:ext cx="3983" cy="3"/>
                </a:xfrm>
                <a:prstGeom prst="rect">
                  <a:avLst/>
                </a:prstGeom>
                <a:solidFill>
                  <a:srgbClr val="A97D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69" name="Rectangle 110"/>
                <p:cNvSpPr>
                  <a:spLocks noChangeArrowheads="1"/>
                </p:cNvSpPr>
                <p:nvPr/>
              </p:nvSpPr>
              <p:spPr bwMode="auto">
                <a:xfrm>
                  <a:off x="569" y="4014"/>
                  <a:ext cx="3983" cy="3"/>
                </a:xfrm>
                <a:prstGeom prst="rect">
                  <a:avLst/>
                </a:prstGeom>
                <a:solidFill>
                  <a:srgbClr val="A87C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70" name="Rectangle 111"/>
                <p:cNvSpPr>
                  <a:spLocks noChangeArrowheads="1"/>
                </p:cNvSpPr>
                <p:nvPr/>
              </p:nvSpPr>
              <p:spPr bwMode="auto">
                <a:xfrm>
                  <a:off x="569" y="4017"/>
                  <a:ext cx="3983" cy="3"/>
                </a:xfrm>
                <a:prstGeom prst="rect">
                  <a:avLst/>
                </a:prstGeom>
                <a:solidFill>
                  <a:srgbClr val="A77A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71" name="Rectangle 112"/>
                <p:cNvSpPr>
                  <a:spLocks noChangeArrowheads="1"/>
                </p:cNvSpPr>
                <p:nvPr/>
              </p:nvSpPr>
              <p:spPr bwMode="auto">
                <a:xfrm>
                  <a:off x="569" y="4020"/>
                  <a:ext cx="3983" cy="4"/>
                </a:xfrm>
                <a:prstGeom prst="rect">
                  <a:avLst/>
                </a:prstGeom>
                <a:solidFill>
                  <a:srgbClr val="A579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72" name="Rectangle 113"/>
                <p:cNvSpPr>
                  <a:spLocks noChangeArrowheads="1"/>
                </p:cNvSpPr>
                <p:nvPr/>
              </p:nvSpPr>
              <p:spPr bwMode="auto">
                <a:xfrm>
                  <a:off x="569" y="4024"/>
                  <a:ext cx="3983" cy="3"/>
                </a:xfrm>
                <a:prstGeom prst="rect">
                  <a:avLst/>
                </a:prstGeom>
                <a:solidFill>
                  <a:srgbClr val="A577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73" name="Rectangle 114"/>
                <p:cNvSpPr>
                  <a:spLocks noChangeArrowheads="1"/>
                </p:cNvSpPr>
                <p:nvPr/>
              </p:nvSpPr>
              <p:spPr bwMode="auto">
                <a:xfrm>
                  <a:off x="569" y="4027"/>
                  <a:ext cx="3983" cy="3"/>
                </a:xfrm>
                <a:prstGeom prst="rect">
                  <a:avLst/>
                </a:prstGeom>
                <a:solidFill>
                  <a:srgbClr val="A476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74" name="Rectangle 115"/>
                <p:cNvSpPr>
                  <a:spLocks noChangeArrowheads="1"/>
                </p:cNvSpPr>
                <p:nvPr/>
              </p:nvSpPr>
              <p:spPr bwMode="auto">
                <a:xfrm>
                  <a:off x="569" y="4030"/>
                  <a:ext cx="3983" cy="3"/>
                </a:xfrm>
                <a:prstGeom prst="rect">
                  <a:avLst/>
                </a:prstGeom>
                <a:solidFill>
                  <a:srgbClr val="A375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75" name="Rectangle 116"/>
                <p:cNvSpPr>
                  <a:spLocks noChangeArrowheads="1"/>
                </p:cNvSpPr>
                <p:nvPr/>
              </p:nvSpPr>
              <p:spPr bwMode="auto">
                <a:xfrm>
                  <a:off x="569" y="4033"/>
                  <a:ext cx="3983" cy="4"/>
                </a:xfrm>
                <a:prstGeom prst="rect">
                  <a:avLst/>
                </a:prstGeom>
                <a:solidFill>
                  <a:srgbClr val="A273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76" name="Rectangle 117"/>
                <p:cNvSpPr>
                  <a:spLocks noChangeArrowheads="1"/>
                </p:cNvSpPr>
                <p:nvPr/>
              </p:nvSpPr>
              <p:spPr bwMode="auto">
                <a:xfrm>
                  <a:off x="569" y="4037"/>
                  <a:ext cx="3983" cy="2"/>
                </a:xfrm>
                <a:prstGeom prst="rect">
                  <a:avLst/>
                </a:prstGeom>
                <a:solidFill>
                  <a:srgbClr val="A1722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77" name="Rectangle 118"/>
                <p:cNvSpPr>
                  <a:spLocks noChangeArrowheads="1"/>
                </p:cNvSpPr>
                <p:nvPr/>
              </p:nvSpPr>
              <p:spPr bwMode="auto">
                <a:xfrm>
                  <a:off x="569" y="4039"/>
                  <a:ext cx="3983" cy="3"/>
                </a:xfrm>
                <a:prstGeom prst="rect">
                  <a:avLst/>
                </a:prstGeom>
                <a:solidFill>
                  <a:srgbClr val="A071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78" name="Rectangle 119"/>
                <p:cNvSpPr>
                  <a:spLocks noChangeArrowheads="1"/>
                </p:cNvSpPr>
                <p:nvPr/>
              </p:nvSpPr>
              <p:spPr bwMode="auto">
                <a:xfrm>
                  <a:off x="569" y="4042"/>
                  <a:ext cx="3983" cy="2"/>
                </a:xfrm>
                <a:prstGeom prst="rect">
                  <a:avLst/>
                </a:prstGeom>
                <a:solidFill>
                  <a:srgbClr val="9F70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79" name="Rectangle 120"/>
                <p:cNvSpPr>
                  <a:spLocks noChangeArrowheads="1"/>
                </p:cNvSpPr>
                <p:nvPr/>
              </p:nvSpPr>
              <p:spPr bwMode="auto">
                <a:xfrm>
                  <a:off x="569" y="4044"/>
                  <a:ext cx="3983" cy="3"/>
                </a:xfrm>
                <a:prstGeom prst="rect">
                  <a:avLst/>
                </a:prstGeom>
                <a:solidFill>
                  <a:srgbClr val="9F6F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80" name="Rectangle 121"/>
                <p:cNvSpPr>
                  <a:spLocks noChangeArrowheads="1"/>
                </p:cNvSpPr>
                <p:nvPr/>
              </p:nvSpPr>
              <p:spPr bwMode="auto">
                <a:xfrm>
                  <a:off x="569" y="4047"/>
                  <a:ext cx="3983" cy="3"/>
                </a:xfrm>
                <a:prstGeom prst="rect">
                  <a:avLst/>
                </a:prstGeom>
                <a:solidFill>
                  <a:srgbClr val="9E6E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81" name="Rectangle 122"/>
                <p:cNvSpPr>
                  <a:spLocks noChangeArrowheads="1"/>
                </p:cNvSpPr>
                <p:nvPr/>
              </p:nvSpPr>
              <p:spPr bwMode="auto">
                <a:xfrm>
                  <a:off x="569" y="4050"/>
                  <a:ext cx="3983" cy="4"/>
                </a:xfrm>
                <a:prstGeom prst="rect">
                  <a:avLst/>
                </a:prstGeom>
                <a:solidFill>
                  <a:srgbClr val="9E6D2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82" name="Rectangle 123"/>
                <p:cNvSpPr>
                  <a:spLocks noChangeArrowheads="1"/>
                </p:cNvSpPr>
                <p:nvPr/>
              </p:nvSpPr>
              <p:spPr bwMode="auto">
                <a:xfrm>
                  <a:off x="569" y="4054"/>
                  <a:ext cx="3983" cy="3"/>
                </a:xfrm>
                <a:prstGeom prst="rect">
                  <a:avLst/>
                </a:prstGeom>
                <a:solidFill>
                  <a:srgbClr val="9D6C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83" name="Rectangle 124"/>
                <p:cNvSpPr>
                  <a:spLocks noChangeArrowheads="1"/>
                </p:cNvSpPr>
                <p:nvPr/>
              </p:nvSpPr>
              <p:spPr bwMode="auto">
                <a:xfrm>
                  <a:off x="569" y="4057"/>
                  <a:ext cx="3983" cy="2"/>
                </a:xfrm>
                <a:prstGeom prst="rect">
                  <a:avLst/>
                </a:prstGeom>
                <a:solidFill>
                  <a:srgbClr val="9C6B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84" name="Rectangle 125"/>
                <p:cNvSpPr>
                  <a:spLocks noChangeArrowheads="1"/>
                </p:cNvSpPr>
                <p:nvPr/>
              </p:nvSpPr>
              <p:spPr bwMode="auto">
                <a:xfrm>
                  <a:off x="569" y="4059"/>
                  <a:ext cx="3983" cy="4"/>
                </a:xfrm>
                <a:prstGeom prst="rect">
                  <a:avLst/>
                </a:prstGeom>
                <a:solidFill>
                  <a:srgbClr val="9C6B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85" name="Rectangle 126"/>
                <p:cNvSpPr>
                  <a:spLocks noChangeArrowheads="1"/>
                </p:cNvSpPr>
                <p:nvPr/>
              </p:nvSpPr>
              <p:spPr bwMode="auto">
                <a:xfrm>
                  <a:off x="569" y="4063"/>
                  <a:ext cx="3983" cy="3"/>
                </a:xfrm>
                <a:prstGeom prst="rect">
                  <a:avLst/>
                </a:prstGeom>
                <a:solidFill>
                  <a:srgbClr val="9B6A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86" name="Rectangle 127"/>
                <p:cNvSpPr>
                  <a:spLocks noChangeArrowheads="1"/>
                </p:cNvSpPr>
                <p:nvPr/>
              </p:nvSpPr>
              <p:spPr bwMode="auto">
                <a:xfrm>
                  <a:off x="569" y="4066"/>
                  <a:ext cx="3983" cy="3"/>
                </a:xfrm>
                <a:prstGeom prst="rect">
                  <a:avLst/>
                </a:prstGeom>
                <a:solidFill>
                  <a:srgbClr val="9B69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87" name="Rectangle 128"/>
                <p:cNvSpPr>
                  <a:spLocks noChangeArrowheads="1"/>
                </p:cNvSpPr>
                <p:nvPr/>
              </p:nvSpPr>
              <p:spPr bwMode="auto">
                <a:xfrm>
                  <a:off x="569" y="4069"/>
                  <a:ext cx="3983" cy="2"/>
                </a:xfrm>
                <a:prstGeom prst="rect">
                  <a:avLst/>
                </a:prstGeom>
                <a:solidFill>
                  <a:srgbClr val="9A68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88" name="Rectangle 129"/>
                <p:cNvSpPr>
                  <a:spLocks noChangeArrowheads="1"/>
                </p:cNvSpPr>
                <p:nvPr/>
              </p:nvSpPr>
              <p:spPr bwMode="auto">
                <a:xfrm>
                  <a:off x="569" y="4071"/>
                  <a:ext cx="3983" cy="1"/>
                </a:xfrm>
                <a:prstGeom prst="rect">
                  <a:avLst/>
                </a:prstGeom>
                <a:solidFill>
                  <a:srgbClr val="9A68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89" name="Rectangle 130"/>
                <p:cNvSpPr>
                  <a:spLocks noChangeArrowheads="1"/>
                </p:cNvSpPr>
                <p:nvPr/>
              </p:nvSpPr>
              <p:spPr bwMode="auto">
                <a:xfrm>
                  <a:off x="569" y="4072"/>
                  <a:ext cx="3983" cy="3"/>
                </a:xfrm>
                <a:prstGeom prst="rect">
                  <a:avLst/>
                </a:prstGeom>
                <a:solidFill>
                  <a:srgbClr val="9A68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90" name="Rectangle 131"/>
                <p:cNvSpPr>
                  <a:spLocks noChangeArrowheads="1"/>
                </p:cNvSpPr>
                <p:nvPr/>
              </p:nvSpPr>
              <p:spPr bwMode="auto">
                <a:xfrm>
                  <a:off x="569" y="4075"/>
                  <a:ext cx="3983" cy="3"/>
                </a:xfrm>
                <a:prstGeom prst="rect">
                  <a:avLst/>
                </a:prstGeom>
                <a:solidFill>
                  <a:srgbClr val="9A670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91" name="Rectangle 132"/>
                <p:cNvSpPr>
                  <a:spLocks noChangeArrowheads="1"/>
                </p:cNvSpPr>
                <p:nvPr/>
              </p:nvSpPr>
              <p:spPr bwMode="auto">
                <a:xfrm>
                  <a:off x="569" y="4078"/>
                  <a:ext cx="3983" cy="1"/>
                </a:xfrm>
                <a:prstGeom prst="rect">
                  <a:avLst/>
                </a:prstGeom>
                <a:solidFill>
                  <a:srgbClr val="9966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92" name="Rectangle 133"/>
                <p:cNvSpPr>
                  <a:spLocks noChangeArrowheads="1"/>
                </p:cNvSpPr>
                <p:nvPr/>
              </p:nvSpPr>
              <p:spPr bwMode="auto">
                <a:xfrm>
                  <a:off x="569" y="4079"/>
                  <a:ext cx="3983" cy="2"/>
                </a:xfrm>
                <a:prstGeom prst="rect">
                  <a:avLst/>
                </a:prstGeom>
                <a:solidFill>
                  <a:srgbClr val="99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893" name="Rectangle 134"/>
                <p:cNvSpPr>
                  <a:spLocks noChangeArrowheads="1"/>
                </p:cNvSpPr>
                <p:nvPr/>
              </p:nvSpPr>
              <p:spPr bwMode="auto">
                <a:xfrm>
                  <a:off x="569" y="3770"/>
                  <a:ext cx="3983" cy="311"/>
                </a:xfrm>
                <a:prstGeom prst="rect">
                  <a:avLst/>
                </a:prstGeom>
                <a:noFill/>
                <a:ln w="6" cap="rnd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tr-TR" sz="2000" u="none">
                    <a:solidFill>
                      <a:schemeClr val="bg1"/>
                    </a:solidFill>
                    <a:effectLst/>
                    <a:latin typeface="+mj-lt"/>
                  </a:endParaRPr>
                </a:p>
              </p:txBody>
            </p:sp>
          </p:grpSp>
          <p:sp>
            <p:nvSpPr>
              <p:cNvPr id="32802" name="Rectangle 136"/>
              <p:cNvSpPr>
                <a:spLocks noChangeArrowheads="1"/>
              </p:cNvSpPr>
              <p:nvPr/>
            </p:nvSpPr>
            <p:spPr bwMode="auto">
              <a:xfrm>
                <a:off x="1798" y="3817"/>
                <a:ext cx="113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tr-TR" sz="2000" u="none" dirty="0">
                    <a:solidFill>
                      <a:schemeClr val="bg1"/>
                    </a:solidFill>
                    <a:effectLst/>
                    <a:latin typeface="+mj-lt"/>
                  </a:rPr>
                  <a:t>K</a:t>
                </a:r>
              </a:p>
            </p:txBody>
          </p:sp>
          <p:sp>
            <p:nvSpPr>
              <p:cNvPr id="32803" name="Rectangle 137"/>
              <p:cNvSpPr>
                <a:spLocks noChangeArrowheads="1"/>
              </p:cNvSpPr>
              <p:nvPr/>
            </p:nvSpPr>
            <p:spPr bwMode="auto">
              <a:xfrm>
                <a:off x="1926" y="3817"/>
                <a:ext cx="120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tr-TR" sz="2000" u="none" dirty="0">
                    <a:solidFill>
                      <a:schemeClr val="bg1"/>
                    </a:solidFill>
                    <a:effectLst/>
                    <a:latin typeface="+mj-lt"/>
                  </a:rPr>
                  <a:t>Ö</a:t>
                </a:r>
              </a:p>
            </p:txBody>
          </p:sp>
          <p:sp>
            <p:nvSpPr>
              <p:cNvPr id="32804" name="Rectangle 138"/>
              <p:cNvSpPr>
                <a:spLocks noChangeArrowheads="1"/>
              </p:cNvSpPr>
              <p:nvPr/>
            </p:nvSpPr>
            <p:spPr bwMode="auto">
              <a:xfrm>
                <a:off x="2076" y="3817"/>
                <a:ext cx="995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tr-TR" sz="2000" u="none" dirty="0">
                    <a:solidFill>
                      <a:schemeClr val="bg1"/>
                    </a:solidFill>
                    <a:effectLst/>
                    <a:latin typeface="+mj-lt"/>
                  </a:rPr>
                  <a:t>K HEDEFLER</a:t>
                </a:r>
              </a:p>
            </p:txBody>
          </p:sp>
        </p:grpSp>
      </p:grpSp>
      <p:sp>
        <p:nvSpPr>
          <p:cNvPr id="32770" name="Rectangle 13"/>
          <p:cNvSpPr>
            <a:spLocks noGrp="1"/>
          </p:cNvSpPr>
          <p:nvPr>
            <p:ph type="title"/>
          </p:nvPr>
        </p:nvSpPr>
        <p:spPr>
          <a:xfrm>
            <a:off x="2194097" y="189122"/>
            <a:ext cx="4411265" cy="648891"/>
          </a:xfrm>
        </p:spPr>
        <p:txBody>
          <a:bodyPr vert="horz" lIns="34290" tIns="34290" rIns="34290" bIns="34290" rtlCol="0" anchor="ctr">
            <a:noAutofit/>
          </a:bodyPr>
          <a:lstStyle/>
          <a:p>
            <a:pPr eaLnBrk="1" hangingPunct="1"/>
            <a:r>
              <a:rPr lang="tr-TR" sz="4000" b="1" dirty="0">
                <a:solidFill>
                  <a:srgbClr val="FF0000"/>
                </a:solidFill>
                <a:latin typeface="Arial" panose="020B0604020202020204" pitchFamily="34" charset="0"/>
              </a:rPr>
              <a:t>HEDEF ANALİZİ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820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1" name="Text Box 14"/>
          <p:cNvSpPr txBox="1">
            <a:spLocks noChangeArrowheads="1"/>
          </p:cNvSpPr>
          <p:nvPr/>
        </p:nvSpPr>
        <p:spPr bwMode="auto">
          <a:xfrm>
            <a:off x="3078407" y="1143001"/>
            <a:ext cx="2103799" cy="456614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1400" b="1" u="none" dirty="0">
                <a:solidFill>
                  <a:schemeClr val="bg1"/>
                </a:solidFill>
              </a:rPr>
              <a:t>Gelirler arttı</a:t>
            </a:r>
          </a:p>
          <a:p>
            <a:pPr algn="ctr"/>
            <a:endParaRPr lang="tr-TR" sz="1400" b="1" u="none" dirty="0">
              <a:solidFill>
                <a:schemeClr val="bg1"/>
              </a:solidFill>
            </a:endParaRPr>
          </a:p>
          <a:p>
            <a:pPr algn="ctr"/>
            <a:endParaRPr lang="tr-TR" sz="1400" b="1" u="none" dirty="0">
              <a:solidFill>
                <a:schemeClr val="bg1"/>
              </a:solidFill>
            </a:endParaRPr>
          </a:p>
        </p:txBody>
      </p:sp>
      <p:sp>
        <p:nvSpPr>
          <p:cNvPr id="33812" name="Text Box 15"/>
          <p:cNvSpPr txBox="1">
            <a:spLocks noChangeArrowheads="1"/>
          </p:cNvSpPr>
          <p:nvPr/>
        </p:nvSpPr>
        <p:spPr bwMode="auto">
          <a:xfrm>
            <a:off x="342738" y="2061914"/>
            <a:ext cx="1953136" cy="616784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1400" b="1" u="none" dirty="0">
                <a:solidFill>
                  <a:schemeClr val="bg1"/>
                </a:solidFill>
              </a:rPr>
              <a:t>Ürünün piyasa değeri arttı</a:t>
            </a:r>
          </a:p>
          <a:p>
            <a:pPr algn="ctr"/>
            <a:endParaRPr lang="tr-TR" sz="1400" b="1" u="none" dirty="0">
              <a:solidFill>
                <a:schemeClr val="bg1"/>
              </a:solidFill>
            </a:endParaRPr>
          </a:p>
        </p:txBody>
      </p:sp>
      <p:sp>
        <p:nvSpPr>
          <p:cNvPr id="33813" name="Text Box 16"/>
          <p:cNvSpPr txBox="1">
            <a:spLocks noChangeArrowheads="1"/>
          </p:cNvSpPr>
          <p:nvPr/>
        </p:nvSpPr>
        <p:spPr bwMode="auto">
          <a:xfrm>
            <a:off x="430397" y="3485755"/>
            <a:ext cx="1502061" cy="535242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1400" b="1" u="none">
                <a:solidFill>
                  <a:schemeClr val="bg1"/>
                </a:solidFill>
              </a:rPr>
              <a:t>İthalat azaldı</a:t>
            </a:r>
          </a:p>
        </p:txBody>
      </p:sp>
      <p:sp>
        <p:nvSpPr>
          <p:cNvPr id="33814" name="Text Box 18"/>
          <p:cNvSpPr txBox="1">
            <a:spLocks noChangeArrowheads="1"/>
          </p:cNvSpPr>
          <p:nvPr/>
        </p:nvSpPr>
        <p:spPr bwMode="auto">
          <a:xfrm>
            <a:off x="3216287" y="2056230"/>
            <a:ext cx="1952223" cy="490719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1400" b="1" u="none">
                <a:solidFill>
                  <a:schemeClr val="bg1"/>
                </a:solidFill>
              </a:rPr>
              <a:t>Verimlilik arttı</a:t>
            </a:r>
          </a:p>
          <a:p>
            <a:pPr algn="ctr"/>
            <a:endParaRPr lang="tr-TR" sz="1400" b="1" u="none">
              <a:solidFill>
                <a:schemeClr val="bg1"/>
              </a:solidFill>
            </a:endParaRPr>
          </a:p>
          <a:p>
            <a:pPr algn="ctr"/>
            <a:endParaRPr lang="tr-TR" sz="1400" b="1" u="none">
              <a:solidFill>
                <a:schemeClr val="bg1"/>
              </a:solidFill>
            </a:endParaRPr>
          </a:p>
        </p:txBody>
      </p:sp>
      <p:sp>
        <p:nvSpPr>
          <p:cNvPr id="33815" name="Text Box 19"/>
          <p:cNvSpPr txBox="1">
            <a:spLocks noChangeArrowheads="1"/>
          </p:cNvSpPr>
          <p:nvPr/>
        </p:nvSpPr>
        <p:spPr bwMode="auto">
          <a:xfrm>
            <a:off x="7113428" y="3348391"/>
            <a:ext cx="1217171" cy="729445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1400" b="1" u="none">
                <a:solidFill>
                  <a:schemeClr val="bg1"/>
                </a:solidFill>
              </a:rPr>
              <a:t>Yeni pazarlar tanındı</a:t>
            </a:r>
          </a:p>
        </p:txBody>
      </p:sp>
      <p:sp>
        <p:nvSpPr>
          <p:cNvPr id="33816" name="Text Box 20"/>
          <p:cNvSpPr txBox="1">
            <a:spLocks noChangeArrowheads="1"/>
          </p:cNvSpPr>
          <p:nvPr/>
        </p:nvSpPr>
        <p:spPr bwMode="auto">
          <a:xfrm>
            <a:off x="228600" y="4585607"/>
            <a:ext cx="983416" cy="824594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1400" b="1" u="none">
                <a:solidFill>
                  <a:schemeClr val="bg1"/>
                </a:solidFill>
              </a:rPr>
              <a:t>Gümrük vergileri arttı</a:t>
            </a:r>
          </a:p>
        </p:txBody>
      </p:sp>
      <p:sp>
        <p:nvSpPr>
          <p:cNvPr id="33817" name="Text Box 22"/>
          <p:cNvSpPr txBox="1">
            <a:spLocks noChangeArrowheads="1"/>
          </p:cNvSpPr>
          <p:nvPr/>
        </p:nvSpPr>
        <p:spPr bwMode="auto">
          <a:xfrm>
            <a:off x="2963355" y="3268815"/>
            <a:ext cx="983416" cy="856388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1400" b="1" u="none">
                <a:solidFill>
                  <a:schemeClr val="bg1"/>
                </a:solidFill>
              </a:rPr>
              <a:t>Ürün maliyetleri azaldı</a:t>
            </a:r>
          </a:p>
        </p:txBody>
      </p:sp>
      <p:sp>
        <p:nvSpPr>
          <p:cNvPr id="33818" name="Text Box 23"/>
          <p:cNvSpPr txBox="1">
            <a:spLocks noChangeArrowheads="1"/>
          </p:cNvSpPr>
          <p:nvPr/>
        </p:nvSpPr>
        <p:spPr bwMode="auto">
          <a:xfrm>
            <a:off x="7570894" y="4694550"/>
            <a:ext cx="1268306" cy="1198249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1400" b="1" u="none" dirty="0">
                <a:solidFill>
                  <a:schemeClr val="bg1"/>
                </a:solidFill>
              </a:rPr>
              <a:t>Pazarlama elemanı istihdam edildi</a:t>
            </a:r>
          </a:p>
        </p:txBody>
      </p:sp>
      <p:sp>
        <p:nvSpPr>
          <p:cNvPr id="33819" name="Text Box 24"/>
          <p:cNvSpPr txBox="1">
            <a:spLocks noChangeArrowheads="1"/>
          </p:cNvSpPr>
          <p:nvPr/>
        </p:nvSpPr>
        <p:spPr bwMode="auto">
          <a:xfrm>
            <a:off x="6264238" y="4689814"/>
            <a:ext cx="1212607" cy="847497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1400" b="1" u="none" dirty="0">
                <a:solidFill>
                  <a:schemeClr val="bg1"/>
                </a:solidFill>
              </a:rPr>
              <a:t>Pazar araştırması yapılıyor</a:t>
            </a:r>
          </a:p>
        </p:txBody>
      </p:sp>
      <p:sp>
        <p:nvSpPr>
          <p:cNvPr id="33820" name="Text Box 25"/>
          <p:cNvSpPr txBox="1">
            <a:spLocks noChangeArrowheads="1"/>
          </p:cNvSpPr>
          <p:nvPr/>
        </p:nvSpPr>
        <p:spPr bwMode="auto">
          <a:xfrm>
            <a:off x="3391603" y="4651920"/>
            <a:ext cx="973372" cy="885391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1400" b="1" u="none" dirty="0">
                <a:solidFill>
                  <a:schemeClr val="bg1"/>
                </a:solidFill>
              </a:rPr>
              <a:t>Modern ekipman  alındı</a:t>
            </a:r>
          </a:p>
        </p:txBody>
      </p:sp>
      <p:cxnSp>
        <p:nvCxnSpPr>
          <p:cNvPr id="33821" name="AutoShape 26"/>
          <p:cNvCxnSpPr>
            <a:cxnSpLocks noChangeShapeType="1"/>
            <a:stCxn id="33812" idx="0"/>
            <a:endCxn id="33811" idx="1"/>
          </p:cNvCxnSpPr>
          <p:nvPr/>
        </p:nvCxnSpPr>
        <p:spPr bwMode="auto">
          <a:xfrm rot="5400000" flipH="1" flipV="1">
            <a:off x="1853553" y="837061"/>
            <a:ext cx="690606" cy="1759101"/>
          </a:xfrm>
          <a:prstGeom prst="bentConnector2">
            <a:avLst/>
          </a:prstGeom>
          <a:noFill/>
          <a:ln w="9525">
            <a:solidFill>
              <a:srgbClr val="002060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2" name="AutoShape 27"/>
          <p:cNvCxnSpPr>
            <a:cxnSpLocks noChangeShapeType="1"/>
          </p:cNvCxnSpPr>
          <p:nvPr/>
        </p:nvCxnSpPr>
        <p:spPr bwMode="auto">
          <a:xfrm rot="5400000" flipH="1" flipV="1">
            <a:off x="601612" y="2887471"/>
            <a:ext cx="985226" cy="27575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2060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3" name="AutoShape 31"/>
          <p:cNvCxnSpPr>
            <a:cxnSpLocks noChangeShapeType="1"/>
          </p:cNvCxnSpPr>
          <p:nvPr/>
        </p:nvCxnSpPr>
        <p:spPr bwMode="auto">
          <a:xfrm rot="16200000" flipV="1">
            <a:off x="4053983" y="2577223"/>
            <a:ext cx="686816" cy="604477"/>
          </a:xfrm>
          <a:prstGeom prst="bentConnector3">
            <a:avLst>
              <a:gd name="adj1" fmla="val 35028"/>
            </a:avLst>
          </a:prstGeom>
          <a:noFill/>
          <a:ln w="9525">
            <a:solidFill>
              <a:srgbClr val="002060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4" name="AutoShape 32"/>
          <p:cNvCxnSpPr>
            <a:cxnSpLocks noChangeShapeType="1"/>
            <a:stCxn id="33815" idx="0"/>
            <a:endCxn id="33814" idx="3"/>
          </p:cNvCxnSpPr>
          <p:nvPr/>
        </p:nvCxnSpPr>
        <p:spPr bwMode="auto">
          <a:xfrm rot="16200000" flipV="1">
            <a:off x="5921192" y="1548940"/>
            <a:ext cx="1045855" cy="2553047"/>
          </a:xfrm>
          <a:prstGeom prst="bentConnector2">
            <a:avLst/>
          </a:prstGeom>
          <a:noFill/>
          <a:ln w="9525">
            <a:solidFill>
              <a:srgbClr val="002060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5" name="AutoShape 33"/>
          <p:cNvCxnSpPr>
            <a:cxnSpLocks noChangeShapeType="1"/>
            <a:stCxn id="33819" idx="0"/>
            <a:endCxn id="33815" idx="2"/>
          </p:cNvCxnSpPr>
          <p:nvPr/>
        </p:nvCxnSpPr>
        <p:spPr bwMode="auto">
          <a:xfrm rot="5400000" flipH="1" flipV="1">
            <a:off x="6990289" y="3958089"/>
            <a:ext cx="611978" cy="85147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2060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6" name="AutoShape 34"/>
          <p:cNvCxnSpPr>
            <a:cxnSpLocks noChangeShapeType="1"/>
          </p:cNvCxnSpPr>
          <p:nvPr/>
        </p:nvCxnSpPr>
        <p:spPr bwMode="auto">
          <a:xfrm rot="16200000" flipV="1">
            <a:off x="4119017" y="1798429"/>
            <a:ext cx="372302" cy="43829"/>
          </a:xfrm>
          <a:prstGeom prst="bentConnector3">
            <a:avLst>
              <a:gd name="adj1" fmla="val 53069"/>
            </a:avLst>
          </a:prstGeom>
          <a:noFill/>
          <a:ln w="9525">
            <a:solidFill>
              <a:srgbClr val="002060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7" name="AutoShape 35"/>
          <p:cNvCxnSpPr>
            <a:cxnSpLocks noChangeShapeType="1"/>
          </p:cNvCxnSpPr>
          <p:nvPr/>
        </p:nvCxnSpPr>
        <p:spPr bwMode="auto">
          <a:xfrm rot="16200000" flipV="1">
            <a:off x="3594243" y="4198311"/>
            <a:ext cx="559874" cy="36250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2060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8" name="AutoShape 36"/>
          <p:cNvCxnSpPr>
            <a:cxnSpLocks noChangeShapeType="1"/>
          </p:cNvCxnSpPr>
          <p:nvPr/>
        </p:nvCxnSpPr>
        <p:spPr bwMode="auto">
          <a:xfrm rot="16200000" flipV="1">
            <a:off x="7816337" y="4156045"/>
            <a:ext cx="616713" cy="48303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2060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9" name="Text Box 20"/>
          <p:cNvSpPr txBox="1">
            <a:spLocks noChangeArrowheads="1"/>
          </p:cNvSpPr>
          <p:nvPr/>
        </p:nvSpPr>
        <p:spPr bwMode="auto">
          <a:xfrm>
            <a:off x="1614584" y="4586013"/>
            <a:ext cx="944755" cy="656095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1400" b="1" u="none" dirty="0">
                <a:solidFill>
                  <a:schemeClr val="bg1"/>
                </a:solidFill>
              </a:rPr>
              <a:t>TL değer kaybetti</a:t>
            </a:r>
          </a:p>
        </p:txBody>
      </p:sp>
      <p:sp>
        <p:nvSpPr>
          <p:cNvPr id="33800" name="Text Box 18"/>
          <p:cNvSpPr txBox="1">
            <a:spLocks noChangeArrowheads="1"/>
          </p:cNvSpPr>
          <p:nvPr/>
        </p:nvSpPr>
        <p:spPr bwMode="auto">
          <a:xfrm>
            <a:off x="6247431" y="2086547"/>
            <a:ext cx="1953510" cy="483906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1400" b="1" u="none">
                <a:solidFill>
                  <a:schemeClr val="bg1"/>
                </a:solidFill>
              </a:rPr>
              <a:t>Talep arttı</a:t>
            </a:r>
          </a:p>
          <a:p>
            <a:pPr algn="ctr"/>
            <a:endParaRPr lang="tr-TR" sz="1400" b="1" u="none">
              <a:solidFill>
                <a:schemeClr val="bg1"/>
              </a:solidFill>
            </a:endParaRPr>
          </a:p>
          <a:p>
            <a:pPr algn="ctr"/>
            <a:endParaRPr lang="tr-TR" sz="1400" b="1" u="none">
              <a:solidFill>
                <a:schemeClr val="bg1"/>
              </a:solidFill>
            </a:endParaRPr>
          </a:p>
        </p:txBody>
      </p:sp>
      <p:cxnSp>
        <p:nvCxnSpPr>
          <p:cNvPr id="33801" name="AutoShape 34"/>
          <p:cNvCxnSpPr>
            <a:cxnSpLocks noChangeShapeType="1"/>
            <a:stCxn id="33800" idx="0"/>
            <a:endCxn id="33811" idx="3"/>
          </p:cNvCxnSpPr>
          <p:nvPr/>
        </p:nvCxnSpPr>
        <p:spPr bwMode="auto">
          <a:xfrm rot="16200000" flipV="1">
            <a:off x="5846069" y="708430"/>
            <a:ext cx="715154" cy="2041082"/>
          </a:xfrm>
          <a:prstGeom prst="bentConnector2">
            <a:avLst/>
          </a:prstGeom>
          <a:noFill/>
          <a:ln w="9525">
            <a:solidFill>
              <a:srgbClr val="002060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2" name="Text Box 22"/>
          <p:cNvSpPr txBox="1">
            <a:spLocks noChangeArrowheads="1"/>
          </p:cNvSpPr>
          <p:nvPr/>
        </p:nvSpPr>
        <p:spPr bwMode="auto">
          <a:xfrm>
            <a:off x="4280450" y="3279897"/>
            <a:ext cx="892552" cy="820784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1400" b="1" u="none" dirty="0">
                <a:solidFill>
                  <a:schemeClr val="bg1"/>
                </a:solidFill>
              </a:rPr>
              <a:t>Ürün kalitesi yükseldi</a:t>
            </a:r>
          </a:p>
        </p:txBody>
      </p:sp>
      <p:cxnSp>
        <p:nvCxnSpPr>
          <p:cNvPr id="33803" name="AutoShape 35"/>
          <p:cNvCxnSpPr>
            <a:cxnSpLocks noChangeShapeType="1"/>
          </p:cNvCxnSpPr>
          <p:nvPr/>
        </p:nvCxnSpPr>
        <p:spPr bwMode="auto">
          <a:xfrm rot="5400000" flipH="1" flipV="1">
            <a:off x="4124263" y="4071622"/>
            <a:ext cx="548142" cy="6062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2060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4" name="AutoShape 31"/>
          <p:cNvCxnSpPr>
            <a:cxnSpLocks noChangeShapeType="1"/>
          </p:cNvCxnSpPr>
          <p:nvPr/>
        </p:nvCxnSpPr>
        <p:spPr bwMode="auto">
          <a:xfrm rot="5400000" flipH="1" flipV="1">
            <a:off x="3492980" y="2639935"/>
            <a:ext cx="719436" cy="511954"/>
          </a:xfrm>
          <a:prstGeom prst="bentConnector3">
            <a:avLst>
              <a:gd name="adj1" fmla="val 37301"/>
            </a:avLst>
          </a:prstGeom>
          <a:noFill/>
          <a:ln w="9525">
            <a:solidFill>
              <a:srgbClr val="002060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5" name="Text Box 22"/>
          <p:cNvSpPr txBox="1">
            <a:spLocks noChangeArrowheads="1"/>
          </p:cNvSpPr>
          <p:nvPr/>
        </p:nvSpPr>
        <p:spPr bwMode="auto">
          <a:xfrm>
            <a:off x="5290887" y="3291317"/>
            <a:ext cx="892552" cy="820784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1400" b="1" u="none" dirty="0">
                <a:solidFill>
                  <a:schemeClr val="bg1"/>
                </a:solidFill>
              </a:rPr>
              <a:t>Nitelikli eleman mevcut</a:t>
            </a:r>
          </a:p>
        </p:txBody>
      </p:sp>
      <p:cxnSp>
        <p:nvCxnSpPr>
          <p:cNvPr id="33806" name="AutoShape 31"/>
          <p:cNvCxnSpPr>
            <a:cxnSpLocks noChangeShapeType="1"/>
          </p:cNvCxnSpPr>
          <p:nvPr/>
        </p:nvCxnSpPr>
        <p:spPr bwMode="auto">
          <a:xfrm rot="16200000" flipV="1">
            <a:off x="5059751" y="2611854"/>
            <a:ext cx="332597" cy="1049170"/>
          </a:xfrm>
          <a:prstGeom prst="bentConnector2">
            <a:avLst/>
          </a:prstGeom>
          <a:noFill/>
          <a:ln w="9525">
            <a:solidFill>
              <a:srgbClr val="002060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7" name="Text Box 25"/>
          <p:cNvSpPr txBox="1">
            <a:spLocks noChangeArrowheads="1"/>
          </p:cNvSpPr>
          <p:nvPr/>
        </p:nvSpPr>
        <p:spPr bwMode="auto">
          <a:xfrm>
            <a:off x="4647574" y="4718769"/>
            <a:ext cx="1239468" cy="996230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1400" b="1" u="none" dirty="0">
                <a:solidFill>
                  <a:schemeClr val="bg1"/>
                </a:solidFill>
              </a:rPr>
              <a:t>Mesleki eğitim kursları düzenlendi</a:t>
            </a:r>
          </a:p>
        </p:txBody>
      </p:sp>
      <p:cxnSp>
        <p:nvCxnSpPr>
          <p:cNvPr id="33808" name="AutoShape 35"/>
          <p:cNvCxnSpPr>
            <a:cxnSpLocks noChangeShapeType="1"/>
            <a:stCxn id="33807" idx="0"/>
          </p:cNvCxnSpPr>
          <p:nvPr/>
        </p:nvCxnSpPr>
        <p:spPr bwMode="auto">
          <a:xfrm rot="5400000" flipH="1" flipV="1">
            <a:off x="5251766" y="4139067"/>
            <a:ext cx="595246" cy="56416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2060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9" name="AutoShape 35"/>
          <p:cNvCxnSpPr>
            <a:cxnSpLocks noChangeShapeType="1"/>
          </p:cNvCxnSpPr>
          <p:nvPr/>
        </p:nvCxnSpPr>
        <p:spPr bwMode="auto">
          <a:xfrm rot="16200000" flipV="1">
            <a:off x="467510" y="4141485"/>
            <a:ext cx="559561" cy="363757"/>
          </a:xfrm>
          <a:prstGeom prst="bentConnector3">
            <a:avLst>
              <a:gd name="adj1" fmla="val 52042"/>
            </a:avLst>
          </a:prstGeom>
          <a:noFill/>
          <a:ln w="9525">
            <a:solidFill>
              <a:srgbClr val="002060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0" name="AutoShape 35"/>
          <p:cNvCxnSpPr>
            <a:cxnSpLocks noChangeShapeType="1"/>
          </p:cNvCxnSpPr>
          <p:nvPr/>
        </p:nvCxnSpPr>
        <p:spPr bwMode="auto">
          <a:xfrm rot="16200000" flipV="1">
            <a:off x="1464474" y="4152905"/>
            <a:ext cx="559561" cy="363757"/>
          </a:xfrm>
          <a:prstGeom prst="bentConnector3">
            <a:avLst>
              <a:gd name="adj1" fmla="val 68366"/>
            </a:avLst>
          </a:prstGeom>
          <a:noFill/>
          <a:ln w="9525">
            <a:solidFill>
              <a:srgbClr val="002060"/>
            </a:solidFill>
            <a:miter lim="800000"/>
            <a:headEnd/>
            <a:tailEnd type="stealth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Rectangle 13"/>
          <p:cNvSpPr>
            <a:spLocks noGrp="1"/>
          </p:cNvSpPr>
          <p:nvPr>
            <p:ph type="title"/>
          </p:nvPr>
        </p:nvSpPr>
        <p:spPr>
          <a:xfrm>
            <a:off x="2194097" y="189122"/>
            <a:ext cx="4411265" cy="648891"/>
          </a:xfrm>
        </p:spPr>
        <p:txBody>
          <a:bodyPr vert="horz" lIns="34290" tIns="34290" rIns="34290" bIns="34290" rtlCol="0" anchor="ctr">
            <a:noAutofit/>
          </a:bodyPr>
          <a:lstStyle/>
          <a:p>
            <a:pPr eaLnBrk="1" hangingPunct="1"/>
            <a:r>
              <a:rPr lang="tr-TR" sz="4000" b="1" dirty="0">
                <a:solidFill>
                  <a:srgbClr val="FF0000"/>
                </a:solidFill>
                <a:latin typeface="Arial" panose="020B0604020202020204" pitchFamily="34" charset="0"/>
              </a:rPr>
              <a:t>HEDEF ANALİZİ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602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1"/>
          <p:cNvSpPr txBox="1">
            <a:spLocks noChangeArrowheads="1"/>
          </p:cNvSpPr>
          <p:nvPr/>
        </p:nvSpPr>
        <p:spPr bwMode="auto">
          <a:xfrm>
            <a:off x="3200418" y="5000626"/>
            <a:ext cx="2743188" cy="54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700" dirty="0" smtClean="0">
                <a:solidFill>
                  <a:srgbClr val="FF0000"/>
                </a:solidFill>
                <a:latin typeface="+mj-lt"/>
              </a:rPr>
              <a:t>HEDEF ANALİZİ</a:t>
            </a:r>
            <a:endParaRPr lang="en-US" sz="27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143000" y="842963"/>
            <a:ext cx="6858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marL="41148" algn="ctr">
              <a:defRPr/>
            </a:pPr>
            <a:r>
              <a:rPr lang="tr-TR" sz="40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EKİP ÇALIŞMASI</a:t>
            </a:r>
            <a:endParaRPr lang="en-AU" sz="40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F:\egitim\eym\c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20" y="2180844"/>
            <a:ext cx="4977962" cy="234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84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2"/>
          <p:cNvSpPr>
            <a:spLocks noGrp="1"/>
          </p:cNvSpPr>
          <p:nvPr>
            <p:ph type="title"/>
          </p:nvPr>
        </p:nvSpPr>
        <p:spPr>
          <a:xfrm>
            <a:off x="2209800" y="563166"/>
            <a:ext cx="4481513" cy="648891"/>
          </a:xfrm>
        </p:spPr>
        <p:txBody>
          <a:bodyPr vert="horz" lIns="34290" tIns="34290" rIns="34290" bIns="34290" rtlCol="0" anchor="ctr">
            <a:noAutofit/>
          </a:bodyPr>
          <a:lstStyle/>
          <a:p>
            <a:pPr eaLnBrk="1" hangingPunct="1"/>
            <a:r>
              <a:rPr lang="tr-TR" sz="4000" b="1" dirty="0">
                <a:solidFill>
                  <a:srgbClr val="FF0000"/>
                </a:solidFill>
                <a:latin typeface="Arial" panose="020B0604020202020204" pitchFamily="34" charset="0"/>
              </a:rPr>
              <a:t>STRATEJİ SEÇİMİ</a:t>
            </a:r>
            <a:endParaRPr lang="en-GB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4515" name="Rectangle 2"/>
          <p:cNvSpPr>
            <a:spLocks noGrp="1"/>
          </p:cNvSpPr>
          <p:nvPr>
            <p:ph idx="1"/>
          </p:nvPr>
        </p:nvSpPr>
        <p:spPr>
          <a:xfrm>
            <a:off x="1237059" y="1346597"/>
            <a:ext cx="6426994" cy="270272"/>
          </a:xfrm>
        </p:spPr>
        <p:txBody>
          <a:bodyPr rtlCol="0">
            <a:noAutofit/>
          </a:bodyPr>
          <a:lstStyle/>
          <a:p>
            <a:pPr marL="0" indent="27385" algn="ctr">
              <a:lnSpc>
                <a:spcPct val="80000"/>
              </a:lnSpc>
              <a:buNone/>
              <a:defRPr/>
            </a:pPr>
            <a:r>
              <a:rPr lang="tr-TR" sz="2400" b="1" dirty="0" smtClean="0">
                <a:latin typeface="Arial" charset="0"/>
              </a:rPr>
              <a:t>Hedef ağacındaki aynı türden hedef kümelerine strateji denir.</a:t>
            </a:r>
          </a:p>
        </p:txBody>
      </p:sp>
      <p:sp>
        <p:nvSpPr>
          <p:cNvPr id="351237" name="AutoShape 5"/>
          <p:cNvSpPr>
            <a:spLocks noChangeArrowheads="1"/>
          </p:cNvSpPr>
          <p:nvPr/>
        </p:nvSpPr>
        <p:spPr bwMode="auto">
          <a:xfrm>
            <a:off x="228600" y="3444480"/>
            <a:ext cx="3780234" cy="594122"/>
          </a:xfrm>
          <a:prstGeom prst="flowChartAlternateProcess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tr-TR" sz="2000" b="1">
                <a:latin typeface="+mj-lt"/>
              </a:rPr>
              <a:t>Bir proje oluşturacak</a:t>
            </a:r>
          </a:p>
          <a:p>
            <a:pPr algn="ctr">
              <a:lnSpc>
                <a:spcPct val="90000"/>
              </a:lnSpc>
              <a:defRPr/>
            </a:pPr>
            <a:r>
              <a:rPr lang="tr-TR" sz="2000" b="1">
                <a:latin typeface="+mj-lt"/>
              </a:rPr>
              <a:t>alternatif stratejiler belirle</a:t>
            </a:r>
            <a:endParaRPr lang="en-GB" sz="2000" b="1">
              <a:latin typeface="+mj-lt"/>
            </a:endParaRPr>
          </a:p>
        </p:txBody>
      </p:sp>
      <p:sp>
        <p:nvSpPr>
          <p:cNvPr id="36873" name="AutoShape 9"/>
          <p:cNvSpPr>
            <a:spLocks noChangeArrowheads="1"/>
          </p:cNvSpPr>
          <p:nvPr/>
        </p:nvSpPr>
        <p:spPr bwMode="auto">
          <a:xfrm>
            <a:off x="5054798" y="3390305"/>
            <a:ext cx="2106215" cy="1189435"/>
          </a:xfrm>
          <a:prstGeom prst="leftArrowCallout">
            <a:avLst>
              <a:gd name="adj1" fmla="val 25222"/>
              <a:gd name="adj2" fmla="val 35144"/>
              <a:gd name="adj3" fmla="val 14945"/>
              <a:gd name="adj4" fmla="val 82787"/>
            </a:avLst>
          </a:prstGeom>
          <a:noFill/>
          <a:ln w="9525">
            <a:solidFill>
              <a:schemeClr val="bg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sz="2400" b="1" u="none" dirty="0">
                <a:solidFill>
                  <a:srgbClr val="FF0000"/>
                </a:solidFill>
                <a:effectLst/>
              </a:rPr>
              <a:t>Maliyetler / Kaynaklar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sz="2400" b="1" u="none" dirty="0" smtClean="0">
                <a:solidFill>
                  <a:srgbClr val="FF0000"/>
                </a:solidFill>
                <a:effectLst/>
              </a:rPr>
              <a:t>Paydaşlar</a:t>
            </a:r>
            <a:endParaRPr lang="tr-TR" sz="2400" b="1" u="none" dirty="0">
              <a:solidFill>
                <a:srgbClr val="FF0000"/>
              </a:solidFill>
              <a:effectLst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sz="2400" b="1" u="none" dirty="0">
                <a:solidFill>
                  <a:srgbClr val="FF0000"/>
                </a:solidFill>
                <a:effectLst/>
              </a:rPr>
              <a:t>Zaman planı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sz="2400" b="1" u="none" dirty="0">
                <a:solidFill>
                  <a:srgbClr val="FF0000"/>
                </a:solidFill>
                <a:effectLst/>
              </a:rPr>
              <a:t>Yapılabilirlik (Fizibilite)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sz="2400" b="1" u="none" dirty="0">
                <a:solidFill>
                  <a:srgbClr val="FF0000"/>
                </a:solidFill>
                <a:effectLst/>
              </a:rPr>
              <a:t>Verimlilik ve Etkinlik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sz="2400" b="1" u="none" dirty="0">
                <a:solidFill>
                  <a:srgbClr val="FF0000"/>
                </a:solidFill>
                <a:effectLst/>
              </a:rPr>
              <a:t>Tamamlayıcılık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sz="2400" b="1" u="none" dirty="0" err="1">
                <a:solidFill>
                  <a:srgbClr val="FF0000"/>
                </a:solidFill>
                <a:effectLst/>
              </a:rPr>
              <a:t>Aciliyet</a:t>
            </a:r>
            <a:endParaRPr lang="en-GB" sz="2400" b="1" u="none" dirty="0">
              <a:solidFill>
                <a:srgbClr val="FF0000"/>
              </a:solidFill>
              <a:effectLst/>
            </a:endParaRPr>
          </a:p>
        </p:txBody>
      </p:sp>
      <p:sp>
        <p:nvSpPr>
          <p:cNvPr id="351247" name="AutoShape 15"/>
          <p:cNvSpPr>
            <a:spLocks noChangeArrowheads="1"/>
          </p:cNvSpPr>
          <p:nvPr/>
        </p:nvSpPr>
        <p:spPr bwMode="auto">
          <a:xfrm>
            <a:off x="228600" y="3445669"/>
            <a:ext cx="3780234" cy="594122"/>
          </a:xfrm>
          <a:prstGeom prst="flowChartAlternateProcess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tr-TR" sz="2000" b="1">
                <a:latin typeface="+mj-lt"/>
              </a:rPr>
              <a:t>Bir proje oluşturacak</a:t>
            </a:r>
          </a:p>
          <a:p>
            <a:pPr algn="ctr">
              <a:lnSpc>
                <a:spcPct val="90000"/>
              </a:lnSpc>
              <a:defRPr/>
            </a:pPr>
            <a:r>
              <a:rPr lang="tr-TR" sz="2000" b="1">
                <a:latin typeface="+mj-lt"/>
              </a:rPr>
              <a:t>alternatif stratejiler belirle</a:t>
            </a:r>
            <a:endParaRPr lang="en-GB" sz="2000" b="1">
              <a:latin typeface="+mj-lt"/>
            </a:endParaRPr>
          </a:p>
        </p:txBody>
      </p:sp>
      <p:sp>
        <p:nvSpPr>
          <p:cNvPr id="351248" name="AutoShape 16"/>
          <p:cNvSpPr>
            <a:spLocks noChangeArrowheads="1"/>
          </p:cNvSpPr>
          <p:nvPr/>
        </p:nvSpPr>
        <p:spPr bwMode="auto">
          <a:xfrm>
            <a:off x="228600" y="4363641"/>
            <a:ext cx="4961334" cy="539354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tr-TR" sz="2000" b="1" dirty="0">
                <a:solidFill>
                  <a:schemeClr val="bg1"/>
                </a:solidFill>
                <a:latin typeface="+mj-lt"/>
              </a:rPr>
              <a:t>En uygun stratejiyi tespit et</a:t>
            </a:r>
            <a:endParaRPr lang="en-GB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1249" name="AutoShape 17"/>
          <p:cNvSpPr>
            <a:spLocks noChangeArrowheads="1"/>
          </p:cNvSpPr>
          <p:nvPr/>
        </p:nvSpPr>
        <p:spPr bwMode="auto">
          <a:xfrm>
            <a:off x="228600" y="2496457"/>
            <a:ext cx="4961334" cy="840865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tr-TR" sz="2000" b="1" dirty="0">
                <a:solidFill>
                  <a:schemeClr val="bg1"/>
                </a:solidFill>
                <a:latin typeface="+mj-lt"/>
              </a:rPr>
              <a:t>Hedef ağacından arzu edilmeyen </a:t>
            </a:r>
          </a:p>
          <a:p>
            <a:pPr algn="ctr">
              <a:lnSpc>
                <a:spcPct val="90000"/>
              </a:lnSpc>
              <a:defRPr/>
            </a:pPr>
            <a:r>
              <a:rPr lang="tr-TR" sz="2000" b="1" dirty="0">
                <a:solidFill>
                  <a:schemeClr val="bg1"/>
                </a:solidFill>
                <a:latin typeface="+mj-lt"/>
              </a:rPr>
              <a:t>hedefleri ele</a:t>
            </a:r>
            <a:endParaRPr lang="en-GB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1250" name="AutoShape 18"/>
          <p:cNvSpPr>
            <a:spLocks noChangeArrowheads="1"/>
          </p:cNvSpPr>
          <p:nvPr/>
        </p:nvSpPr>
        <p:spPr bwMode="auto">
          <a:xfrm>
            <a:off x="228600" y="3445668"/>
            <a:ext cx="4961334" cy="771241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tr-TR" sz="2000" b="1" dirty="0">
                <a:solidFill>
                  <a:schemeClr val="bg1"/>
                </a:solidFill>
                <a:latin typeface="+mj-lt"/>
              </a:rPr>
              <a:t>Bir proje oluşturacak</a:t>
            </a:r>
          </a:p>
          <a:p>
            <a:pPr algn="ctr">
              <a:lnSpc>
                <a:spcPct val="90000"/>
              </a:lnSpc>
              <a:defRPr/>
            </a:pPr>
            <a:r>
              <a:rPr lang="tr-TR" sz="2000" b="1" dirty="0">
                <a:solidFill>
                  <a:schemeClr val="bg1"/>
                </a:solidFill>
                <a:latin typeface="+mj-lt"/>
              </a:rPr>
              <a:t>alternatif stratejiler belirle</a:t>
            </a:r>
            <a:endParaRPr lang="en-GB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8524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reeform 2"/>
          <p:cNvSpPr>
            <a:spLocks/>
          </p:cNvSpPr>
          <p:nvPr/>
        </p:nvSpPr>
        <p:spPr bwMode="auto">
          <a:xfrm>
            <a:off x="1828800" y="1212058"/>
            <a:ext cx="5257800" cy="4883942"/>
          </a:xfrm>
          <a:custGeom>
            <a:avLst/>
            <a:gdLst>
              <a:gd name="T0" fmla="*/ 2147483647 w 2926"/>
              <a:gd name="T1" fmla="*/ 2147483647 h 2935"/>
              <a:gd name="T2" fmla="*/ 2147483647 w 2926"/>
              <a:gd name="T3" fmla="*/ 2147483647 h 2935"/>
              <a:gd name="T4" fmla="*/ 2147483647 w 2926"/>
              <a:gd name="T5" fmla="*/ 2147483647 h 2935"/>
              <a:gd name="T6" fmla="*/ 2147483647 w 2926"/>
              <a:gd name="T7" fmla="*/ 2147483647 h 2935"/>
              <a:gd name="T8" fmla="*/ 2147483647 w 2926"/>
              <a:gd name="T9" fmla="*/ 2147483647 h 2935"/>
              <a:gd name="T10" fmla="*/ 2147483647 w 2926"/>
              <a:gd name="T11" fmla="*/ 2147483647 h 2935"/>
              <a:gd name="T12" fmla="*/ 2147483647 w 2926"/>
              <a:gd name="T13" fmla="*/ 2147483647 h 2935"/>
              <a:gd name="T14" fmla="*/ 2147483647 w 2926"/>
              <a:gd name="T15" fmla="*/ 2147483647 h 2935"/>
              <a:gd name="T16" fmla="*/ 2147483647 w 2926"/>
              <a:gd name="T17" fmla="*/ 2147483647 h 2935"/>
              <a:gd name="T18" fmla="*/ 2147483647 w 2926"/>
              <a:gd name="T19" fmla="*/ 2147483647 h 2935"/>
              <a:gd name="T20" fmla="*/ 2147483647 w 2926"/>
              <a:gd name="T21" fmla="*/ 2147483647 h 2935"/>
              <a:gd name="T22" fmla="*/ 2147483647 w 2926"/>
              <a:gd name="T23" fmla="*/ 2147483647 h 2935"/>
              <a:gd name="T24" fmla="*/ 2147483647 w 2926"/>
              <a:gd name="T25" fmla="*/ 2147483647 h 2935"/>
              <a:gd name="T26" fmla="*/ 2147483647 w 2926"/>
              <a:gd name="T27" fmla="*/ 2147483647 h 2935"/>
              <a:gd name="T28" fmla="*/ 2147483647 w 2926"/>
              <a:gd name="T29" fmla="*/ 2147483647 h 2935"/>
              <a:gd name="T30" fmla="*/ 2147483647 w 2926"/>
              <a:gd name="T31" fmla="*/ 2147483647 h 2935"/>
              <a:gd name="T32" fmla="*/ 2147483647 w 2926"/>
              <a:gd name="T33" fmla="*/ 2147483647 h 2935"/>
              <a:gd name="T34" fmla="*/ 2147483647 w 2926"/>
              <a:gd name="T35" fmla="*/ 2147483647 h 2935"/>
              <a:gd name="T36" fmla="*/ 2147483647 w 2926"/>
              <a:gd name="T37" fmla="*/ 2147483647 h 2935"/>
              <a:gd name="T38" fmla="*/ 2147483647 w 2926"/>
              <a:gd name="T39" fmla="*/ 2147483647 h 2935"/>
              <a:gd name="T40" fmla="*/ 2147483647 w 2926"/>
              <a:gd name="T41" fmla="*/ 2147483647 h 2935"/>
              <a:gd name="T42" fmla="*/ 2147483647 w 2926"/>
              <a:gd name="T43" fmla="*/ 2147483647 h 2935"/>
              <a:gd name="T44" fmla="*/ 2147483647 w 2926"/>
              <a:gd name="T45" fmla="*/ 2147483647 h 2935"/>
              <a:gd name="T46" fmla="*/ 2147483647 w 2926"/>
              <a:gd name="T47" fmla="*/ 2147483647 h 2935"/>
              <a:gd name="T48" fmla="*/ 2147483647 w 2926"/>
              <a:gd name="T49" fmla="*/ 2147483647 h 2935"/>
              <a:gd name="T50" fmla="*/ 2147483647 w 2926"/>
              <a:gd name="T51" fmla="*/ 2147483647 h 2935"/>
              <a:gd name="T52" fmla="*/ 2147483647 w 2926"/>
              <a:gd name="T53" fmla="*/ 2147483647 h 2935"/>
              <a:gd name="T54" fmla="*/ 2147483647 w 2926"/>
              <a:gd name="T55" fmla="*/ 2147483647 h 2935"/>
              <a:gd name="T56" fmla="*/ 2147483647 w 2926"/>
              <a:gd name="T57" fmla="*/ 2147483647 h 2935"/>
              <a:gd name="T58" fmla="*/ 2147483647 w 2926"/>
              <a:gd name="T59" fmla="*/ 2147483647 h 2935"/>
              <a:gd name="T60" fmla="*/ 2147483647 w 2926"/>
              <a:gd name="T61" fmla="*/ 2147483647 h 2935"/>
              <a:gd name="T62" fmla="*/ 2147483647 w 2926"/>
              <a:gd name="T63" fmla="*/ 2147483647 h 2935"/>
              <a:gd name="T64" fmla="*/ 2147483647 w 2926"/>
              <a:gd name="T65" fmla="*/ 2147483647 h 2935"/>
              <a:gd name="T66" fmla="*/ 2147483647 w 2926"/>
              <a:gd name="T67" fmla="*/ 2147483647 h 2935"/>
              <a:gd name="T68" fmla="*/ 2147483647 w 2926"/>
              <a:gd name="T69" fmla="*/ 2147483647 h 2935"/>
              <a:gd name="T70" fmla="*/ 2147483647 w 2926"/>
              <a:gd name="T71" fmla="*/ 2147483647 h 2935"/>
              <a:gd name="T72" fmla="*/ 2147483647 w 2926"/>
              <a:gd name="T73" fmla="*/ 2147483647 h 2935"/>
              <a:gd name="T74" fmla="*/ 2147483647 w 2926"/>
              <a:gd name="T75" fmla="*/ 2147483647 h 2935"/>
              <a:gd name="T76" fmla="*/ 2147483647 w 2926"/>
              <a:gd name="T77" fmla="*/ 2147483647 h 2935"/>
              <a:gd name="T78" fmla="*/ 2147483647 w 2926"/>
              <a:gd name="T79" fmla="*/ 2147483647 h 2935"/>
              <a:gd name="T80" fmla="*/ 2147483647 w 2926"/>
              <a:gd name="T81" fmla="*/ 2147483647 h 2935"/>
              <a:gd name="T82" fmla="*/ 2147483647 w 2926"/>
              <a:gd name="T83" fmla="*/ 2147483647 h 2935"/>
              <a:gd name="T84" fmla="*/ 2147483647 w 2926"/>
              <a:gd name="T85" fmla="*/ 2147483647 h 2935"/>
              <a:gd name="T86" fmla="*/ 2147483647 w 2926"/>
              <a:gd name="T87" fmla="*/ 2147483647 h 2935"/>
              <a:gd name="T88" fmla="*/ 2147483647 w 2926"/>
              <a:gd name="T89" fmla="*/ 2147483647 h 2935"/>
              <a:gd name="T90" fmla="*/ 2147483647 w 2926"/>
              <a:gd name="T91" fmla="*/ 2147483647 h 2935"/>
              <a:gd name="T92" fmla="*/ 2147483647 w 2926"/>
              <a:gd name="T93" fmla="*/ 2147483647 h 2935"/>
              <a:gd name="T94" fmla="*/ 2147483647 w 2926"/>
              <a:gd name="T95" fmla="*/ 2147483647 h 2935"/>
              <a:gd name="T96" fmla="*/ 2147483647 w 2926"/>
              <a:gd name="T97" fmla="*/ 2147483647 h 2935"/>
              <a:gd name="T98" fmla="*/ 2147483647 w 2926"/>
              <a:gd name="T99" fmla="*/ 2147483647 h 2935"/>
              <a:gd name="T100" fmla="*/ 2147483647 w 2926"/>
              <a:gd name="T101" fmla="*/ 2147483647 h 2935"/>
              <a:gd name="T102" fmla="*/ 2147483647 w 2926"/>
              <a:gd name="T103" fmla="*/ 2147483647 h 2935"/>
              <a:gd name="T104" fmla="*/ 2147483647 w 2926"/>
              <a:gd name="T105" fmla="*/ 2147483647 h 2935"/>
              <a:gd name="T106" fmla="*/ 2147483647 w 2926"/>
              <a:gd name="T107" fmla="*/ 2147483647 h 2935"/>
              <a:gd name="T108" fmla="*/ 2147483647 w 2926"/>
              <a:gd name="T109" fmla="*/ 2147483647 h 2935"/>
              <a:gd name="T110" fmla="*/ 2147483647 w 2926"/>
              <a:gd name="T111" fmla="*/ 2147483647 h 2935"/>
              <a:gd name="T112" fmla="*/ 2147483647 w 2926"/>
              <a:gd name="T113" fmla="*/ 2147483647 h 2935"/>
              <a:gd name="T114" fmla="*/ 2147483647 w 2926"/>
              <a:gd name="T115" fmla="*/ 2147483647 h 2935"/>
              <a:gd name="T116" fmla="*/ 2147483647 w 2926"/>
              <a:gd name="T117" fmla="*/ 2147483647 h 293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26"/>
              <a:gd name="T178" fmla="*/ 0 h 2935"/>
              <a:gd name="T179" fmla="*/ 2926 w 2926"/>
              <a:gd name="T180" fmla="*/ 2935 h 293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26" h="2935">
                <a:moveTo>
                  <a:pt x="1224" y="50"/>
                </a:moveTo>
                <a:cubicBezTo>
                  <a:pt x="1186" y="10"/>
                  <a:pt x="937" y="16"/>
                  <a:pt x="919" y="15"/>
                </a:cubicBezTo>
                <a:cubicBezTo>
                  <a:pt x="792" y="0"/>
                  <a:pt x="669" y="13"/>
                  <a:pt x="543" y="32"/>
                </a:cubicBezTo>
                <a:cubicBezTo>
                  <a:pt x="440" y="68"/>
                  <a:pt x="337" y="78"/>
                  <a:pt x="229" y="85"/>
                </a:cubicBezTo>
                <a:cubicBezTo>
                  <a:pt x="203" y="91"/>
                  <a:pt x="177" y="96"/>
                  <a:pt x="151" y="102"/>
                </a:cubicBezTo>
                <a:cubicBezTo>
                  <a:pt x="133" y="106"/>
                  <a:pt x="98" y="120"/>
                  <a:pt x="98" y="120"/>
                </a:cubicBezTo>
                <a:cubicBezTo>
                  <a:pt x="86" y="129"/>
                  <a:pt x="71" y="134"/>
                  <a:pt x="63" y="146"/>
                </a:cubicBezTo>
                <a:cubicBezTo>
                  <a:pt x="48" y="167"/>
                  <a:pt x="29" y="216"/>
                  <a:pt x="29" y="216"/>
                </a:cubicBezTo>
                <a:cubicBezTo>
                  <a:pt x="0" y="353"/>
                  <a:pt x="1" y="482"/>
                  <a:pt x="63" y="608"/>
                </a:cubicBezTo>
                <a:cubicBezTo>
                  <a:pt x="84" y="651"/>
                  <a:pt x="90" y="696"/>
                  <a:pt x="125" y="731"/>
                </a:cubicBezTo>
                <a:cubicBezTo>
                  <a:pt x="139" y="776"/>
                  <a:pt x="122" y="742"/>
                  <a:pt x="159" y="774"/>
                </a:cubicBezTo>
                <a:cubicBezTo>
                  <a:pt x="202" y="812"/>
                  <a:pt x="244" y="860"/>
                  <a:pt x="299" y="879"/>
                </a:cubicBezTo>
                <a:cubicBezTo>
                  <a:pt x="332" y="910"/>
                  <a:pt x="310" y="891"/>
                  <a:pt x="369" y="931"/>
                </a:cubicBezTo>
                <a:cubicBezTo>
                  <a:pt x="404" y="955"/>
                  <a:pt x="429" y="994"/>
                  <a:pt x="465" y="1019"/>
                </a:cubicBezTo>
                <a:cubicBezTo>
                  <a:pt x="494" y="1064"/>
                  <a:pt x="545" y="1123"/>
                  <a:pt x="596" y="1141"/>
                </a:cubicBezTo>
                <a:cubicBezTo>
                  <a:pt x="624" y="1169"/>
                  <a:pt x="636" y="1200"/>
                  <a:pt x="666" y="1228"/>
                </a:cubicBezTo>
                <a:cubicBezTo>
                  <a:pt x="693" y="1317"/>
                  <a:pt x="650" y="1185"/>
                  <a:pt x="692" y="1280"/>
                </a:cubicBezTo>
                <a:cubicBezTo>
                  <a:pt x="734" y="1374"/>
                  <a:pt x="686" y="1300"/>
                  <a:pt x="727" y="1359"/>
                </a:cubicBezTo>
                <a:cubicBezTo>
                  <a:pt x="754" y="1448"/>
                  <a:pt x="711" y="1316"/>
                  <a:pt x="753" y="1411"/>
                </a:cubicBezTo>
                <a:cubicBezTo>
                  <a:pt x="779" y="1470"/>
                  <a:pt x="743" y="1426"/>
                  <a:pt x="779" y="1464"/>
                </a:cubicBezTo>
                <a:cubicBezTo>
                  <a:pt x="798" y="1519"/>
                  <a:pt x="806" y="1598"/>
                  <a:pt x="849" y="1638"/>
                </a:cubicBezTo>
                <a:cubicBezTo>
                  <a:pt x="859" y="1677"/>
                  <a:pt x="861" y="1710"/>
                  <a:pt x="884" y="1743"/>
                </a:cubicBezTo>
                <a:cubicBezTo>
                  <a:pt x="901" y="1828"/>
                  <a:pt x="924" y="1913"/>
                  <a:pt x="945" y="1996"/>
                </a:cubicBezTo>
                <a:cubicBezTo>
                  <a:pt x="966" y="2078"/>
                  <a:pt x="975" y="2165"/>
                  <a:pt x="989" y="2249"/>
                </a:cubicBezTo>
                <a:cubicBezTo>
                  <a:pt x="995" y="2370"/>
                  <a:pt x="996" y="2414"/>
                  <a:pt x="1006" y="2528"/>
                </a:cubicBezTo>
                <a:cubicBezTo>
                  <a:pt x="1011" y="2582"/>
                  <a:pt x="1007" y="2654"/>
                  <a:pt x="1050" y="2694"/>
                </a:cubicBezTo>
                <a:cubicBezTo>
                  <a:pt x="1063" y="2737"/>
                  <a:pt x="1076" y="2768"/>
                  <a:pt x="1119" y="2781"/>
                </a:cubicBezTo>
                <a:cubicBezTo>
                  <a:pt x="1144" y="2806"/>
                  <a:pt x="1176" y="2819"/>
                  <a:pt x="1207" y="2834"/>
                </a:cubicBezTo>
                <a:cubicBezTo>
                  <a:pt x="1348" y="2905"/>
                  <a:pt x="1385" y="2904"/>
                  <a:pt x="1556" y="2912"/>
                </a:cubicBezTo>
                <a:cubicBezTo>
                  <a:pt x="1780" y="2935"/>
                  <a:pt x="1974" y="2926"/>
                  <a:pt x="2210" y="2921"/>
                </a:cubicBezTo>
                <a:cubicBezTo>
                  <a:pt x="2290" y="2900"/>
                  <a:pt x="2207" y="2920"/>
                  <a:pt x="2359" y="2904"/>
                </a:cubicBezTo>
                <a:cubicBezTo>
                  <a:pt x="2406" y="2899"/>
                  <a:pt x="2451" y="2884"/>
                  <a:pt x="2498" y="2877"/>
                </a:cubicBezTo>
                <a:cubicBezTo>
                  <a:pt x="2550" y="2862"/>
                  <a:pt x="2580" y="2833"/>
                  <a:pt x="2629" y="2816"/>
                </a:cubicBezTo>
                <a:cubicBezTo>
                  <a:pt x="2667" y="2780"/>
                  <a:pt x="2705" y="2748"/>
                  <a:pt x="2743" y="2712"/>
                </a:cubicBezTo>
                <a:cubicBezTo>
                  <a:pt x="2757" y="2664"/>
                  <a:pt x="2781" y="2620"/>
                  <a:pt x="2795" y="2572"/>
                </a:cubicBezTo>
                <a:cubicBezTo>
                  <a:pt x="2812" y="2513"/>
                  <a:pt x="2812" y="2459"/>
                  <a:pt x="2847" y="2406"/>
                </a:cubicBezTo>
                <a:cubicBezTo>
                  <a:pt x="2877" y="2291"/>
                  <a:pt x="2902" y="2174"/>
                  <a:pt x="2926" y="2057"/>
                </a:cubicBezTo>
                <a:cubicBezTo>
                  <a:pt x="2920" y="1914"/>
                  <a:pt x="2912" y="1771"/>
                  <a:pt x="2900" y="1629"/>
                </a:cubicBezTo>
                <a:cubicBezTo>
                  <a:pt x="2895" y="1574"/>
                  <a:pt x="2890" y="1496"/>
                  <a:pt x="2847" y="1455"/>
                </a:cubicBezTo>
                <a:cubicBezTo>
                  <a:pt x="2829" y="1397"/>
                  <a:pt x="2818" y="1392"/>
                  <a:pt x="2778" y="1350"/>
                </a:cubicBezTo>
                <a:cubicBezTo>
                  <a:pt x="2768" y="1321"/>
                  <a:pt x="2755" y="1302"/>
                  <a:pt x="2734" y="1280"/>
                </a:cubicBezTo>
                <a:cubicBezTo>
                  <a:pt x="2711" y="1214"/>
                  <a:pt x="2744" y="1293"/>
                  <a:pt x="2699" y="1237"/>
                </a:cubicBezTo>
                <a:cubicBezTo>
                  <a:pt x="2693" y="1230"/>
                  <a:pt x="2695" y="1219"/>
                  <a:pt x="2690" y="1211"/>
                </a:cubicBezTo>
                <a:cubicBezTo>
                  <a:pt x="2668" y="1177"/>
                  <a:pt x="2601" y="1102"/>
                  <a:pt x="2568" y="1080"/>
                </a:cubicBezTo>
                <a:cubicBezTo>
                  <a:pt x="2548" y="1049"/>
                  <a:pt x="2535" y="1042"/>
                  <a:pt x="2507" y="1019"/>
                </a:cubicBezTo>
                <a:cubicBezTo>
                  <a:pt x="2473" y="992"/>
                  <a:pt x="2448" y="947"/>
                  <a:pt x="2420" y="914"/>
                </a:cubicBezTo>
                <a:cubicBezTo>
                  <a:pt x="2406" y="898"/>
                  <a:pt x="2387" y="887"/>
                  <a:pt x="2376" y="870"/>
                </a:cubicBezTo>
                <a:cubicBezTo>
                  <a:pt x="2332" y="803"/>
                  <a:pt x="2284" y="736"/>
                  <a:pt x="2228" y="678"/>
                </a:cubicBezTo>
                <a:cubicBezTo>
                  <a:pt x="2213" y="663"/>
                  <a:pt x="2205" y="643"/>
                  <a:pt x="2193" y="626"/>
                </a:cubicBezTo>
                <a:cubicBezTo>
                  <a:pt x="2169" y="590"/>
                  <a:pt x="2094" y="522"/>
                  <a:pt x="2053" y="495"/>
                </a:cubicBezTo>
                <a:cubicBezTo>
                  <a:pt x="2025" y="452"/>
                  <a:pt x="1954" y="388"/>
                  <a:pt x="1905" y="373"/>
                </a:cubicBezTo>
                <a:cubicBezTo>
                  <a:pt x="1885" y="345"/>
                  <a:pt x="1818" y="288"/>
                  <a:pt x="1783" y="277"/>
                </a:cubicBezTo>
                <a:cubicBezTo>
                  <a:pt x="1749" y="243"/>
                  <a:pt x="1707" y="214"/>
                  <a:pt x="1661" y="198"/>
                </a:cubicBezTo>
                <a:cubicBezTo>
                  <a:pt x="1631" y="169"/>
                  <a:pt x="1648" y="181"/>
                  <a:pt x="1591" y="163"/>
                </a:cubicBezTo>
                <a:cubicBezTo>
                  <a:pt x="1573" y="157"/>
                  <a:pt x="1538" y="146"/>
                  <a:pt x="1538" y="146"/>
                </a:cubicBezTo>
                <a:cubicBezTo>
                  <a:pt x="1507" y="125"/>
                  <a:pt x="1469" y="104"/>
                  <a:pt x="1434" y="93"/>
                </a:cubicBezTo>
                <a:cubicBezTo>
                  <a:pt x="1415" y="87"/>
                  <a:pt x="1366" y="74"/>
                  <a:pt x="1355" y="67"/>
                </a:cubicBezTo>
                <a:cubicBezTo>
                  <a:pt x="1319" y="43"/>
                  <a:pt x="1339" y="53"/>
                  <a:pt x="1294" y="41"/>
                </a:cubicBezTo>
                <a:cubicBezTo>
                  <a:pt x="1212" y="50"/>
                  <a:pt x="1188" y="50"/>
                  <a:pt x="1224" y="50"/>
                </a:cubicBez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tr-TR" sz="3200"/>
          </a:p>
        </p:txBody>
      </p:sp>
      <p:pic>
        <p:nvPicPr>
          <p:cNvPr id="378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447800"/>
            <a:ext cx="8382000" cy="4226123"/>
          </a:xfrm>
        </p:spPr>
      </p:pic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3924300" y="4994673"/>
            <a:ext cx="0" cy="378619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sz="3200"/>
          </a:p>
        </p:txBody>
      </p:sp>
      <p:sp>
        <p:nvSpPr>
          <p:cNvPr id="9" name="Rectangle 12"/>
          <p:cNvSpPr txBox="1">
            <a:spLocks/>
          </p:cNvSpPr>
          <p:nvPr/>
        </p:nvSpPr>
        <p:spPr>
          <a:xfrm>
            <a:off x="2209800" y="563166"/>
            <a:ext cx="4481513" cy="648891"/>
          </a:xfrm>
          <a:prstGeom prst="rect">
            <a:avLst/>
          </a:prstGeom>
        </p:spPr>
        <p:txBody>
          <a:bodyPr vert="horz" lIns="34290" tIns="34290" rIns="34290" bIns="34290" rtlCol="0" anchor="ctr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4000" b="1" u="none" kern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STRATEJİ SEÇİMİ</a:t>
            </a:r>
            <a:endParaRPr lang="en-GB" sz="4000" b="1" u="none" kern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016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1"/>
          <p:cNvSpPr txBox="1">
            <a:spLocks noChangeArrowheads="1"/>
          </p:cNvSpPr>
          <p:nvPr/>
        </p:nvSpPr>
        <p:spPr bwMode="auto">
          <a:xfrm>
            <a:off x="3030595" y="5000626"/>
            <a:ext cx="3082832" cy="54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700" dirty="0" smtClean="0">
                <a:solidFill>
                  <a:srgbClr val="FF0000"/>
                </a:solidFill>
                <a:latin typeface="+mj-lt"/>
              </a:rPr>
              <a:t>STRATEJİ SEÇİMİ</a:t>
            </a:r>
            <a:endParaRPr lang="en-US" sz="27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143000" y="842963"/>
            <a:ext cx="6858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marL="41148" algn="ctr">
              <a:defRPr/>
            </a:pPr>
            <a:r>
              <a:rPr lang="tr-TR" sz="40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EKİP ÇALIŞMASI</a:t>
            </a:r>
            <a:endParaRPr lang="en-AU" sz="40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F:\egitim\eym\c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20" y="2180844"/>
            <a:ext cx="4977962" cy="234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065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C6D0EC-0183-8358-59C6-D2845529C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12" y="2844537"/>
            <a:ext cx="8954588" cy="514592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Bilgi Yarışması</a:t>
            </a:r>
          </a:p>
        </p:txBody>
      </p:sp>
    </p:spTree>
    <p:extLst>
      <p:ext uri="{BB962C8B-B14F-4D97-AF65-F5344CB8AC3E}">
        <p14:creationId xmlns:p14="http://schemas.microsoft.com/office/powerpoint/2010/main" val="315870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tr-TR" dirty="0" smtClean="0"/>
              <a:t>Gün 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0147950"/>
      </p:ext>
    </p:extLst>
  </p:cSld>
  <p:clrMapOvr>
    <a:masterClrMapping/>
  </p:clrMapOvr>
  <p:transition spd="med">
    <p:zo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77" y="202068"/>
            <a:ext cx="8678823" cy="58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9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Brain Games- Ducks - National Geographic Channel Watch on Foxtel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239078"/>
            <a:ext cx="8229600" cy="5491162"/>
          </a:xfrm>
        </p:spPr>
      </p:pic>
    </p:spTree>
    <p:extLst>
      <p:ext uri="{BB962C8B-B14F-4D97-AF65-F5344CB8AC3E}">
        <p14:creationId xmlns:p14="http://schemas.microsoft.com/office/powerpoint/2010/main" val="287672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52537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tr-TR" dirty="0"/>
              <a:t>Ulaşılmak istenen nihai sonucu açık bir şekilde ifade eder, ancak buna nasıl ulaşılacağını ayrıntılı olarak açıklamaz. </a:t>
            </a:r>
          </a:p>
          <a:p>
            <a:pPr algn="just"/>
            <a:r>
              <a:rPr lang="tr-TR" dirty="0" smtClean="0"/>
              <a:t>Orta </a:t>
            </a:r>
            <a:r>
              <a:rPr lang="tr-TR" dirty="0"/>
              <a:t>ve uzun vadeli bir zaman dilimini kapsar. </a:t>
            </a:r>
          </a:p>
          <a:p>
            <a:pPr algn="just"/>
            <a:r>
              <a:rPr lang="tr-TR" dirty="0" smtClean="0"/>
              <a:t>Önemli </a:t>
            </a:r>
            <a:r>
              <a:rPr lang="tr-TR" dirty="0"/>
              <a:t>dışsal değişiklikler olmadığı sürece değiştirilmez. </a:t>
            </a:r>
          </a:p>
          <a:p>
            <a:pPr algn="just"/>
            <a:r>
              <a:rPr lang="tr-TR" dirty="0" smtClean="0"/>
              <a:t>Hedefler </a:t>
            </a:r>
            <a:r>
              <a:rPr lang="tr-TR" dirty="0"/>
              <a:t>için çerçeve çizer. 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6172200" cy="857250"/>
          </a:xfrm>
          <a:noFill/>
          <a:ln/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Amaçlar</a:t>
            </a:r>
          </a:p>
        </p:txBody>
      </p:sp>
    </p:spTree>
    <p:extLst>
      <p:ext uri="{BB962C8B-B14F-4D97-AF65-F5344CB8AC3E}">
        <p14:creationId xmlns:p14="http://schemas.microsoft.com/office/powerpoint/2010/main" val="334445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Proje Hedef(</a:t>
            </a:r>
            <a:r>
              <a:rPr lang="tr-TR" dirty="0" err="1" smtClean="0"/>
              <a:t>ler</a:t>
            </a:r>
            <a:r>
              <a:rPr lang="tr-TR" dirty="0" smtClean="0"/>
              <a:t>)i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Specified</a:t>
            </a:r>
            <a:endParaRPr lang="tr-TR" dirty="0" smtClean="0"/>
          </a:p>
          <a:p>
            <a:r>
              <a:rPr lang="tr-TR" dirty="0" err="1" smtClean="0"/>
              <a:t>Measurable</a:t>
            </a:r>
            <a:endParaRPr lang="tr-TR" dirty="0" smtClean="0"/>
          </a:p>
          <a:p>
            <a:r>
              <a:rPr lang="tr-TR" dirty="0" err="1" smtClean="0"/>
              <a:t>Attainable-Achievable-Accurate</a:t>
            </a:r>
            <a:endParaRPr lang="tr-TR" dirty="0" smtClean="0"/>
          </a:p>
          <a:p>
            <a:r>
              <a:rPr lang="tr-TR" dirty="0" err="1" smtClean="0"/>
              <a:t>Reasonable-Realistic</a:t>
            </a:r>
            <a:endParaRPr lang="tr-TR" dirty="0" smtClean="0"/>
          </a:p>
          <a:p>
            <a:r>
              <a:rPr lang="tr-TR" dirty="0" err="1" smtClean="0"/>
              <a:t>Timely</a:t>
            </a:r>
            <a:endParaRPr lang="tr-TR" dirty="0" smtClean="0"/>
          </a:p>
          <a:p>
            <a:r>
              <a:rPr lang="tr-TR" dirty="0" err="1" smtClean="0">
                <a:solidFill>
                  <a:srgbClr val="FF0000"/>
                </a:solidFill>
              </a:rPr>
              <a:t>Evaluated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err="1" smtClean="0">
                <a:solidFill>
                  <a:srgbClr val="FF0000"/>
                </a:solidFill>
              </a:rPr>
              <a:t>Reviewed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7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1"/>
          <p:cNvSpPr txBox="1">
            <a:spLocks noChangeArrowheads="1"/>
          </p:cNvSpPr>
          <p:nvPr/>
        </p:nvSpPr>
        <p:spPr bwMode="auto">
          <a:xfrm>
            <a:off x="2613779" y="5000626"/>
            <a:ext cx="391645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700" dirty="0" smtClean="0">
                <a:solidFill>
                  <a:srgbClr val="FF0000"/>
                </a:solidFill>
                <a:latin typeface="+mj-lt"/>
              </a:rPr>
              <a:t>AMAÇLAR-HEDEFLER</a:t>
            </a:r>
            <a:endParaRPr lang="en-US" sz="27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143000" y="842963"/>
            <a:ext cx="6858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marL="41148" algn="ctr">
              <a:defRPr/>
            </a:pPr>
            <a:r>
              <a:rPr lang="tr-TR" sz="40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EKİP ÇALIŞMASI</a:t>
            </a:r>
            <a:endParaRPr lang="en-AU" sz="40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F:\egitim\eym\c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20" y="2180844"/>
            <a:ext cx="4977962" cy="234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70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829425" cy="800100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Performans Göstergeleri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Ölçülebilirlik;</a:t>
            </a:r>
          </a:p>
          <a:p>
            <a:pPr>
              <a:buFontTx/>
              <a:buNone/>
            </a:pPr>
            <a:r>
              <a:rPr lang="tr-TR" dirty="0"/>
              <a:t>	 - miktar,</a:t>
            </a:r>
          </a:p>
          <a:p>
            <a:pPr>
              <a:buFontTx/>
              <a:buNone/>
            </a:pPr>
            <a:r>
              <a:rPr lang="tr-TR" dirty="0"/>
              <a:t>	 - zaman,</a:t>
            </a:r>
          </a:p>
          <a:p>
            <a:pPr>
              <a:buFontTx/>
              <a:buNone/>
            </a:pPr>
            <a:r>
              <a:rPr lang="tr-TR" dirty="0"/>
              <a:t> 	 - kalite,</a:t>
            </a:r>
          </a:p>
          <a:p>
            <a:pPr>
              <a:buFontTx/>
              <a:buNone/>
            </a:pPr>
            <a:r>
              <a:rPr lang="tr-TR" dirty="0"/>
              <a:t>	 - maliyet,</a:t>
            </a:r>
          </a:p>
        </p:txBody>
      </p:sp>
    </p:spTree>
    <p:extLst>
      <p:ext uri="{BB962C8B-B14F-4D97-AF65-F5344CB8AC3E}">
        <p14:creationId xmlns:p14="http://schemas.microsoft.com/office/powerpoint/2010/main" val="321981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924800" cy="800100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Performans Göstergeleri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idx="1"/>
          </p:nvPr>
        </p:nvSpPr>
        <p:spPr>
          <a:xfrm>
            <a:off x="1977390" y="2078831"/>
            <a:ext cx="5200650" cy="3486150"/>
          </a:xfrm>
        </p:spPr>
        <p:txBody>
          <a:bodyPr/>
          <a:lstStyle/>
          <a:p>
            <a:r>
              <a:rPr lang="tr-TR" dirty="0"/>
              <a:t>Girdi</a:t>
            </a:r>
          </a:p>
          <a:p>
            <a:r>
              <a:rPr lang="tr-TR" dirty="0"/>
              <a:t>Çıktı</a:t>
            </a:r>
          </a:p>
          <a:p>
            <a:r>
              <a:rPr lang="tr-TR" dirty="0"/>
              <a:t>Verimlilik</a:t>
            </a:r>
          </a:p>
          <a:p>
            <a:r>
              <a:rPr lang="tr-TR" dirty="0"/>
              <a:t>Sonuç</a:t>
            </a:r>
          </a:p>
          <a:p>
            <a:r>
              <a:rPr lang="tr-TR" dirty="0"/>
              <a:t>Kalite</a:t>
            </a:r>
          </a:p>
        </p:txBody>
      </p:sp>
    </p:spTree>
    <p:extLst>
      <p:ext uri="{BB962C8B-B14F-4D97-AF65-F5344CB8AC3E}">
        <p14:creationId xmlns:p14="http://schemas.microsoft.com/office/powerpoint/2010/main" val="228590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924800" cy="800100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Performans Göstergeleri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43101"/>
            <a:ext cx="8762999" cy="3740944"/>
          </a:xfrm>
        </p:spPr>
        <p:txBody>
          <a:bodyPr>
            <a:normAutofit lnSpcReduction="10000"/>
          </a:bodyPr>
          <a:lstStyle/>
          <a:p>
            <a:r>
              <a:rPr lang="tr-TR" b="1" i="1" dirty="0"/>
              <a:t>Girdi Göstergeleri:</a:t>
            </a:r>
            <a:r>
              <a:rPr lang="tr-TR" b="1" dirty="0"/>
              <a:t> </a:t>
            </a:r>
            <a:r>
              <a:rPr lang="tr-TR" dirty="0"/>
              <a:t>Beşeri, mali ve fiziksel kaynaklar</a:t>
            </a:r>
          </a:p>
          <a:p>
            <a:pPr>
              <a:buFontTx/>
              <a:buNone/>
            </a:pPr>
            <a:r>
              <a:rPr lang="tr-TR" b="1" dirty="0" smtClean="0"/>
              <a:t> </a:t>
            </a:r>
            <a:r>
              <a:rPr lang="tr-TR" dirty="0"/>
              <a:t>- Bakım onarım için kullanılacak          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r-TR" dirty="0"/>
              <a:t>   asfalt miktarı,</a:t>
            </a:r>
          </a:p>
          <a:p>
            <a:pPr>
              <a:buFontTx/>
              <a:buNone/>
            </a:pPr>
            <a:r>
              <a:rPr lang="tr-TR" dirty="0"/>
              <a:t> - Okuma-yazma seferberliğinin    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tr-TR" dirty="0"/>
              <a:t>   gerektirdiği öğretmen sayısı,</a:t>
            </a:r>
          </a:p>
          <a:p>
            <a:pPr>
              <a:buFontTx/>
              <a:buNone/>
            </a:pPr>
            <a:r>
              <a:rPr lang="tr-TR" dirty="0"/>
              <a:t> - Aşılama kampanyasında 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r-TR" dirty="0"/>
              <a:t>   kullanılacak enjeksiyon sayısı,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25618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800100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Performans Göstergeleri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295400"/>
            <a:ext cx="7924800" cy="34861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tr-TR" b="1" i="1" dirty="0"/>
              <a:t>Çıktı Göstergeleri:</a:t>
            </a:r>
            <a:r>
              <a:rPr lang="tr-TR" b="1" dirty="0"/>
              <a:t> </a:t>
            </a:r>
            <a:r>
              <a:rPr lang="tr-TR" dirty="0"/>
              <a:t>Üretilen ürün ve hizmet miktarı</a:t>
            </a:r>
            <a:endParaRPr lang="tr-TR" i="1" dirty="0"/>
          </a:p>
          <a:p>
            <a:pPr>
              <a:lnSpc>
                <a:spcPct val="90000"/>
              </a:lnSpc>
            </a:pPr>
            <a:endParaRPr lang="tr-TR" dirty="0"/>
          </a:p>
          <a:p>
            <a:pPr>
              <a:lnSpc>
                <a:spcPct val="90000"/>
              </a:lnSpc>
              <a:buFontTx/>
              <a:buNone/>
            </a:pPr>
            <a:r>
              <a:rPr lang="tr-TR" dirty="0"/>
              <a:t>	- Tedavi hizmeti verilen hasta sayısı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dirty="0"/>
              <a:t>	- Bakım onarımı yapılan karayolu           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tr-TR" dirty="0"/>
              <a:t>     uzunluğu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dirty="0"/>
              <a:t>	- Okuldan mezun olan öğrenci sayısı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dirty="0"/>
              <a:t>	- Aşılama programı çerçevesinde aşı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r-TR" dirty="0"/>
              <a:t>     yapılan toplam çocuk sayısı</a:t>
            </a:r>
          </a:p>
        </p:txBody>
      </p:sp>
    </p:spTree>
    <p:extLst>
      <p:ext uri="{BB962C8B-B14F-4D97-AF65-F5344CB8AC3E}">
        <p14:creationId xmlns:p14="http://schemas.microsoft.com/office/powerpoint/2010/main" val="333149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>
            <a:extLst>
              <a:ext uri="{FF2B5EF4-FFF2-40B4-BE49-F238E27FC236}">
                <a16:creationId xmlns:a16="http://schemas.microsoft.com/office/drawing/2014/main" id="{390E7544-9E2F-040B-C80F-912C2BF8ECFE}"/>
              </a:ext>
            </a:extLst>
          </p:cNvPr>
          <p:cNvSpPr/>
          <p:nvPr/>
        </p:nvSpPr>
        <p:spPr>
          <a:xfrm>
            <a:off x="730527" y="1808561"/>
            <a:ext cx="7909063" cy="14191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defRPr/>
            </a:pPr>
            <a:r>
              <a:rPr lang="tr-TR" sz="1800" b="1" dirty="0">
                <a:solidFill>
                  <a:srgbClr val="FF0000"/>
                </a:solidFill>
                <a:cs typeface="Arial" panose="020B0604020202020204" pitchFamily="34" charset="0"/>
              </a:rPr>
              <a:t>Bir projede “vizyon” bileşeninin eksik olması durumunda ortaya çıkacak en olası sonuç aşağıdakilerden hangisidir</a:t>
            </a:r>
            <a:r>
              <a:rPr lang="tr-TR" sz="1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?</a:t>
            </a:r>
            <a:endParaRPr lang="tr-TR" sz="1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7951A1A7-BE0C-085E-CE89-5BC1AAB818A4}"/>
              </a:ext>
            </a:extLst>
          </p:cNvPr>
          <p:cNvSpPr/>
          <p:nvPr/>
        </p:nvSpPr>
        <p:spPr>
          <a:xfrm>
            <a:off x="1443279" y="3737216"/>
            <a:ext cx="1277541" cy="756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5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Yönsüzlük</a:t>
            </a:r>
            <a:endParaRPr lang="tr-TR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Yuvarlatılmış Dikdörtgen 3">
            <a:extLst>
              <a:ext uri="{FF2B5EF4-FFF2-40B4-BE49-F238E27FC236}">
                <a16:creationId xmlns:a16="http://schemas.microsoft.com/office/drawing/2014/main" id="{EB4E305D-7F47-6A16-5802-7B2035634DFC}"/>
              </a:ext>
            </a:extLst>
          </p:cNvPr>
          <p:cNvSpPr/>
          <p:nvPr/>
        </p:nvSpPr>
        <p:spPr>
          <a:xfrm>
            <a:off x="3076869" y="3724119"/>
            <a:ext cx="1252140" cy="7691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5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Tedirginlik</a:t>
            </a:r>
            <a:endParaRPr lang="tr-TR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Yuvarlatılmış Dikdörtgen 4">
            <a:extLst>
              <a:ext uri="{FF2B5EF4-FFF2-40B4-BE49-F238E27FC236}">
                <a16:creationId xmlns:a16="http://schemas.microsoft.com/office/drawing/2014/main" id="{A1A10AD9-87AE-7275-6C38-2CAA93244D28}"/>
              </a:ext>
            </a:extLst>
          </p:cNvPr>
          <p:cNvSpPr/>
          <p:nvPr/>
        </p:nvSpPr>
        <p:spPr>
          <a:xfrm>
            <a:off x="4685058" y="3677444"/>
            <a:ext cx="1007269" cy="756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Direnç</a:t>
            </a:r>
            <a:endParaRPr lang="tr-TR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1EE2E1AE-0759-10DF-BF6B-57DFE5E430C3}"/>
              </a:ext>
            </a:extLst>
          </p:cNvPr>
          <p:cNvSpPr/>
          <p:nvPr/>
        </p:nvSpPr>
        <p:spPr>
          <a:xfrm>
            <a:off x="6048376" y="3718322"/>
            <a:ext cx="1007269" cy="756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İsraf</a:t>
            </a:r>
            <a:endParaRPr lang="tr-TR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30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81999" cy="4057650"/>
          </a:xfrm>
        </p:spPr>
        <p:txBody>
          <a:bodyPr>
            <a:normAutofit fontScale="92500" lnSpcReduction="10000"/>
          </a:bodyPr>
          <a:lstStyle/>
          <a:p>
            <a:r>
              <a:rPr lang="tr-TR" b="1" i="1" dirty="0"/>
              <a:t>Verimlilik Göstergeleri:</a:t>
            </a:r>
            <a:r>
              <a:rPr lang="tr-TR" b="1" dirty="0"/>
              <a:t> </a:t>
            </a:r>
            <a:r>
              <a:rPr lang="tr-TR" dirty="0"/>
              <a:t>Birim çıktı başına girdi veya maliyet</a:t>
            </a:r>
          </a:p>
          <a:p>
            <a:pPr>
              <a:buFontTx/>
              <a:buNone/>
            </a:pPr>
            <a:r>
              <a:rPr lang="tr-TR" b="1" dirty="0"/>
              <a:t>   		     </a:t>
            </a:r>
            <a:r>
              <a:rPr lang="tr-TR" dirty="0"/>
              <a:t>Girdi	      Çıktı</a:t>
            </a:r>
          </a:p>
          <a:p>
            <a:pPr>
              <a:buFontTx/>
              <a:buNone/>
            </a:pPr>
            <a:r>
              <a:rPr lang="tr-TR" dirty="0"/>
              <a:t>	- Taburcu olan hasta başına tedavi 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tr-TR" dirty="0"/>
              <a:t>	  süresi (zaman/çıktı)</a:t>
            </a:r>
          </a:p>
          <a:p>
            <a:pPr>
              <a:buFontTx/>
              <a:buNone/>
            </a:pPr>
            <a:r>
              <a:rPr lang="tr-TR" dirty="0"/>
              <a:t>	- Birim karayolu başına bakım onarım </a:t>
            </a:r>
            <a:r>
              <a:rPr lang="tr-TR" dirty="0" smtClean="0"/>
              <a:t>maliyeti </a:t>
            </a:r>
            <a:r>
              <a:rPr lang="tr-TR" dirty="0"/>
              <a:t>(maliyet/çıktı)</a:t>
            </a:r>
          </a:p>
          <a:p>
            <a:pPr>
              <a:buFontTx/>
              <a:buNone/>
            </a:pPr>
            <a:r>
              <a:rPr lang="tr-TR" dirty="0"/>
              <a:t>	- Aşılanan çocuk başına maliyet  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tr-TR" dirty="0"/>
              <a:t>     (maliyet/çıktı)</a:t>
            </a:r>
            <a:endParaRPr lang="tr-TR" b="1" dirty="0"/>
          </a:p>
        </p:txBody>
      </p:sp>
      <p:sp>
        <p:nvSpPr>
          <p:cNvPr id="636933" name="Line 5"/>
          <p:cNvSpPr>
            <a:spLocks noChangeShapeType="1"/>
          </p:cNvSpPr>
          <p:nvPr/>
        </p:nvSpPr>
        <p:spPr bwMode="auto">
          <a:xfrm>
            <a:off x="2971800" y="2514600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Performans Göstergeleri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56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382000" cy="4057650"/>
          </a:xfrm>
        </p:spPr>
        <p:txBody>
          <a:bodyPr>
            <a:normAutofit fontScale="92500" lnSpcReduction="20000"/>
          </a:bodyPr>
          <a:lstStyle/>
          <a:p>
            <a:r>
              <a:rPr lang="tr-TR" b="1" i="1" dirty="0"/>
              <a:t>Sonuç Göstergeleri:</a:t>
            </a:r>
            <a:r>
              <a:rPr lang="tr-TR" b="1" dirty="0"/>
              <a:t> </a:t>
            </a:r>
            <a:r>
              <a:rPr lang="tr-TR" dirty="0"/>
              <a:t>Hedeflere ulaşma düzeyi</a:t>
            </a:r>
          </a:p>
          <a:p>
            <a:pPr>
              <a:buFontTx/>
              <a:buChar char="-"/>
            </a:pPr>
            <a:endParaRPr lang="tr-TR" dirty="0" smtClean="0"/>
          </a:p>
          <a:p>
            <a:pPr>
              <a:buFontTx/>
              <a:buChar char="-"/>
            </a:pPr>
            <a:r>
              <a:rPr lang="tr-TR" dirty="0" smtClean="0"/>
              <a:t>Bakım </a:t>
            </a:r>
            <a:r>
              <a:rPr lang="tr-TR" dirty="0"/>
              <a:t>onarımı </a:t>
            </a:r>
            <a:r>
              <a:rPr lang="tr-TR" dirty="0" smtClean="0"/>
              <a:t>yapılan karayollarında ulaşım hizmetlerindeki </a:t>
            </a:r>
            <a:r>
              <a:rPr lang="tr-TR" dirty="0"/>
              <a:t>iyileşme (zaman </a:t>
            </a:r>
            <a:r>
              <a:rPr lang="tr-TR" dirty="0" smtClean="0"/>
              <a:t>tasarrufu</a:t>
            </a:r>
            <a:r>
              <a:rPr lang="tr-TR" dirty="0"/>
              <a:t>, </a:t>
            </a:r>
            <a:r>
              <a:rPr lang="tr-TR" dirty="0" smtClean="0"/>
              <a:t>kaza sayılarında </a:t>
            </a:r>
            <a:r>
              <a:rPr lang="tr-TR" dirty="0"/>
              <a:t>azalma)</a:t>
            </a:r>
          </a:p>
          <a:p>
            <a:pPr>
              <a:buNone/>
            </a:pPr>
            <a:r>
              <a:rPr lang="tr-TR" dirty="0" smtClean="0"/>
              <a:t>-  Aşıyla </a:t>
            </a:r>
            <a:r>
              <a:rPr lang="tr-TR" dirty="0"/>
              <a:t>önlenebilir hastalıklarda yüzde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dirty="0"/>
              <a:t>	</a:t>
            </a:r>
            <a:r>
              <a:rPr lang="tr-TR" dirty="0" smtClean="0"/>
              <a:t>veya </a:t>
            </a:r>
            <a:r>
              <a:rPr lang="tr-TR" dirty="0"/>
              <a:t>miktar itibarıyla meydana gelen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dirty="0"/>
              <a:t>	</a:t>
            </a:r>
            <a:r>
              <a:rPr lang="tr-TR" dirty="0" smtClean="0"/>
              <a:t>azalma</a:t>
            </a:r>
            <a:endParaRPr lang="tr-TR" b="1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Performans Göstergeleri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176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8839200" cy="4057650"/>
          </a:xfrm>
        </p:spPr>
        <p:txBody>
          <a:bodyPr>
            <a:normAutofit fontScale="92500" lnSpcReduction="20000"/>
          </a:bodyPr>
          <a:lstStyle/>
          <a:p>
            <a:r>
              <a:rPr lang="tr-TR" b="1" i="1" dirty="0"/>
              <a:t>Kalite Göstergeleri:</a:t>
            </a:r>
            <a:r>
              <a:rPr lang="tr-TR" b="1" dirty="0"/>
              <a:t> </a:t>
            </a:r>
            <a:r>
              <a:rPr lang="tr-TR" dirty="0"/>
              <a:t>Beklentileri karşılama </a:t>
            </a:r>
            <a:r>
              <a:rPr lang="tr-TR" dirty="0" smtClean="0"/>
              <a:t>düzeyi</a:t>
            </a:r>
            <a:endParaRPr lang="tr-TR" dirty="0"/>
          </a:p>
          <a:p>
            <a:pPr>
              <a:buNone/>
            </a:pPr>
            <a:endParaRPr lang="tr-TR" dirty="0"/>
          </a:p>
          <a:p>
            <a:pPr>
              <a:buFontTx/>
              <a:buNone/>
            </a:pPr>
            <a:r>
              <a:rPr lang="tr-TR" dirty="0" smtClean="0"/>
              <a:t>-</a:t>
            </a:r>
            <a:r>
              <a:rPr lang="tr-TR" b="1" dirty="0" smtClean="0"/>
              <a:t> </a:t>
            </a:r>
            <a:r>
              <a:rPr lang="tr-TR" dirty="0" smtClean="0"/>
              <a:t>Taburcu </a:t>
            </a:r>
            <a:r>
              <a:rPr lang="tr-TR" dirty="0"/>
              <a:t>olan hastalardan tedavi </a:t>
            </a:r>
          </a:p>
          <a:p>
            <a:pPr>
              <a:buFontTx/>
              <a:buNone/>
            </a:pPr>
            <a:r>
              <a:rPr lang="tr-TR" dirty="0"/>
              <a:t>  </a:t>
            </a:r>
            <a:r>
              <a:rPr lang="tr-TR" dirty="0" smtClean="0"/>
              <a:t> hizmetlerinden </a:t>
            </a:r>
            <a:r>
              <a:rPr lang="tr-TR" dirty="0"/>
              <a:t>memnun </a:t>
            </a:r>
            <a:r>
              <a:rPr lang="tr-TR" dirty="0" smtClean="0"/>
              <a:t>olanların</a:t>
            </a:r>
          </a:p>
          <a:p>
            <a:pPr>
              <a:buFontTx/>
              <a:buNone/>
            </a:pPr>
            <a:r>
              <a:rPr lang="tr-TR" dirty="0"/>
              <a:t> </a:t>
            </a:r>
            <a:r>
              <a:rPr lang="tr-TR" dirty="0" smtClean="0"/>
              <a:t>  oranı</a:t>
            </a:r>
            <a:endParaRPr lang="tr-TR" dirty="0"/>
          </a:p>
          <a:p>
            <a:pPr>
              <a:buNone/>
            </a:pPr>
            <a:r>
              <a:rPr lang="tr-TR" dirty="0" smtClean="0"/>
              <a:t>-  Bakım </a:t>
            </a:r>
            <a:r>
              <a:rPr lang="tr-TR" dirty="0"/>
              <a:t>onarımı </a:t>
            </a:r>
            <a:r>
              <a:rPr lang="tr-TR" dirty="0" smtClean="0"/>
              <a:t>yapılan karayollarında öngörülen süre içinde </a:t>
            </a:r>
            <a:r>
              <a:rPr lang="tr-TR" dirty="0"/>
              <a:t>tekrar </a:t>
            </a:r>
            <a:r>
              <a:rPr lang="tr-TR" dirty="0" smtClean="0"/>
              <a:t>bakım onarım ihtiyacı göstermeyenlerin </a:t>
            </a:r>
            <a:r>
              <a:rPr lang="tr-TR" dirty="0"/>
              <a:t>oranı</a:t>
            </a: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Performans Göstergeleri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769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80160" y="304800"/>
            <a:ext cx="6572250" cy="85725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Performans Göstergeleri</a:t>
            </a:r>
            <a:endParaRPr lang="tr-TR" sz="3975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3394472"/>
          </a:xfrm>
        </p:spPr>
        <p:txBody>
          <a:bodyPr>
            <a:noAutofit/>
          </a:bodyPr>
          <a:lstStyle/>
          <a:p>
            <a:r>
              <a:rPr lang="tr-TR" sz="2800" dirty="0"/>
              <a:t>Hedefin başarı düzeyini ölçebilecek sayı ve nitelikte olmalıdır. </a:t>
            </a:r>
          </a:p>
          <a:p>
            <a:r>
              <a:rPr lang="tr-TR" sz="2800" dirty="0"/>
              <a:t>Her bir hedef için kullanılacak gösterge sayısı en az bir, en fazla beş olmalıdır. </a:t>
            </a:r>
          </a:p>
          <a:p>
            <a:r>
              <a:rPr lang="tr-TR" sz="2800" dirty="0"/>
              <a:t>Kalkınma planı ve diğer üst politika belgelerinde göstergeler bulunması halinde bu göstergeler kullanılmalıdır. </a:t>
            </a:r>
          </a:p>
          <a:p>
            <a:r>
              <a:rPr lang="tr-TR" sz="2800" dirty="0"/>
              <a:t>Mümkün olduğunca sonuç göstergeleri belirlenmelidir. </a:t>
            </a:r>
          </a:p>
          <a:p>
            <a:r>
              <a:rPr lang="tr-TR" sz="2800" dirty="0"/>
              <a:t>Belirsizlikten uzak, açık ve kesin olmalıdır. </a:t>
            </a:r>
          </a:p>
        </p:txBody>
      </p:sp>
    </p:spTree>
    <p:extLst>
      <p:ext uri="{BB962C8B-B14F-4D97-AF65-F5344CB8AC3E}">
        <p14:creationId xmlns:p14="http://schemas.microsoft.com/office/powerpoint/2010/main" val="355629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37310" y="1063229"/>
            <a:ext cx="6572250" cy="85725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Performans Göstergeleri</a:t>
            </a:r>
            <a:endParaRPr lang="tr-TR" sz="3975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943101"/>
            <a:ext cx="8153400" cy="3394472"/>
          </a:xfrm>
        </p:spPr>
        <p:txBody>
          <a:bodyPr>
            <a:noAutofit/>
          </a:bodyPr>
          <a:lstStyle/>
          <a:p>
            <a:r>
              <a:rPr lang="tr-TR" dirty="0"/>
              <a:t>Göstergeler için kullanılacak veri seti doğru, tutarlı ve zaman içerisinde karşılaştırmaya imkân verebilecek nitelikte olmalıdır. </a:t>
            </a:r>
          </a:p>
          <a:p>
            <a:r>
              <a:rPr lang="tr-TR" dirty="0"/>
              <a:t>Aynı gösterge ifadesi içinde ölçülecek birden fazla unsur olmamalıdır. </a:t>
            </a:r>
          </a:p>
          <a:p>
            <a:pPr marL="0" indent="0">
              <a:buNone/>
            </a:pPr>
            <a:r>
              <a:rPr lang="tr-TR" dirty="0"/>
              <a:t>	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644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1"/>
          <p:cNvSpPr txBox="1">
            <a:spLocks noChangeArrowheads="1"/>
          </p:cNvSpPr>
          <p:nvPr/>
        </p:nvSpPr>
        <p:spPr bwMode="auto">
          <a:xfrm>
            <a:off x="1825101" y="5000626"/>
            <a:ext cx="549381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700" dirty="0">
                <a:solidFill>
                  <a:srgbClr val="FF0000"/>
                </a:solidFill>
                <a:latin typeface="+mj-lt"/>
              </a:rPr>
              <a:t>PERFORMANS GÖSTERGELERİ</a:t>
            </a:r>
            <a:endParaRPr lang="en-US" sz="27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143000" y="842963"/>
            <a:ext cx="6858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marL="41148" algn="ctr">
              <a:defRPr/>
            </a:pPr>
            <a:r>
              <a:rPr lang="tr-TR" sz="40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EKİP ÇALIŞMASI</a:t>
            </a:r>
            <a:endParaRPr lang="en-AU" sz="40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F:\egitim\eym\c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20" y="2180844"/>
            <a:ext cx="4977962" cy="234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208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Risk Yönetimi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85900" y="2606297"/>
            <a:ext cx="6172200" cy="3233737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tr-TR" sz="1800" b="1" dirty="0">
                <a:latin typeface="Arial" pitchFamily="34" charset="0"/>
                <a:cs typeface="Arial" pitchFamily="34" charset="0"/>
              </a:rPr>
              <a:t>Hedefler</a:t>
            </a:r>
          </a:p>
          <a:p>
            <a:pPr lvl="1">
              <a:buFont typeface="Wingdings" pitchFamily="2" charset="2"/>
              <a:buChar char="ü"/>
            </a:pPr>
            <a:r>
              <a:rPr lang="tr-TR" b="1" dirty="0">
                <a:latin typeface="Arial" pitchFamily="34" charset="0"/>
                <a:cs typeface="Arial" pitchFamily="34" charset="0"/>
              </a:rPr>
              <a:t>Gerçekleşmesini istediğimiz </a:t>
            </a:r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sonuç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lar</a:t>
            </a:r>
          </a:p>
          <a:p>
            <a:pPr>
              <a:buFont typeface="Wingdings" pitchFamily="2" charset="2"/>
              <a:buChar char="v"/>
            </a:pPr>
            <a:r>
              <a:rPr lang="tr-TR" sz="1800" b="1" dirty="0">
                <a:latin typeface="Arial" pitchFamily="34" charset="0"/>
                <a:cs typeface="Arial" pitchFamily="34" charset="0"/>
              </a:rPr>
              <a:t>Riskler</a:t>
            </a:r>
          </a:p>
          <a:p>
            <a:pPr lvl="1">
              <a:buFont typeface="Wingdings" pitchFamily="2" charset="2"/>
              <a:buChar char="ü"/>
            </a:pPr>
            <a:r>
              <a:rPr lang="tr-TR" b="1" dirty="0">
                <a:latin typeface="Arial" pitchFamily="34" charset="0"/>
                <a:cs typeface="Arial" pitchFamily="34" charset="0"/>
              </a:rPr>
              <a:t>Hedeften </a:t>
            </a:r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her türlü 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sapma</a:t>
            </a:r>
          </a:p>
          <a:p>
            <a:pPr>
              <a:buFont typeface="Wingdings" pitchFamily="2" charset="2"/>
              <a:buChar char="v"/>
            </a:pPr>
            <a:r>
              <a:rPr lang="tr-TR" sz="1800" b="1" dirty="0">
                <a:latin typeface="Arial" pitchFamily="34" charset="0"/>
                <a:cs typeface="Arial" pitchFamily="34" charset="0"/>
              </a:rPr>
              <a:t>Kontroller</a:t>
            </a:r>
          </a:p>
          <a:p>
            <a:pPr lvl="1">
              <a:buFont typeface="Wingdings" pitchFamily="2" charset="2"/>
              <a:buChar char="ü"/>
            </a:pPr>
            <a:r>
              <a:rPr lang="tr-TR" b="1" dirty="0">
                <a:latin typeface="Arial" pitchFamily="34" charset="0"/>
                <a:cs typeface="Arial" pitchFamily="34" charset="0"/>
              </a:rPr>
              <a:t>Riskleri bertaraf ederek veya minimize ederek hedeflere ulaşmayı sağlayan </a:t>
            </a:r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araçlar ve yöntemler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7389" y="1714489"/>
            <a:ext cx="4071938" cy="89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961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1"/>
          <p:cNvSpPr txBox="1">
            <a:spLocks noChangeArrowheads="1"/>
          </p:cNvSpPr>
          <p:nvPr/>
        </p:nvSpPr>
        <p:spPr bwMode="auto">
          <a:xfrm>
            <a:off x="3184386" y="5000626"/>
            <a:ext cx="277524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700" dirty="0">
                <a:solidFill>
                  <a:srgbClr val="FF0000"/>
                </a:solidFill>
                <a:latin typeface="+mj-lt"/>
              </a:rPr>
              <a:t>RİSK YÖNETİMİ</a:t>
            </a:r>
            <a:endParaRPr lang="en-US" sz="27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143000" y="842963"/>
            <a:ext cx="6858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marL="41148" algn="ctr">
              <a:defRPr/>
            </a:pPr>
            <a:r>
              <a:rPr lang="tr-TR" sz="40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EKİP ÇALIŞMASI</a:t>
            </a:r>
            <a:endParaRPr lang="en-AU" sz="40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F:\egitim\eym\c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20" y="2180844"/>
            <a:ext cx="4977962" cy="234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707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Nasıl Hazırlanmalıyım?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2400" y="1417638"/>
            <a:ext cx="8991600" cy="4525963"/>
          </a:xfrm>
        </p:spPr>
        <p:txBody>
          <a:bodyPr>
            <a:noAutofit/>
          </a:bodyPr>
          <a:lstStyle/>
          <a:p>
            <a:r>
              <a:rPr lang="tr-TR" sz="2400" b="1" dirty="0" smtClean="0"/>
              <a:t>Cevap vermek istediğiniz çağrı ve topiğin hangisi olduğu </a:t>
            </a:r>
          </a:p>
          <a:p>
            <a:r>
              <a:rPr lang="tr-TR" sz="2400" b="1" dirty="0" smtClean="0"/>
              <a:t>Eylem türünü (Hangi araç?)</a:t>
            </a:r>
          </a:p>
          <a:p>
            <a:r>
              <a:rPr lang="tr-TR" sz="2400" b="1" dirty="0" smtClean="0"/>
              <a:t>Projenin amaç ve hedeflerinin neler olduğu </a:t>
            </a:r>
          </a:p>
          <a:p>
            <a:r>
              <a:rPr lang="tr-TR" sz="2400" b="1" dirty="0" smtClean="0"/>
              <a:t>İş paketlerinin dağılımı ve konsolidasyonu </a:t>
            </a:r>
          </a:p>
          <a:p>
            <a:r>
              <a:rPr lang="tr-TR" sz="2400" b="1" dirty="0" smtClean="0"/>
              <a:t>Önemli proje çıktıları (</a:t>
            </a:r>
            <a:r>
              <a:rPr lang="tr-TR" sz="2400" b="1" dirty="0" err="1" smtClean="0"/>
              <a:t>deliverables</a:t>
            </a:r>
            <a:r>
              <a:rPr lang="tr-TR" sz="2400" b="1" dirty="0" smtClean="0"/>
              <a:t>) </a:t>
            </a:r>
          </a:p>
          <a:p>
            <a:r>
              <a:rPr lang="tr-TR" sz="2400" b="1" dirty="0" smtClean="0"/>
              <a:t>Ortakların temel sorumlulukları </a:t>
            </a:r>
          </a:p>
          <a:p>
            <a:r>
              <a:rPr lang="tr-TR" sz="2400" b="1" dirty="0" smtClean="0"/>
              <a:t>Teklifinizin ne olacağını iyi bir şekilde yansıtan doğru bir başlık </a:t>
            </a:r>
          </a:p>
          <a:p>
            <a:r>
              <a:rPr lang="tr-TR" sz="2400" b="1" dirty="0" smtClean="0"/>
              <a:t>Hatırlanması kolay ve tercihen ilgi çekici bir akronim (</a:t>
            </a:r>
            <a:r>
              <a:rPr lang="tr-TR" sz="2400" b="1" dirty="0" err="1" smtClean="0"/>
              <a:t>short</a:t>
            </a:r>
            <a:r>
              <a:rPr lang="tr-TR" sz="2400" b="1" dirty="0" smtClean="0"/>
              <a:t> name)</a:t>
            </a:r>
          </a:p>
          <a:p>
            <a:r>
              <a:rPr lang="tr-TR" sz="2400" b="1" dirty="0" smtClean="0"/>
              <a:t>Önerilen projenin genel bir iş programı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40132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Projelerde Kritik Sorular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4525963"/>
          </a:xfrm>
        </p:spPr>
        <p:txBody>
          <a:bodyPr>
            <a:noAutofit/>
          </a:bodyPr>
          <a:lstStyle/>
          <a:p>
            <a:r>
              <a:rPr lang="tr-TR" sz="2400" b="1" dirty="0" smtClean="0"/>
              <a:t>Neyi </a:t>
            </a:r>
            <a:r>
              <a:rPr lang="tr-TR" sz="2400" b="1" dirty="0"/>
              <a:t>başarmak istiyoruz? </a:t>
            </a:r>
          </a:p>
          <a:p>
            <a:r>
              <a:rPr lang="tr-TR" sz="2400" b="1" dirty="0" smtClean="0"/>
              <a:t>Hedeflerimiz </a:t>
            </a:r>
            <a:r>
              <a:rPr lang="tr-TR" sz="2400" b="1" dirty="0"/>
              <a:t>nelerdir? </a:t>
            </a:r>
          </a:p>
          <a:p>
            <a:r>
              <a:rPr lang="tr-TR" sz="2400" b="1" dirty="0" smtClean="0"/>
              <a:t>Önceliklerimiz </a:t>
            </a:r>
            <a:r>
              <a:rPr lang="tr-TR" sz="2400" b="1" dirty="0"/>
              <a:t>neler? </a:t>
            </a:r>
          </a:p>
          <a:p>
            <a:r>
              <a:rPr lang="tr-TR" sz="2400" b="1" dirty="0" smtClean="0"/>
              <a:t>Ne </a:t>
            </a:r>
            <a:r>
              <a:rPr lang="tr-TR" sz="2400" b="1" dirty="0"/>
              <a:t>kadar zamanda sonuca ulaşmalıyız? </a:t>
            </a:r>
          </a:p>
          <a:p>
            <a:r>
              <a:rPr lang="tr-TR" sz="2400" b="1" dirty="0" smtClean="0"/>
              <a:t>Hangi </a:t>
            </a:r>
            <a:r>
              <a:rPr lang="tr-TR" sz="2400" b="1" dirty="0"/>
              <a:t>faaliyetler programlanmalı? </a:t>
            </a:r>
          </a:p>
          <a:p>
            <a:r>
              <a:rPr lang="tr-TR" sz="2400" b="1" dirty="0"/>
              <a:t>B</a:t>
            </a:r>
            <a:r>
              <a:rPr lang="tr-TR" sz="2400" b="1" dirty="0" smtClean="0"/>
              <a:t>u </a:t>
            </a:r>
            <a:r>
              <a:rPr lang="tr-TR" sz="2400" b="1" dirty="0"/>
              <a:t>faaliyetleri gerçekleştirmek için proje ekibinde kimler olmalı? </a:t>
            </a:r>
          </a:p>
          <a:p>
            <a:r>
              <a:rPr lang="tr-TR" sz="2400" b="1" dirty="0" smtClean="0"/>
              <a:t>Bu </a:t>
            </a:r>
            <a:r>
              <a:rPr lang="tr-TR" sz="2400" b="1" dirty="0"/>
              <a:t>faaliyetleri gerçekleştirmenin maliyeti ne kadar? </a:t>
            </a:r>
          </a:p>
          <a:p>
            <a:r>
              <a:rPr lang="tr-TR" sz="2400" b="1" dirty="0" smtClean="0"/>
              <a:t>Bu </a:t>
            </a:r>
            <a:r>
              <a:rPr lang="tr-TR" sz="2400" b="1" dirty="0"/>
              <a:t>faaliyetler nasıl gerçekleştirilebilir? </a:t>
            </a:r>
          </a:p>
          <a:p>
            <a:r>
              <a:rPr lang="tr-TR" sz="2400" b="1" dirty="0" smtClean="0"/>
              <a:t>Proje </a:t>
            </a:r>
            <a:r>
              <a:rPr lang="tr-TR" sz="2400" b="1" dirty="0"/>
              <a:t>konusunda kimler hangi düzeyde bilgilendirilmeli? </a:t>
            </a:r>
          </a:p>
          <a:p>
            <a:r>
              <a:rPr lang="tr-TR" sz="2400" b="1" dirty="0"/>
              <a:t>P</a:t>
            </a:r>
            <a:r>
              <a:rPr lang="tr-TR" sz="2400" b="1" dirty="0" smtClean="0"/>
              <a:t>rojeyi </a:t>
            </a:r>
            <a:r>
              <a:rPr lang="tr-TR" sz="2400" b="1" dirty="0"/>
              <a:t>yürütürken hangi sorunlarla karşılaşabiliriz? </a:t>
            </a:r>
          </a:p>
          <a:p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72519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>
            <a:extLst>
              <a:ext uri="{FF2B5EF4-FFF2-40B4-BE49-F238E27FC236}">
                <a16:creationId xmlns:a16="http://schemas.microsoft.com/office/drawing/2014/main" id="{390E7544-9E2F-040B-C80F-912C2BF8ECFE}"/>
              </a:ext>
            </a:extLst>
          </p:cNvPr>
          <p:cNvSpPr/>
          <p:nvPr/>
        </p:nvSpPr>
        <p:spPr>
          <a:xfrm>
            <a:off x="730527" y="1808561"/>
            <a:ext cx="7909063" cy="14191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defRPr/>
            </a:pPr>
            <a:r>
              <a:rPr lang="tr-TR" sz="1800" b="1" dirty="0">
                <a:solidFill>
                  <a:srgbClr val="FF0000"/>
                </a:solidFill>
                <a:cs typeface="Arial" panose="020B0604020202020204" pitchFamily="34" charset="0"/>
              </a:rPr>
              <a:t>Aşağıdakilerden hangisi proje tanımının temel unsurlarından biri değildir?</a:t>
            </a:r>
            <a:endParaRPr lang="tr-TR" altLang="en-US" sz="1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7951A1A7-BE0C-085E-CE89-5BC1AAB818A4}"/>
              </a:ext>
            </a:extLst>
          </p:cNvPr>
          <p:cNvSpPr/>
          <p:nvPr/>
        </p:nvSpPr>
        <p:spPr>
          <a:xfrm>
            <a:off x="5849956" y="3762132"/>
            <a:ext cx="1190924" cy="7793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350" b="1" dirty="0" smtClean="0">
                <a:solidFill>
                  <a:schemeClr val="tx1"/>
                </a:solidFill>
                <a:cs typeface="Arial" panose="020B0604020202020204" pitchFamily="34" charset="0"/>
              </a:rPr>
              <a:t>Planlı Faaliyetler</a:t>
            </a:r>
            <a:endParaRPr lang="tr-TR" sz="13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Yuvarlatılmış Dikdörtgen 3">
            <a:extLst>
              <a:ext uri="{FF2B5EF4-FFF2-40B4-BE49-F238E27FC236}">
                <a16:creationId xmlns:a16="http://schemas.microsoft.com/office/drawing/2014/main" id="{EB4E305D-7F47-6A16-5802-7B2035634DFC}"/>
              </a:ext>
            </a:extLst>
          </p:cNvPr>
          <p:cNvSpPr/>
          <p:nvPr/>
        </p:nvSpPr>
        <p:spPr>
          <a:xfrm>
            <a:off x="2017334" y="3730774"/>
            <a:ext cx="1070289" cy="7928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350" b="1" dirty="0">
                <a:solidFill>
                  <a:schemeClr val="tx1"/>
                </a:solidFill>
                <a:cs typeface="Arial" panose="020B0604020202020204" pitchFamily="34" charset="0"/>
              </a:rPr>
              <a:t>Süre sınırlılığı</a:t>
            </a:r>
          </a:p>
        </p:txBody>
      </p:sp>
      <p:sp>
        <p:nvSpPr>
          <p:cNvPr id="5" name="Yuvarlatılmış Dikdörtgen 4">
            <a:extLst>
              <a:ext uri="{FF2B5EF4-FFF2-40B4-BE49-F238E27FC236}">
                <a16:creationId xmlns:a16="http://schemas.microsoft.com/office/drawing/2014/main" id="{A1A10AD9-87AE-7275-6C38-2CAA93244D28}"/>
              </a:ext>
            </a:extLst>
          </p:cNvPr>
          <p:cNvSpPr/>
          <p:nvPr/>
        </p:nvSpPr>
        <p:spPr>
          <a:xfrm>
            <a:off x="3294875" y="3762132"/>
            <a:ext cx="1070289" cy="7793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350" b="1" dirty="0">
                <a:solidFill>
                  <a:schemeClr val="tx1"/>
                </a:solidFill>
                <a:cs typeface="Arial" panose="020B0604020202020204" pitchFamily="34" charset="0"/>
              </a:rPr>
              <a:t>Hedef odaklılık</a:t>
            </a:r>
            <a:endParaRPr lang="tr-TR" sz="13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1EE2E1AE-0759-10DF-BF6B-57DFE5E430C3}"/>
              </a:ext>
            </a:extLst>
          </p:cNvPr>
          <p:cNvSpPr/>
          <p:nvPr/>
        </p:nvSpPr>
        <p:spPr>
          <a:xfrm>
            <a:off x="4572416" y="3762132"/>
            <a:ext cx="1167984" cy="7793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350" b="1" dirty="0" smtClean="0">
                <a:solidFill>
                  <a:schemeClr val="tx1"/>
                </a:solidFill>
                <a:cs typeface="Arial" panose="020B0604020202020204" pitchFamily="34" charset="0"/>
              </a:rPr>
              <a:t>Sürekli Faaliyetler</a:t>
            </a:r>
            <a:endParaRPr lang="tr-TR" sz="13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20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4337" y="0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Dikkat…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4337" y="762000"/>
            <a:ext cx="8610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 smtClean="0"/>
              <a:t>Çağrının bütün detaylarını incelemeyerek teklif yazımına başlayın ve projenin bu çerçeve içerisine gireceğinden emin olun 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/>
              <a:t>Uzmanlık alanınızın dışında bir alanda bir teklif sunmak ve/ya da projenin uygulanması için yeterli personeli öngörün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/>
              <a:t>Gerçekçi olun. İstenen bütçe ile projenin kapsamı arasında doğru orantıyı sağlayın. Proje  bütçesi </a:t>
            </a:r>
            <a:r>
              <a:rPr lang="tr-TR" sz="2400" b="1" dirty="0"/>
              <a:t>ile </a:t>
            </a:r>
            <a:r>
              <a:rPr lang="tr-TR" sz="2400" b="1" dirty="0" smtClean="0"/>
              <a:t>yapabileceklerinize yoğunlaşın </a:t>
            </a:r>
          </a:p>
        </p:txBody>
      </p:sp>
    </p:spTree>
    <p:extLst>
      <p:ext uri="{BB962C8B-B14F-4D97-AF65-F5344CB8AC3E}">
        <p14:creationId xmlns:p14="http://schemas.microsoft.com/office/powerpoint/2010/main" val="316437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199" y="-242433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Dikkat…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2399" y="420690"/>
            <a:ext cx="8839199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 smtClean="0"/>
              <a:t>Güçlü </a:t>
            </a:r>
            <a:r>
              <a:rPr lang="tr-TR" sz="2400" b="1" dirty="0"/>
              <a:t>ve </a:t>
            </a:r>
            <a:r>
              <a:rPr lang="tr-TR" sz="2400" b="1" dirty="0" smtClean="0"/>
              <a:t>motivasyonu yüksek bir </a:t>
            </a:r>
            <a:r>
              <a:rPr lang="tr-TR" sz="2400" b="1" dirty="0"/>
              <a:t>konsorsiyum </a:t>
            </a:r>
            <a:r>
              <a:rPr lang="tr-TR" sz="2400" b="1" dirty="0" smtClean="0"/>
              <a:t>oluşturun </a:t>
            </a:r>
            <a:r>
              <a:rPr lang="tr-TR" sz="2400" b="1" dirty="0"/>
              <a:t>(göstermelik ortak seçimi, örneğin: mutlaka yeni üye bir ülkeyi dahil etmek)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/>
              <a:t>Değerlendirme kriterlerini dikkate alın 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/>
              <a:t>Teklif sunma son tarihi ve saatine dikkat edin ya da sadece elektronik ortamda teklif sunulması gerektiğini göz önünde bulundurun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/>
              <a:t>Bilgi merkezleriyle iletişime hemen geçin (Ulusal irtibat noktaları, kurum ve kuruluşlarınızın AB projelerinden sorumlu birimleri…)</a:t>
            </a:r>
          </a:p>
        </p:txBody>
      </p:sp>
    </p:spTree>
    <p:extLst>
      <p:ext uri="{BB962C8B-B14F-4D97-AF65-F5344CB8AC3E}">
        <p14:creationId xmlns:p14="http://schemas.microsoft.com/office/powerpoint/2010/main" val="172322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29498"/>
            <a:ext cx="8229600" cy="1143000"/>
          </a:xfrm>
        </p:spPr>
        <p:txBody>
          <a:bodyPr/>
          <a:lstStyle/>
          <a:p>
            <a:r>
              <a:rPr lang="tr-TR" b="1" dirty="0" smtClean="0"/>
              <a:t>Değerlendirme Kriterleri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300" y="990600"/>
            <a:ext cx="8915400" cy="4525963"/>
          </a:xfrm>
        </p:spPr>
        <p:txBody>
          <a:bodyPr>
            <a:noAutofit/>
          </a:bodyPr>
          <a:lstStyle/>
          <a:p>
            <a:r>
              <a:rPr lang="tr-TR" sz="2000" dirty="0" smtClean="0"/>
              <a:t>Mükemmeliyet (</a:t>
            </a:r>
            <a:r>
              <a:rPr lang="tr-TR" sz="2000" dirty="0" err="1" smtClean="0"/>
              <a:t>Excellence</a:t>
            </a:r>
            <a:r>
              <a:rPr lang="tr-TR" sz="2000" dirty="0" smtClean="0"/>
              <a:t>) </a:t>
            </a:r>
          </a:p>
          <a:p>
            <a:pPr lvl="1"/>
            <a:r>
              <a:rPr lang="tr-TR" sz="1800" dirty="0" smtClean="0"/>
              <a:t>Hedeflerin netliği, açıklığı </a:t>
            </a:r>
          </a:p>
          <a:p>
            <a:pPr lvl="1"/>
            <a:r>
              <a:rPr lang="tr-TR" sz="1800" dirty="0" smtClean="0"/>
              <a:t>Kavramın mükemmelliği</a:t>
            </a:r>
          </a:p>
          <a:p>
            <a:pPr lvl="1"/>
            <a:r>
              <a:rPr lang="tr-TR" sz="1800" dirty="0" smtClean="0"/>
              <a:t>Önerilen yaklaşımın kredibilitesi </a:t>
            </a:r>
          </a:p>
          <a:p>
            <a:pPr lvl="1"/>
            <a:r>
              <a:rPr lang="tr-TR" sz="1800" dirty="0" smtClean="0"/>
              <a:t>Büyük amaçlar, en son teknolojinin ötesinde ilerleme </a:t>
            </a:r>
          </a:p>
          <a:p>
            <a:r>
              <a:rPr lang="tr-TR" sz="2000" dirty="0" smtClean="0"/>
              <a:t>Etki […] katkıda bulunmak (</a:t>
            </a:r>
            <a:r>
              <a:rPr lang="tr-TR" sz="2000" dirty="0" err="1" smtClean="0"/>
              <a:t>impact</a:t>
            </a:r>
            <a:r>
              <a:rPr lang="tr-TR" sz="2000" dirty="0" smtClean="0"/>
              <a:t> … </a:t>
            </a:r>
            <a:r>
              <a:rPr lang="tr-TR" sz="2000" dirty="0" err="1" smtClean="0"/>
              <a:t>contribution</a:t>
            </a:r>
            <a:r>
              <a:rPr lang="tr-TR" sz="2000" dirty="0" smtClean="0"/>
              <a:t> </a:t>
            </a:r>
            <a:r>
              <a:rPr lang="tr-TR" sz="2000" dirty="0" err="1" smtClean="0"/>
              <a:t>to</a:t>
            </a:r>
            <a:r>
              <a:rPr lang="tr-TR" sz="2000" dirty="0" smtClean="0"/>
              <a:t>)</a:t>
            </a:r>
          </a:p>
          <a:p>
            <a:pPr lvl="1"/>
            <a:r>
              <a:rPr lang="tr-TR" sz="1800" dirty="0" smtClean="0"/>
              <a:t>Çalışma programında listelenmiş hedef etkiler (</a:t>
            </a:r>
            <a:r>
              <a:rPr lang="tr-TR" sz="1800" dirty="0" err="1" smtClean="0"/>
              <a:t>expected</a:t>
            </a:r>
            <a:r>
              <a:rPr lang="tr-TR" sz="1800" dirty="0" smtClean="0"/>
              <a:t> </a:t>
            </a:r>
            <a:r>
              <a:rPr lang="tr-TR" sz="1800" dirty="0" err="1" smtClean="0"/>
              <a:t>impact</a:t>
            </a:r>
            <a:r>
              <a:rPr lang="tr-TR" sz="1800" dirty="0" smtClean="0"/>
              <a:t>) </a:t>
            </a:r>
          </a:p>
          <a:p>
            <a:pPr lvl="1"/>
            <a:r>
              <a:rPr lang="tr-TR" sz="1800" dirty="0" err="1" smtClean="0"/>
              <a:t>İnovasyon</a:t>
            </a:r>
            <a:r>
              <a:rPr lang="tr-TR" sz="1800" dirty="0" smtClean="0"/>
              <a:t> kapasitesinin arttırılması ve yeni bilginin entegrasyonu </a:t>
            </a:r>
          </a:p>
          <a:p>
            <a:pPr lvl="1"/>
            <a:r>
              <a:rPr lang="tr-TR" sz="1800" dirty="0" smtClean="0"/>
              <a:t>Avrupa ve dünya pazarı ihtiyaçlarını karşılayan </a:t>
            </a:r>
            <a:r>
              <a:rPr lang="tr-TR" sz="1800" dirty="0" err="1" smtClean="0"/>
              <a:t>inovasyonların</a:t>
            </a:r>
            <a:r>
              <a:rPr lang="tr-TR" sz="1800" dirty="0" smtClean="0"/>
              <a:t> geliştirilmesi suretiyle şirketlerin rekabet kabiliyetlerinin güçlendirilmesi </a:t>
            </a:r>
          </a:p>
          <a:p>
            <a:pPr lvl="1"/>
            <a:r>
              <a:rPr lang="tr-TR" sz="1800" dirty="0" smtClean="0"/>
              <a:t>Önlemler, Proje sonuçlarının yayılımı/dağılımı, komünikasyon </a:t>
            </a:r>
          </a:p>
          <a:p>
            <a:r>
              <a:rPr lang="tr-TR" sz="2000" dirty="0" smtClean="0"/>
              <a:t>Uygulamanın kalitesi ve etkinliği (</a:t>
            </a:r>
            <a:r>
              <a:rPr lang="tr-TR" sz="2000" dirty="0" err="1" smtClean="0"/>
              <a:t>quality</a:t>
            </a:r>
            <a:r>
              <a:rPr lang="tr-TR" sz="2000" dirty="0" smtClean="0"/>
              <a:t> &amp; </a:t>
            </a:r>
            <a:r>
              <a:rPr lang="tr-TR" sz="2000" dirty="0" err="1" smtClean="0"/>
              <a:t>efficiency</a:t>
            </a:r>
            <a:r>
              <a:rPr lang="tr-TR" sz="2000" dirty="0" smtClean="0"/>
              <a:t> of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implementation</a:t>
            </a:r>
            <a:r>
              <a:rPr lang="tr-TR" sz="2000" dirty="0" smtClean="0"/>
              <a:t>)</a:t>
            </a:r>
          </a:p>
          <a:p>
            <a:pPr lvl="1"/>
            <a:r>
              <a:rPr lang="tr-TR" sz="1800" dirty="0" smtClean="0"/>
              <a:t>İş programının etkinliği ve tutarlılığı, görevlerin dağılımı, kaynakların uygun dağılımı ve kullanımı. </a:t>
            </a:r>
          </a:p>
          <a:p>
            <a:pPr lvl="1"/>
            <a:r>
              <a:rPr lang="tr-TR" sz="1800" dirty="0" smtClean="0"/>
              <a:t>Bireysel katılımcıların ve konsorsiyum ortaklarının nitelikleri ve deney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315543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4762"/>
            <a:ext cx="82296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FF0000"/>
                </a:solidFill>
              </a:rPr>
              <a:t>Hatırlatmalar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990600"/>
            <a:ext cx="8839200" cy="4525963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tr-TR" sz="2400" b="1" dirty="0" smtClean="0"/>
              <a:t>Teklifinizi hazırlamak için çok erkenden çalışmalarınıza başlayın. </a:t>
            </a:r>
          </a:p>
          <a:p>
            <a:pPr>
              <a:lnSpc>
                <a:spcPct val="170000"/>
              </a:lnSpc>
            </a:pPr>
            <a:r>
              <a:rPr lang="tr-TR" sz="2400" b="1" dirty="0" err="1" smtClean="0"/>
              <a:t>Fonlayıcının</a:t>
            </a:r>
            <a:r>
              <a:rPr lang="tr-TR" sz="2400" b="1" dirty="0" smtClean="0"/>
              <a:t> bütün dokümanlarını okuyun (program, teklif verici ve </a:t>
            </a:r>
            <a:r>
              <a:rPr lang="tr-TR" sz="2400" b="1" dirty="0" err="1" smtClean="0"/>
              <a:t>değerlendirmeci</a:t>
            </a:r>
            <a:r>
              <a:rPr lang="tr-TR" sz="2400" b="1" dirty="0" smtClean="0"/>
              <a:t> kılavuzları&amp; notları). </a:t>
            </a:r>
          </a:p>
          <a:p>
            <a:pPr>
              <a:lnSpc>
                <a:spcPct val="170000"/>
              </a:lnSpc>
            </a:pPr>
            <a:r>
              <a:rPr lang="tr-TR" sz="2400" b="1" dirty="0" smtClean="0"/>
              <a:t>Teklifinizde çerçeveyi göz ardı etmeyin, özellikle politik çerçeveyi. </a:t>
            </a:r>
          </a:p>
          <a:p>
            <a:pPr>
              <a:lnSpc>
                <a:spcPct val="170000"/>
              </a:lnSpc>
            </a:pPr>
            <a:r>
              <a:rPr lang="tr-TR" sz="2400" b="1" dirty="0" smtClean="0"/>
              <a:t>Teklifinizin ulusal/uluslararası politikaların uygulanmasına katkıda bulunacağını gösterin. </a:t>
            </a:r>
          </a:p>
        </p:txBody>
      </p:sp>
    </p:spTree>
    <p:extLst>
      <p:ext uri="{BB962C8B-B14F-4D97-AF65-F5344CB8AC3E}">
        <p14:creationId xmlns:p14="http://schemas.microsoft.com/office/powerpoint/2010/main" val="236679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Hatırlatmalar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1251858"/>
            <a:ext cx="8915400" cy="4525963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tr-TR" sz="2400" b="1" dirty="0" smtClean="0"/>
              <a:t>Teklifinize göstermelik ortaklar koymayın, her ortağın gerçek bir rolü olduğunu ve projenize gerçek bir katma değer kattıklarından emin olun. </a:t>
            </a:r>
          </a:p>
          <a:p>
            <a:pPr>
              <a:lnSpc>
                <a:spcPct val="160000"/>
              </a:lnSpc>
            </a:pPr>
            <a:r>
              <a:rPr lang="tr-TR" sz="2400" b="1" dirty="0" smtClean="0"/>
              <a:t>Sayfa sayısı sınırlamalarına dikkat edin, bildirilen sınırlara kesinlikle uyun. Özlü, net ve açık olun. </a:t>
            </a:r>
          </a:p>
          <a:p>
            <a:pPr>
              <a:lnSpc>
                <a:spcPct val="160000"/>
              </a:lnSpc>
            </a:pPr>
            <a:r>
              <a:rPr lang="tr-TR" sz="2400" b="1" dirty="0" smtClean="0"/>
              <a:t>Değerlendirme kriterlerini her daim aklınızda tutun. Etki kriterinin önem kazandığını unutmayın.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10672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Hatırlatmalar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2400" y="1016000"/>
            <a:ext cx="8839200" cy="4525963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tr-TR" sz="2400" b="1" dirty="0" err="1" smtClean="0"/>
              <a:t>Değerlendirmecilerin</a:t>
            </a:r>
            <a:r>
              <a:rPr lang="tr-TR" sz="2400" b="1" dirty="0" smtClean="0"/>
              <a:t> hayatlarını kolaylaştırın, ikna edici olun.</a:t>
            </a:r>
          </a:p>
          <a:p>
            <a:pPr>
              <a:lnSpc>
                <a:spcPct val="170000"/>
              </a:lnSpc>
            </a:pPr>
            <a:r>
              <a:rPr lang="tr-TR" sz="2400" b="1" dirty="0" err="1" smtClean="0"/>
              <a:t>Değerlendirmecilerin</a:t>
            </a:r>
            <a:r>
              <a:rPr lang="tr-TR" sz="2400" b="1" dirty="0" smtClean="0"/>
              <a:t> her şeyi bildiğini her alanda uzman olduklarını farz etmeyin, çünkü öyle değiller, teklifinizi incelemeye yalnız 3-4 saatlerini ayırabilirler. </a:t>
            </a:r>
          </a:p>
          <a:p>
            <a:pPr>
              <a:lnSpc>
                <a:spcPct val="170000"/>
              </a:lnSpc>
            </a:pPr>
            <a:r>
              <a:rPr lang="tr-TR" sz="2400" b="1" dirty="0" smtClean="0"/>
              <a:t>Uzmanların sadece okuduklarından yola çıkarak kanaatlerini verdiklerini unutmayın. </a:t>
            </a:r>
          </a:p>
        </p:txBody>
      </p:sp>
    </p:spTree>
    <p:extLst>
      <p:ext uri="{BB962C8B-B14F-4D97-AF65-F5344CB8AC3E}">
        <p14:creationId xmlns:p14="http://schemas.microsoft.com/office/powerpoint/2010/main" val="16494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61975" y="0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Hatırlatmalar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9075" y="1143000"/>
            <a:ext cx="8915400" cy="4525963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tr-TR" sz="2400" dirty="0" smtClean="0"/>
              <a:t>Uzmanların «Satır </a:t>
            </a:r>
            <a:r>
              <a:rPr lang="tr-TR" sz="2400" dirty="0"/>
              <a:t>aralarını </a:t>
            </a:r>
            <a:r>
              <a:rPr lang="tr-TR" sz="2400" dirty="0" smtClean="0"/>
              <a:t>okumaya», </a:t>
            </a:r>
            <a:r>
              <a:rPr lang="tr-TR" sz="2400" dirty="0"/>
              <a:t>yazılmamış ya da ifade edilmemiş bir şeyi tahmin etmeye ya da hayal etmeye mecbur olmadıklarını unutmayın. </a:t>
            </a:r>
          </a:p>
          <a:p>
            <a:pPr>
              <a:lnSpc>
                <a:spcPct val="170000"/>
              </a:lnSpc>
            </a:pPr>
            <a:r>
              <a:rPr lang="tr-TR" sz="2400" b="1" dirty="0" smtClean="0"/>
              <a:t>Sade ve basit terimler kullanın, literatüre sadık kalın. </a:t>
            </a:r>
          </a:p>
          <a:p>
            <a:pPr>
              <a:lnSpc>
                <a:spcPct val="170000"/>
              </a:lnSpc>
            </a:pPr>
            <a:r>
              <a:rPr lang="tr-TR" sz="2400" dirty="0" smtClean="0"/>
              <a:t>Cümle Yapısı: Kim + Ne Maksatla + Ne Zaman + Nerede + Nasıl + Ne Yapmak.</a:t>
            </a:r>
            <a:endParaRPr lang="tr-T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40063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Hatırlatmalar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300" y="871764"/>
            <a:ext cx="8915400" cy="4525963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tr-TR" sz="2400" dirty="0" smtClean="0"/>
              <a:t>Teklifi </a:t>
            </a:r>
            <a:r>
              <a:rPr lang="tr-TR" sz="2400" dirty="0"/>
              <a:t>sunmadan önce kurumunuzda bir iç değerlendirme yapın. </a:t>
            </a:r>
          </a:p>
          <a:p>
            <a:pPr>
              <a:lnSpc>
                <a:spcPct val="170000"/>
              </a:lnSpc>
            </a:pPr>
            <a:r>
              <a:rPr lang="tr-TR" sz="2400" dirty="0" smtClean="0"/>
              <a:t>Teklifiniz </a:t>
            </a:r>
            <a:r>
              <a:rPr lang="tr-TR" sz="2400" dirty="0"/>
              <a:t>yeterince detaylandırıldığında sunun, sunmak için son saatleri ya da son dakikaları beklemeyin. </a:t>
            </a:r>
          </a:p>
          <a:p>
            <a:pPr>
              <a:lnSpc>
                <a:spcPct val="170000"/>
              </a:lnSpc>
            </a:pPr>
            <a:r>
              <a:rPr lang="tr-TR" sz="2400" dirty="0"/>
              <a:t>Elektronik sistemlerin aşırı yüklenme sebebiyle tıkanma riski vardır. </a:t>
            </a:r>
            <a:endParaRPr lang="tr-TR" sz="2400" dirty="0" smtClean="0"/>
          </a:p>
          <a:p>
            <a:pPr>
              <a:lnSpc>
                <a:spcPct val="170000"/>
              </a:lnSpc>
            </a:pPr>
            <a:r>
              <a:rPr lang="tr-TR" sz="2400" dirty="0"/>
              <a:t>Eğer var ise, dinleme oturumlarında sorulan soruları cevaplayın, ama sadece sorulanları. Açık ve net olun. </a:t>
            </a:r>
          </a:p>
        </p:txBody>
      </p:sp>
    </p:spTree>
    <p:extLst>
      <p:ext uri="{BB962C8B-B14F-4D97-AF65-F5344CB8AC3E}">
        <p14:creationId xmlns:p14="http://schemas.microsoft.com/office/powerpoint/2010/main" val="183800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61937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Hatırlatmalar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 smtClean="0"/>
              <a:t>Eğer çağrı, açık bir şekilde dinleme oturumlarının yapılmasını öngörüyor ise ve katılım için siz davet almıyorsanız, ya teklifiniz kusursuzdur ya da istenilen bir ya da birkaç eşik puana ulaşamamıştır. </a:t>
            </a:r>
          </a:p>
          <a:p>
            <a:pPr>
              <a:lnSpc>
                <a:spcPct val="150000"/>
              </a:lnSpc>
            </a:pPr>
            <a:r>
              <a:rPr lang="tr-TR" sz="2400" b="1" dirty="0" err="1" smtClean="0"/>
              <a:t>Değerlendirmeci</a:t>
            </a:r>
            <a:r>
              <a:rPr lang="tr-TR" sz="2400" b="1" dirty="0" smtClean="0"/>
              <a:t> uzman olmaya yönelik başvuruda bulunmaktan çekinmeyin. 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59996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457200" y="261937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PCM Raporlama</a:t>
            </a:r>
            <a:endParaRPr lang="tr-TR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3326035656"/>
              </p:ext>
            </p:extLst>
          </p:nvPr>
        </p:nvGraphicFramePr>
        <p:xfrm>
          <a:off x="0" y="1280888"/>
          <a:ext cx="9144000" cy="2884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Yuvarlatılmış Dikdörtgen 5"/>
          <p:cNvSpPr/>
          <p:nvPr/>
        </p:nvSpPr>
        <p:spPr>
          <a:xfrm>
            <a:off x="304800" y="3599548"/>
            <a:ext cx="1959429" cy="9434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Ne Başarıldı?</a:t>
            </a:r>
            <a:endParaRPr lang="tr-TR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3178629" y="3599548"/>
            <a:ext cx="1959429" cy="9434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Ne Değişti?</a:t>
            </a:r>
            <a:endParaRPr lang="tr-TR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6052458" y="3599548"/>
            <a:ext cx="1959429" cy="9434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Şimdi Ne Olacak?</a:t>
            </a:r>
            <a:endParaRPr lang="tr-TR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3178629" y="5544456"/>
            <a:ext cx="1959429" cy="508001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Kanıt?</a:t>
            </a:r>
            <a:endParaRPr lang="tr-TR" dirty="0"/>
          </a:p>
        </p:txBody>
      </p:sp>
      <p:cxnSp>
        <p:nvCxnSpPr>
          <p:cNvPr id="11" name="Düz Ok Bağlayıcısı 10"/>
          <p:cNvCxnSpPr>
            <a:stCxn id="9" idx="1"/>
            <a:endCxn id="6" idx="2"/>
          </p:cNvCxnSpPr>
          <p:nvPr/>
        </p:nvCxnSpPr>
        <p:spPr>
          <a:xfrm flipH="1" flipV="1">
            <a:off x="1284515" y="4542976"/>
            <a:ext cx="1894114" cy="12554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>
            <a:stCxn id="9" idx="0"/>
            <a:endCxn id="7" idx="2"/>
          </p:cNvCxnSpPr>
          <p:nvPr/>
        </p:nvCxnSpPr>
        <p:spPr>
          <a:xfrm flipV="1">
            <a:off x="4158344" y="4542976"/>
            <a:ext cx="0" cy="10014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>
            <a:stCxn id="9" idx="3"/>
            <a:endCxn id="8" idx="2"/>
          </p:cNvCxnSpPr>
          <p:nvPr/>
        </p:nvCxnSpPr>
        <p:spPr>
          <a:xfrm flipV="1">
            <a:off x="5138058" y="4542976"/>
            <a:ext cx="1894115" cy="12554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682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>
            <a:extLst>
              <a:ext uri="{FF2B5EF4-FFF2-40B4-BE49-F238E27FC236}">
                <a16:creationId xmlns:a16="http://schemas.microsoft.com/office/drawing/2014/main" id="{5EE345A9-547C-3E6C-97E9-A254D65257B3}"/>
              </a:ext>
            </a:extLst>
          </p:cNvPr>
          <p:cNvSpPr/>
          <p:nvPr/>
        </p:nvSpPr>
        <p:spPr>
          <a:xfrm>
            <a:off x="1601391" y="2282428"/>
            <a:ext cx="6156722" cy="756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defRPr/>
            </a:pPr>
            <a:r>
              <a:rPr lang="tr-TR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Proje döngüsü yönetiminde aşağıdakilerden hangisi ilk aşamadır?</a:t>
            </a:r>
          </a:p>
        </p:txBody>
      </p:sp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0409A69E-C36D-FE04-CDC6-DFB66CB51754}"/>
              </a:ext>
            </a:extLst>
          </p:cNvPr>
          <p:cNvSpPr/>
          <p:nvPr/>
        </p:nvSpPr>
        <p:spPr>
          <a:xfrm>
            <a:off x="3490481" y="3615360"/>
            <a:ext cx="1189271" cy="756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Uygulama</a:t>
            </a:r>
            <a:endParaRPr lang="tr-TR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Yuvarlatılmış Dikdörtgen 3">
            <a:extLst>
              <a:ext uri="{FF2B5EF4-FFF2-40B4-BE49-F238E27FC236}">
                <a16:creationId xmlns:a16="http://schemas.microsoft.com/office/drawing/2014/main" id="{FFCE8780-7987-5AC9-6165-846CF502F67A}"/>
              </a:ext>
            </a:extLst>
          </p:cNvPr>
          <p:cNvSpPr/>
          <p:nvPr/>
        </p:nvSpPr>
        <p:spPr>
          <a:xfrm>
            <a:off x="2068369" y="3606507"/>
            <a:ext cx="1189271" cy="756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Planlama</a:t>
            </a:r>
            <a:endParaRPr lang="tr-TR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Yuvarlatılmış Dikdörtgen 4">
            <a:extLst>
              <a:ext uri="{FF2B5EF4-FFF2-40B4-BE49-F238E27FC236}">
                <a16:creationId xmlns:a16="http://schemas.microsoft.com/office/drawing/2014/main" id="{32C53898-A745-29A3-D67B-765CB6CF1795}"/>
              </a:ext>
            </a:extLst>
          </p:cNvPr>
          <p:cNvSpPr/>
          <p:nvPr/>
        </p:nvSpPr>
        <p:spPr>
          <a:xfrm>
            <a:off x="4967951" y="3606506"/>
            <a:ext cx="1189271" cy="756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İzleme</a:t>
            </a:r>
            <a:endParaRPr lang="tr-TR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EF499CD3-697A-0C4F-EB18-82FF961FC3AF}"/>
              </a:ext>
            </a:extLst>
          </p:cNvPr>
          <p:cNvSpPr/>
          <p:nvPr/>
        </p:nvSpPr>
        <p:spPr>
          <a:xfrm>
            <a:off x="6622903" y="3606506"/>
            <a:ext cx="1190678" cy="756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</a:t>
            </a:r>
            <a:endParaRPr lang="tr-TR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93038" cy="1462088"/>
          </a:xfrm>
        </p:spPr>
        <p:txBody>
          <a:bodyPr/>
          <a:lstStyle/>
          <a:p>
            <a:pPr algn="ctr">
              <a:defRPr/>
            </a:pP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BAŞARIDA </a:t>
            </a:r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 ÖNERİ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9288"/>
            <a:ext cx="9493696" cy="4114800"/>
          </a:xfrm>
        </p:spPr>
        <p:txBody>
          <a:bodyPr>
            <a:noAutofit/>
          </a:bodyPr>
          <a:lstStyle/>
          <a:p>
            <a:pPr defTabSz="785813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000" b="1" dirty="0" smtClean="0"/>
              <a:t> 1- “Misyonu” bilin 		: Amaçlarınızı bilin.</a:t>
            </a:r>
          </a:p>
          <a:p>
            <a:pPr defTabSz="785813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000" b="1" dirty="0" smtClean="0"/>
              <a:t> 2- “Kontrol”ü bilin 	</a:t>
            </a:r>
            <a:r>
              <a:rPr lang="tr-TR" altLang="tr-TR" sz="2000" b="1" dirty="0"/>
              <a:t>	</a:t>
            </a:r>
            <a:r>
              <a:rPr lang="tr-TR" altLang="tr-TR" sz="2000" b="1" dirty="0" smtClean="0"/>
              <a:t>: Malzemeler, testler, hatalar, formlar</a:t>
            </a:r>
          </a:p>
          <a:p>
            <a:pPr defTabSz="785813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000" b="1" dirty="0" smtClean="0"/>
              <a:t> 3- “Standart”ları bilin 	: Neye göre karşılaştırılmalı</a:t>
            </a:r>
          </a:p>
          <a:p>
            <a:pPr defTabSz="785813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000" b="1" dirty="0" smtClean="0"/>
              <a:t> 4- “En </a:t>
            </a:r>
            <a:r>
              <a:rPr lang="tr-TR" altLang="tr-TR" sz="2000" b="1" dirty="0" err="1" smtClean="0"/>
              <a:t>iyiler”i</a:t>
            </a:r>
            <a:r>
              <a:rPr lang="tr-TR" altLang="tr-TR" sz="2000" b="1" dirty="0" smtClean="0"/>
              <a:t> bilin 		: Nereye ulaşmak istediğinizi bilin</a:t>
            </a:r>
          </a:p>
          <a:p>
            <a:pPr defTabSz="785813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000" b="1" dirty="0" smtClean="0"/>
              <a:t> 5- “Olay”ları bilin 		: “Gördüm” “Kontrol Ettim” “Kanıtladım”</a:t>
            </a:r>
          </a:p>
          <a:p>
            <a:pPr defTabSz="785813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000" b="1" dirty="0" smtClean="0"/>
              <a:t> 6- “Sebep”leri bilin 	: “Yakaladım  Düzelt” vs. “Asıl Problem Nedir ?”</a:t>
            </a:r>
          </a:p>
          <a:p>
            <a:pPr defTabSz="785813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000" b="1" dirty="0" smtClean="0"/>
              <a:t> 7- “Etki”leri bilin 		: Sapma ne kadar? </a:t>
            </a:r>
          </a:p>
          <a:p>
            <a:pPr defTabSz="785813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000" b="1" dirty="0" smtClean="0"/>
              <a:t> 8- “İnsan”ları bilin 		: 21. yy becerileri </a:t>
            </a:r>
          </a:p>
          <a:p>
            <a:pPr defTabSz="785813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000" b="1" dirty="0" smtClean="0"/>
              <a:t> 9- “İletişim”i bilin 		: </a:t>
            </a:r>
            <a:r>
              <a:rPr lang="tr-TR" altLang="tr-TR" sz="2000" b="1" smtClean="0"/>
              <a:t>Öncelikli beceri</a:t>
            </a:r>
            <a:endParaRPr lang="tr-TR" altLang="tr-TR" sz="2000" b="1" dirty="0" smtClean="0"/>
          </a:p>
          <a:p>
            <a:pPr defTabSz="785813">
              <a:lnSpc>
                <a:spcPct val="90000"/>
              </a:lnSpc>
              <a:buNone/>
            </a:pPr>
            <a:r>
              <a:rPr lang="tr-TR" altLang="tr-TR" sz="2000" b="1" dirty="0" smtClean="0"/>
              <a:t>10- “</a:t>
            </a:r>
            <a:r>
              <a:rPr lang="tr-TR" altLang="tr-TR" sz="2000" b="1" dirty="0"/>
              <a:t>Modern </a:t>
            </a:r>
            <a:r>
              <a:rPr lang="tr-TR" altLang="tr-TR" sz="2000" b="1" dirty="0" err="1" smtClean="0"/>
              <a:t>Metotları”ı</a:t>
            </a:r>
            <a:r>
              <a:rPr lang="tr-TR" altLang="tr-TR" sz="2000" b="1" dirty="0" smtClean="0"/>
              <a:t> bilin: Yalın Felsefe, Kıyaslama, </a:t>
            </a:r>
            <a:r>
              <a:rPr lang="tr-TR" altLang="tr-TR" sz="2000" b="1" dirty="0" err="1" smtClean="0"/>
              <a:t>Kaizen</a:t>
            </a:r>
            <a:r>
              <a:rPr lang="tr-TR" altLang="tr-TR" sz="2000" b="1" dirty="0" smtClean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09098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1874913"/>
            <a:ext cx="9144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tr-T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Teşekkürler…</a:t>
            </a:r>
            <a:endParaRPr lang="en-A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995" name="Picture 5" descr="http://www.sepas.com.tr/PublishingImages/insan_kaynakla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055486"/>
            <a:ext cx="5429250" cy="167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36747"/>
            <a:ext cx="6076950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003763" y="4761876"/>
            <a:ext cx="5429250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tr-TR" sz="2400" b="1" dirty="0" smtClean="0">
                <a:latin typeface="+mn-lt"/>
              </a:rPr>
              <a:t>Dr. Mustafa Kemal TOPCU</a:t>
            </a:r>
          </a:p>
          <a:p>
            <a:pPr algn="ctr">
              <a:lnSpc>
                <a:spcPct val="100000"/>
              </a:lnSpc>
            </a:pPr>
            <a:r>
              <a:rPr lang="tr-TR" sz="2400" b="1" dirty="0" smtClean="0">
                <a:latin typeface="+mn-lt"/>
              </a:rPr>
              <a:t>0 532 706 55 37</a:t>
            </a:r>
          </a:p>
          <a:p>
            <a:pPr algn="ctr">
              <a:lnSpc>
                <a:spcPct val="100000"/>
              </a:lnSpc>
            </a:pPr>
            <a:r>
              <a:rPr lang="tr-TR" sz="2400" b="1" dirty="0" smtClean="0">
                <a:latin typeface="+mn-lt"/>
              </a:rPr>
              <a:t>mktopcu@ststrateji.com</a:t>
            </a: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0149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11499</TotalTime>
  <Words>1946</Words>
  <Application>Microsoft Office PowerPoint</Application>
  <PresentationFormat>Ekran Gösterisi (4:3)</PresentationFormat>
  <Paragraphs>559</Paragraphs>
  <Slides>91</Slides>
  <Notes>15</Notes>
  <HiddenSlides>0</HiddenSlides>
  <MMClips>2</MMClips>
  <ScaleCrop>false</ScaleCrop>
  <HeadingPairs>
    <vt:vector size="8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91</vt:i4>
      </vt:variant>
    </vt:vector>
  </HeadingPairs>
  <TitlesOfParts>
    <vt:vector size="103" baseType="lpstr">
      <vt:lpstr>Arial</vt:lpstr>
      <vt:lpstr>Calibri</vt:lpstr>
      <vt:lpstr>Cambria</vt:lpstr>
      <vt:lpstr>Comic Sans MS</vt:lpstr>
      <vt:lpstr>Juice ITC</vt:lpstr>
      <vt:lpstr>Lucida Sans Unicode</vt:lpstr>
      <vt:lpstr>Times New Roman</vt:lpstr>
      <vt:lpstr>Wingdings</vt:lpstr>
      <vt:lpstr>Wingdings 2</vt:lpstr>
      <vt:lpstr>Ofis Teması</vt:lpstr>
      <vt:lpstr>Slayt</vt:lpstr>
      <vt:lpstr>Klip</vt:lpstr>
      <vt:lpstr>PROJE DÖNGÜ YÖNETİMİ EĞİTİMİ</vt:lpstr>
      <vt:lpstr>PowerPoint Sunusu</vt:lpstr>
      <vt:lpstr>PowerPoint Sunusu</vt:lpstr>
      <vt:lpstr>PowerPoint Sunusu</vt:lpstr>
      <vt:lpstr>IX</vt:lpstr>
      <vt:lpstr>Bilgi Yarışması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PROJE NEDİR?</vt:lpstr>
      <vt:lpstr>PowerPoint Sunusu</vt:lpstr>
      <vt:lpstr>PowerPoint Sunusu</vt:lpstr>
      <vt:lpstr>Bir projenin fikir olarak doğuşundan hazırlanmasına, analizine, onaylanmasına, uygulanması ve değerlendirilmesine kadar geçen sürece  PROJE DÖNGÜSÜ,  bu döngü çerçevesinde yapılan faaliyetlerin bütününe ise    PROJE DÖNGÜSÜ YÖNETİMİ denmektedir.</vt:lpstr>
      <vt:lpstr>Tasarımı Nasıl Yapalım?</vt:lpstr>
      <vt:lpstr>PowerPoint Sunusu</vt:lpstr>
      <vt:lpstr>SORUN ANALİZİ</vt:lpstr>
      <vt:lpstr>PESTLE ANALİZİ POLİTİK</vt:lpstr>
      <vt:lpstr>PESTLE ANALİZİ EKONOMİK</vt:lpstr>
      <vt:lpstr>PESTLE ANALİZİ SOSYAL</vt:lpstr>
      <vt:lpstr>PESTLE ANALİZİ TEKNOLOJİK</vt:lpstr>
      <vt:lpstr>PESTLE ANALİZİ YASAL</vt:lpstr>
      <vt:lpstr>PESTLE ANALİZİ EKOLOJİK</vt:lpstr>
      <vt:lpstr>PowerPoint Sunusu</vt:lpstr>
      <vt:lpstr>PowerPoint Sunusu</vt:lpstr>
      <vt:lpstr>PowerPoint Sunusu</vt:lpstr>
      <vt:lpstr>PowerPoint Sunusu</vt:lpstr>
      <vt:lpstr>PowerPoint Sunusu</vt:lpstr>
      <vt:lpstr>DİNLEMEK</vt:lpstr>
      <vt:lpstr>FARKLILIKLARA SAYGI DUYMAK </vt:lpstr>
      <vt:lpstr>PowerPoint Sunusu</vt:lpstr>
      <vt:lpstr>YARATICI</vt:lpstr>
      <vt:lpstr>MERAK</vt:lpstr>
      <vt:lpstr>ÖZGÜVEN</vt:lpstr>
      <vt:lpstr>PROBLEM ÇÖZEBİLEN</vt:lpstr>
      <vt:lpstr>PowerPoint Sunusu</vt:lpstr>
      <vt:lpstr>Olası Güçlü Yanlar</vt:lpstr>
      <vt:lpstr>Olası Zayıf Yanlar</vt:lpstr>
      <vt:lpstr>Potansiyel Tehditler</vt:lpstr>
      <vt:lpstr>Potansiyel Fırsatlar</vt:lpstr>
      <vt:lpstr>PowerPoint Sunusu</vt:lpstr>
      <vt:lpstr>PowerPoint Sunusu</vt:lpstr>
      <vt:lpstr>PowerPoint Sunusu</vt:lpstr>
      <vt:lpstr>HEDEF ANALİZİ</vt:lpstr>
      <vt:lpstr>HEDEF ANALİZİ</vt:lpstr>
      <vt:lpstr>HEDEF ANALİZİ</vt:lpstr>
      <vt:lpstr>HEDEF ANALİZİ</vt:lpstr>
      <vt:lpstr>PowerPoint Sunusu</vt:lpstr>
      <vt:lpstr>STRATEJİ SEÇİMİ</vt:lpstr>
      <vt:lpstr>PowerPoint Sunusu</vt:lpstr>
      <vt:lpstr>PowerPoint Sunusu</vt:lpstr>
      <vt:lpstr>Gün 2</vt:lpstr>
      <vt:lpstr>PowerPoint Sunusu</vt:lpstr>
      <vt:lpstr>PowerPoint Sunusu</vt:lpstr>
      <vt:lpstr>Amaçlar</vt:lpstr>
      <vt:lpstr>Proje Hedef(ler)i</vt:lpstr>
      <vt:lpstr>PowerPoint Sunusu</vt:lpstr>
      <vt:lpstr>Performans Göstergeleri</vt:lpstr>
      <vt:lpstr>Performans Göstergeleri</vt:lpstr>
      <vt:lpstr>Performans Göstergeleri</vt:lpstr>
      <vt:lpstr>Performans Göstergeleri</vt:lpstr>
      <vt:lpstr>Performans Göstergeleri</vt:lpstr>
      <vt:lpstr>Performans Göstergeleri</vt:lpstr>
      <vt:lpstr>Performans Göstergeleri</vt:lpstr>
      <vt:lpstr>Performans Göstergeleri</vt:lpstr>
      <vt:lpstr>Performans Göstergeleri</vt:lpstr>
      <vt:lpstr>PowerPoint Sunusu</vt:lpstr>
      <vt:lpstr>Risk Yönetimi</vt:lpstr>
      <vt:lpstr>PowerPoint Sunusu</vt:lpstr>
      <vt:lpstr>Nasıl Hazırlanmalıyım?</vt:lpstr>
      <vt:lpstr>Projelerde Kritik Sorular</vt:lpstr>
      <vt:lpstr>Dikkat…</vt:lpstr>
      <vt:lpstr>Dikkat…</vt:lpstr>
      <vt:lpstr>Değerlendirme Kriterleri</vt:lpstr>
      <vt:lpstr>Hatırlatmalar </vt:lpstr>
      <vt:lpstr>Hatırlatmalar </vt:lpstr>
      <vt:lpstr>Hatırlatmalar </vt:lpstr>
      <vt:lpstr>Hatırlatmalar </vt:lpstr>
      <vt:lpstr>Hatırlatmalar </vt:lpstr>
      <vt:lpstr>Hatırlatmalar </vt:lpstr>
      <vt:lpstr>PCM Raporlama</vt:lpstr>
      <vt:lpstr>BAŞARIDA ON ÖNERİ</vt:lpstr>
      <vt:lpstr>PowerPoint Sunusu</vt:lpstr>
    </vt:vector>
  </TitlesOfParts>
  <Company>xxx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KURULUŞ DÜZEYİNDE STRATEJİK PLANLAMA ÇALIŞMALARI</dc:title>
  <dc:creator>Fatih Yıldırım</dc:creator>
  <cp:lastModifiedBy>PC</cp:lastModifiedBy>
  <cp:revision>596</cp:revision>
  <dcterms:created xsi:type="dcterms:W3CDTF">2003-07-28T16:15:33Z</dcterms:created>
  <dcterms:modified xsi:type="dcterms:W3CDTF">2026-04-21T07:48:03Z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Son versiyon</vt:lpwstr>
  </property>
  <property fmtid="{D5CDD505-2E9C-101B-9397-08002B2CF9AE}" pid="3" name="Owner">
    <vt:lpwstr/>
  </property>
  <property fmtid="{D5CDD505-2E9C-101B-9397-08002B2CF9AE}" pid="4" name="Status">
    <vt:lpwstr>Final</vt:lpwstr>
  </property>
</Properties>
</file>