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0" r:id="rId3"/>
    <p:sldId id="280" r:id="rId4"/>
    <p:sldId id="281" r:id="rId5"/>
    <p:sldId id="272" r:id="rId6"/>
    <p:sldId id="273" r:id="rId7"/>
    <p:sldId id="274" r:id="rId8"/>
    <p:sldId id="275" r:id="rId9"/>
    <p:sldId id="276" r:id="rId10"/>
    <p:sldId id="277" r:id="rId11"/>
    <p:sldId id="278" r:id="rId12"/>
    <p:sldId id="257" r:id="rId13"/>
    <p:sldId id="282" r:id="rId14"/>
    <p:sldId id="283" r:id="rId15"/>
    <p:sldId id="284" r:id="rId16"/>
    <p:sldId id="285" r:id="rId17"/>
    <p:sldId id="286" r:id="rId18"/>
    <p:sldId id="291" r:id="rId19"/>
    <p:sldId id="26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7927A-66A2-482B-B8E9-3E40D05B731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68D1707-510C-4DA5-81BD-E1F274D5A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A095B40-7FE9-4477-8ED3-2327AE1580C1}"/>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B176CEB8-B22F-4F2C-9345-CFE3AA8B02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DE6052-EA9A-46C1-BCEC-E4934E78E14F}"/>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44573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676A4D-3420-4DD8-B1B4-00B55C7EF2B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AA9741D-2F89-43B9-89EE-9B06954E758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C50F9AB-54B0-4DED-A21C-CE862CA88DC5}"/>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C004E747-883F-438D-A61A-24DF4DC628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444027-C912-4F02-9668-CDF8C4488460}"/>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72864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13941D-1DC0-4FE2-B13D-F6804E0C099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D40E029-F835-48F6-A1DC-3C3C1727C87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E1EA8E7-75DC-403C-8D4E-3CA74B806C96}"/>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071DA338-78F9-4C21-BE35-163D191D3A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88FF67-E2C3-46E7-9207-04A80ED1390F}"/>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232574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51446C-A28F-4EC2-844E-61FE1D95ECF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C4E70B-765A-4533-B0B5-F418A45CB45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61348B-41AB-4D3E-9D17-40C4C060F124}"/>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791DDEF1-E30D-49FA-B181-B558F9F287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7FEB89-6882-4767-8CB9-FD382F9C9D79}"/>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43792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56681C-A3CB-4230-AA54-B6421CD4F58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DADC72D-30CE-4A49-B082-D119E71E9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7F46BAB-B03A-4011-B807-696E6E81B4C4}"/>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CFE1FBE9-ADAE-4ED6-B17A-CFE4409214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52E393-9431-4CC0-BD42-3C428135145F}"/>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237676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C69B95-27B0-4C22-B2C0-48E12F84F73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51BE83B-A8ED-4426-B95E-DBD37BC8F4A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F6A88BA-E3EC-48C5-A6C0-C135FA9713B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AE1AE9-8034-427D-918E-2623C8F462D9}"/>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6" name="Alt Bilgi Yer Tutucusu 5">
            <a:extLst>
              <a:ext uri="{FF2B5EF4-FFF2-40B4-BE49-F238E27FC236}">
                <a16:creationId xmlns:a16="http://schemas.microsoft.com/office/drawing/2014/main" id="{ACD676A8-13BE-4C19-8475-8C2B3A0C00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7A1105-20A0-4270-BCFA-8AC8F50436DB}"/>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36205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A213FE-5799-4C90-AE07-480492E95A7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BBA14E-A337-4700-BDBB-EA7566A0F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FFAC89A-52D4-4F64-8E42-E65DE9C203F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17D95D4-52F7-4486-A60F-40F38A107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D9D947A-E633-4FD9-A87E-266A1831744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3588B6B-30C7-4C27-81A0-DFBCE4C67E7B}"/>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8" name="Alt Bilgi Yer Tutucusu 7">
            <a:extLst>
              <a:ext uri="{FF2B5EF4-FFF2-40B4-BE49-F238E27FC236}">
                <a16:creationId xmlns:a16="http://schemas.microsoft.com/office/drawing/2014/main" id="{37268196-5E02-4FC0-93C0-2CA0A906B22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C4C68C8-0E4A-4AA0-8FF4-45995CB28F25}"/>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40264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3E32D0-B5A8-4185-A492-1F64C82C39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7261340-E9D9-4134-916F-7F1012C156D6}"/>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4" name="Alt Bilgi Yer Tutucusu 3">
            <a:extLst>
              <a:ext uri="{FF2B5EF4-FFF2-40B4-BE49-F238E27FC236}">
                <a16:creationId xmlns:a16="http://schemas.microsoft.com/office/drawing/2014/main" id="{F7D5E313-2B04-4A35-9963-B51D3788B45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852E0D0-39E6-407C-8302-8B153679E789}"/>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80517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9FA3FEA-EA75-479F-B17F-8F55D854DBEF}"/>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3" name="Alt Bilgi Yer Tutucusu 2">
            <a:extLst>
              <a:ext uri="{FF2B5EF4-FFF2-40B4-BE49-F238E27FC236}">
                <a16:creationId xmlns:a16="http://schemas.microsoft.com/office/drawing/2014/main" id="{D3D0DED0-61DB-4C93-B9C8-CC173983E02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EDDF540-76DC-4A4E-9284-22866A39A607}"/>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12045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19422-B607-4247-9A37-66569EE21F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A1957DA-5FF9-4884-938F-18FC04B9C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1141239-E142-48DF-AF70-3D1152FE6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96A69B-FFA1-498C-B1E3-5886CF365B4A}"/>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6" name="Alt Bilgi Yer Tutucusu 5">
            <a:extLst>
              <a:ext uri="{FF2B5EF4-FFF2-40B4-BE49-F238E27FC236}">
                <a16:creationId xmlns:a16="http://schemas.microsoft.com/office/drawing/2014/main" id="{2C5141EC-749B-4529-B743-EAA59E654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2EF92F9-583D-4B3F-A2E0-2F59F04DBF93}"/>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181077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24FEFA-D87C-4C77-AA2C-725101DD001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992C131-EA39-432D-804D-588A741D2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B2D0513-2423-4C6B-A7DC-3217E1443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D33E926-09B8-4E3F-ACA1-A8DA3FDE7272}"/>
              </a:ext>
            </a:extLst>
          </p:cNvPr>
          <p:cNvSpPr>
            <a:spLocks noGrp="1"/>
          </p:cNvSpPr>
          <p:nvPr>
            <p:ph type="dt" sz="half" idx="10"/>
          </p:nvPr>
        </p:nvSpPr>
        <p:spPr/>
        <p:txBody>
          <a:bodyPr/>
          <a:lstStyle/>
          <a:p>
            <a:fld id="{CE63F47A-F615-4940-88CD-B0029C0BEF8F}" type="datetimeFigureOut">
              <a:rPr lang="tr-TR" smtClean="0"/>
              <a:t>10.06.2026</a:t>
            </a:fld>
            <a:endParaRPr lang="tr-TR"/>
          </a:p>
        </p:txBody>
      </p:sp>
      <p:sp>
        <p:nvSpPr>
          <p:cNvPr id="6" name="Alt Bilgi Yer Tutucusu 5">
            <a:extLst>
              <a:ext uri="{FF2B5EF4-FFF2-40B4-BE49-F238E27FC236}">
                <a16:creationId xmlns:a16="http://schemas.microsoft.com/office/drawing/2014/main" id="{41766399-B72F-4607-AAC7-50E1E8BFDF4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E3807D-0206-4D4F-A4CF-2E0D2F944D72}"/>
              </a:ext>
            </a:extLst>
          </p:cNvPr>
          <p:cNvSpPr>
            <a:spLocks noGrp="1"/>
          </p:cNvSpPr>
          <p:nvPr>
            <p:ph type="sldNum" sz="quarter" idx="12"/>
          </p:nvPr>
        </p:nvSpPr>
        <p:spPr/>
        <p:txBody>
          <a:bodyPr/>
          <a:lstStyle/>
          <a:p>
            <a:fld id="{CD522909-9754-48AD-AC70-08C1AEC4EFF6}" type="slidenum">
              <a:rPr lang="tr-TR" smtClean="0"/>
              <a:t>‹#›</a:t>
            </a:fld>
            <a:endParaRPr lang="tr-TR"/>
          </a:p>
        </p:txBody>
      </p:sp>
    </p:spTree>
    <p:extLst>
      <p:ext uri="{BB962C8B-B14F-4D97-AF65-F5344CB8AC3E}">
        <p14:creationId xmlns:p14="http://schemas.microsoft.com/office/powerpoint/2010/main" val="403529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FE3DFAD-6136-4AEC-AC95-D4FA1544F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2E388A-FB15-4304-BA59-0C1DF4E2D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E97118-8762-44FB-8C9F-CFC5D6147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3F47A-F615-4940-88CD-B0029C0BEF8F}" type="datetimeFigureOut">
              <a:rPr lang="tr-TR" smtClean="0"/>
              <a:t>10.06.2026</a:t>
            </a:fld>
            <a:endParaRPr lang="tr-TR"/>
          </a:p>
        </p:txBody>
      </p:sp>
      <p:sp>
        <p:nvSpPr>
          <p:cNvPr id="5" name="Alt Bilgi Yer Tutucusu 4">
            <a:extLst>
              <a:ext uri="{FF2B5EF4-FFF2-40B4-BE49-F238E27FC236}">
                <a16:creationId xmlns:a16="http://schemas.microsoft.com/office/drawing/2014/main" id="{CE9730B1-810F-4E52-8594-1108BF00D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C05A180-F395-4C02-8874-50E70384F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22909-9754-48AD-AC70-08C1AEC4EFF6}" type="slidenum">
              <a:rPr lang="tr-TR" smtClean="0"/>
              <a:t>‹#›</a:t>
            </a:fld>
            <a:endParaRPr lang="tr-TR"/>
          </a:p>
        </p:txBody>
      </p:sp>
    </p:spTree>
    <p:extLst>
      <p:ext uri="{BB962C8B-B14F-4D97-AF65-F5344CB8AC3E}">
        <p14:creationId xmlns:p14="http://schemas.microsoft.com/office/powerpoint/2010/main" val="398049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ikaplan.net/" TargetMode="External"/><Relationship Id="rId2" Type="http://schemas.openxmlformats.org/officeDocument/2006/relationships/hyperlink" Target="mailto:k33ali@hot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mbudsman.gov.t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letisim.gov.tr/turkce/sikca-sorulan-sorula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letisim.gov.tr/turkce/sikca-sorulan-sorul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33ECD8B-28A0-44F6-A55E-4D4B9DAA018D}"/>
              </a:ext>
            </a:extLst>
          </p:cNvPr>
          <p:cNvSpPr txBox="1"/>
          <p:nvPr/>
        </p:nvSpPr>
        <p:spPr>
          <a:xfrm>
            <a:off x="1085850" y="266700"/>
            <a:ext cx="10134600" cy="4801314"/>
          </a:xfrm>
          <a:prstGeom prst="rect">
            <a:avLst/>
          </a:prstGeom>
          <a:noFill/>
        </p:spPr>
        <p:txBody>
          <a:bodyPr wrap="square">
            <a:spAutoFit/>
          </a:bodyPr>
          <a:lstStyle/>
          <a:p>
            <a:pPr algn="ctr"/>
            <a:endParaRPr lang="tr-TR" sz="5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r>
              <a:rPr lang="tr-TR" sz="5400" b="1" dirty="0">
                <a:latin typeface="Times New Roman" panose="02020603050405020304" pitchFamily="18" charset="0"/>
                <a:cs typeface="Times New Roman" panose="02020603050405020304" pitchFamily="18" charset="0"/>
              </a:rPr>
              <a:t>CİMER </a:t>
            </a:r>
          </a:p>
          <a:p>
            <a:pPr algn="ctr"/>
            <a:r>
              <a:rPr lang="tr-TR" sz="5400" b="1" dirty="0">
                <a:latin typeface="Times New Roman" panose="02020603050405020304" pitchFamily="18" charset="0"/>
                <a:ea typeface="Calibri" panose="020F0502020204030204" pitchFamily="34" charset="0"/>
                <a:cs typeface="Times New Roman" panose="02020603050405020304" pitchFamily="18" charset="0"/>
              </a:rPr>
              <a:t>AKIŞ SÜREÇLERİ </a:t>
            </a:r>
            <a:endParaRPr lang="tr-TR" sz="5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tr-TR" sz="1800" b="1" dirty="0">
                <a:latin typeface="Times New Roman" panose="02020603050405020304" pitchFamily="18" charset="0"/>
                <a:ea typeface="Calibri" panose="020F0502020204030204" pitchFamily="34" charset="0"/>
                <a:cs typeface="Times New Roman" panose="02020603050405020304" pitchFamily="18" charset="0"/>
              </a:rPr>
              <a:t>Ali KAPLAN </a:t>
            </a:r>
          </a:p>
          <a:p>
            <a:pPr algn="r"/>
            <a:r>
              <a:rPr lang="tr-TR" sz="1800" b="1" dirty="0">
                <a:latin typeface="Times New Roman" panose="02020603050405020304" pitchFamily="18" charset="0"/>
                <a:ea typeface="Calibri" panose="020F0502020204030204" pitchFamily="34" charset="0"/>
                <a:cs typeface="Times New Roman" panose="02020603050405020304" pitchFamily="18" charset="0"/>
              </a:rPr>
              <a:t>05054976502</a:t>
            </a:r>
          </a:p>
          <a:p>
            <a:pPr algn="r"/>
            <a:r>
              <a:rPr lang="tr-TR" sz="1800" b="1" dirty="0">
                <a:latin typeface="Times New Roman" panose="02020603050405020304" pitchFamily="18" charset="0"/>
                <a:ea typeface="Calibri" panose="020F0502020204030204" pitchFamily="34" charset="0"/>
                <a:cs typeface="Times New Roman" panose="02020603050405020304" pitchFamily="18" charset="0"/>
                <a:hlinkClick r:id="rId2"/>
              </a:rPr>
              <a:t>k33ali@hotmail.com</a:t>
            </a:r>
            <a:endParaRPr lang="tr-TR" sz="1800" b="1" dirty="0">
              <a:latin typeface="Times New Roman" panose="02020603050405020304" pitchFamily="18" charset="0"/>
              <a:ea typeface="Calibri" panose="020F0502020204030204" pitchFamily="34" charset="0"/>
              <a:cs typeface="Times New Roman" panose="02020603050405020304" pitchFamily="18" charset="0"/>
            </a:endParaRPr>
          </a:p>
          <a:p>
            <a:pPr algn="r"/>
            <a:r>
              <a:rPr lang="tr-TR" sz="1800" b="1" dirty="0">
                <a:latin typeface="Times New Roman" panose="02020603050405020304" pitchFamily="18" charset="0"/>
                <a:ea typeface="Calibri" panose="020F0502020204030204" pitchFamily="34" charset="0"/>
                <a:cs typeface="Times New Roman" panose="02020603050405020304" pitchFamily="18" charset="0"/>
                <a:hlinkClick r:id="rId3"/>
              </a:rPr>
              <a:t>www.alikaplan.net</a:t>
            </a:r>
            <a:endParaRPr lang="tr-TR"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626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2C4E0C-92F3-4E8C-8922-C850C65C9BEB}"/>
              </a:ext>
            </a:extLst>
          </p:cNvPr>
          <p:cNvSpPr>
            <a:spLocks noGrp="1"/>
          </p:cNvSpPr>
          <p:nvPr>
            <p:ph type="title"/>
          </p:nvPr>
        </p:nvSpPr>
        <p:spPr/>
        <p:txBody>
          <a:bodyPr>
            <a:normAutofit/>
          </a:bodyPr>
          <a:lstStyle/>
          <a:p>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BAŞVURUYA NE KADAR SÜREDE CEVAP VERİLMELİDİR </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13266A4-FA3C-44D0-801C-6D3187790AF6}"/>
              </a:ext>
            </a:extLst>
          </p:cNvPr>
          <p:cNvSpPr>
            <a:spLocks noGrp="1"/>
          </p:cNvSpPr>
          <p:nvPr>
            <p:ph idx="1"/>
          </p:nvPr>
        </p:nvSpPr>
        <p:spPr>
          <a:xfrm>
            <a:off x="838200" y="1323975"/>
            <a:ext cx="10515600" cy="4852988"/>
          </a:xfrm>
        </p:spPr>
        <p:txBody>
          <a:bodyPr/>
          <a:lstStyle/>
          <a:p>
            <a:pPr algn="just">
              <a:lnSpc>
                <a:spcPct val="107000"/>
              </a:lnSpc>
              <a:spcAft>
                <a:spcPts val="800"/>
              </a:spcAft>
            </a:pP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1) 3071 sayılı Dilekçe Hakkının Kullanılmasına Dair Kanun kapsamında yapılan istek ve şikâyet başvurularına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cevap verme süresi 30 gündür</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2) 4982 sayılı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Bilgi Edinme Hakkı Kanunu kapsamında</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yapılan başvurulara cevap verme süresi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15 iş günüdür</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Gerekli durumlarda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başvuru sahibine bilgi verilmesi şartıyla</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bu süre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30 iş gününe</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kadar uzatılabilmektedir.</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42737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02B6E0-8852-4D04-98E5-F52215FFCBB6}"/>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BAŞVURU DURUMU HAKKINDA BİLGİ ALMA </a:t>
            </a:r>
          </a:p>
        </p:txBody>
      </p:sp>
      <p:sp>
        <p:nvSpPr>
          <p:cNvPr id="3" name="İçerik Yer Tutucusu 2">
            <a:extLst>
              <a:ext uri="{FF2B5EF4-FFF2-40B4-BE49-F238E27FC236}">
                <a16:creationId xmlns:a16="http://schemas.microsoft.com/office/drawing/2014/main" id="{DB9AA836-E7F5-4F62-A15F-BEEEE6AE29D4}"/>
              </a:ext>
            </a:extLst>
          </p:cNvPr>
          <p:cNvSpPr>
            <a:spLocks noGrp="1"/>
          </p:cNvSpPr>
          <p:nvPr>
            <p:ph idx="1"/>
          </p:nvPr>
        </p:nvSpPr>
        <p:spPr/>
        <p:txBody>
          <a:bodyPr/>
          <a:lstStyle/>
          <a:p>
            <a:pPr algn="just">
              <a:lnSpc>
                <a:spcPct val="107000"/>
              </a:lnSpc>
              <a:spcAft>
                <a:spcPts val="800"/>
              </a:spcAft>
            </a:pPr>
            <a:r>
              <a:rPr lang="tr-TR" sz="2400" dirty="0" err="1">
                <a:effectLst/>
                <a:latin typeface="Times New Roman" panose="02020603050405020304" pitchFamily="18" charset="0"/>
                <a:ea typeface="Times New Roman" panose="02020603050405020304" pitchFamily="18" charset="0"/>
                <a:cs typeface="Times New Roman" panose="02020603050405020304" pitchFamily="18" charset="0"/>
              </a:rPr>
              <a:t>CİMER’e</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internet ortamında yaptığınız başvurularda,  size bir başvuru takip sayısı verilir ve e-posta adresinize başvurunuzun alındığı bilgisi gönderilir. cimer.gov.tr veya e-Devlet üzerinden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“Başvuru Sorgulama”</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ekranı üzerinden başvuru takibinizi yapabilirsiniz. Ayrıca CİMER çağrı merkezini (0312 590 20 00 / 0) arayarak da başvurunuzun durumunu öğrenebilirsiniz.</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38248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63C02D-5368-4730-86D2-8F2AB4E8EE58}"/>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BAŞVURUYA CEVAP VERİLMEDİĞİNDE ?</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658DE211-D42F-479B-BD3B-EECA17196386}"/>
              </a:ext>
            </a:extLst>
          </p:cNvPr>
          <p:cNvSpPr>
            <a:spLocks noGrp="1"/>
          </p:cNvSpPr>
          <p:nvPr>
            <p:ph sz="half" idx="1"/>
          </p:nvPr>
        </p:nvSpPr>
        <p:spPr>
          <a:xfrm>
            <a:off x="361951" y="1825625"/>
            <a:ext cx="5876924" cy="4351338"/>
          </a:xfrm>
        </p:spPr>
        <p:txBody>
          <a:bodyPr>
            <a:normAutofit/>
          </a:bodyPr>
          <a:lstStyle/>
          <a:p>
            <a:pPr marL="342900" indent="-342900" algn="just">
              <a:lnSpc>
                <a:spcPct val="100000"/>
              </a:lnSpc>
              <a:spcBef>
                <a:spcPts val="0"/>
              </a:spcBef>
              <a:buAutoNum type="arabicParenR"/>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Başvurunuzun konusu istek veya şikâyet niteliğindeyse ve başvurunuza 30 gün içerisinde herhangi bir cevap </a:t>
            </a:r>
          </a:p>
          <a:p>
            <a:pPr marL="0" indent="0" algn="just">
              <a:lnSpc>
                <a:spcPct val="100000"/>
              </a:lnSpc>
              <a:spcBef>
                <a:spcPts val="0"/>
              </a:spcBef>
              <a:buNone/>
            </a:pPr>
            <a:r>
              <a:rPr lang="tr-TR" sz="16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verilmediyse CİMER üzerinden cevap alamadığınıza dair bir</a:t>
            </a:r>
          </a:p>
          <a:p>
            <a:pPr marL="0" indent="0" algn="just">
              <a:lnSpc>
                <a:spcPct val="100000"/>
              </a:lnSpc>
              <a:spcBef>
                <a:spcPts val="0"/>
              </a:spcBef>
              <a:buNone/>
            </a:pP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başvuru oluşturabilirsiniz</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 Yasal sürenin sona ermesi itibarıyla 60 gün içerisinde idari dava     açabilirsiniz.</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 İdarenin cevap vermemesine yönelik şikâyetinizi Kamu Denetçiliği Kurumuna iletebilirsiniz (Ayrıntılı bilgi için </a:t>
            </a:r>
            <a:r>
              <a:rPr lang="tr-TR" sz="1400" dirty="0" err="1">
                <a:effectLst/>
                <a:latin typeface="Times New Roman" panose="02020603050405020304" pitchFamily="18" charset="0"/>
                <a:ea typeface="Times New Roman" panose="02020603050405020304" pitchFamily="18" charset="0"/>
                <a:cs typeface="Times New Roman" panose="02020603050405020304" pitchFamily="18" charset="0"/>
              </a:rPr>
              <a:t>bkz</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www.ombudsman.gov.tr</a:t>
            </a: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6" name="İçerik Yer Tutucusu 5">
            <a:extLst>
              <a:ext uri="{FF2B5EF4-FFF2-40B4-BE49-F238E27FC236}">
                <a16:creationId xmlns:a16="http://schemas.microsoft.com/office/drawing/2014/main" id="{478A47E3-0D1C-47D1-9726-3C3D0CB1F5BB}"/>
              </a:ext>
            </a:extLst>
          </p:cNvPr>
          <p:cNvPicPr>
            <a:picLocks noGrp="1" noChangeAspect="1"/>
          </p:cNvPicPr>
          <p:nvPr>
            <p:ph sz="half" idx="2"/>
          </p:nvPr>
        </p:nvPicPr>
        <p:blipFill>
          <a:blip r:embed="rId3"/>
          <a:stretch>
            <a:fillRect/>
          </a:stretch>
        </p:blipFill>
        <p:spPr>
          <a:xfrm>
            <a:off x="6353175" y="1485900"/>
            <a:ext cx="4950034" cy="4691063"/>
          </a:xfrm>
        </p:spPr>
      </p:pic>
    </p:spTree>
    <p:extLst>
      <p:ext uri="{BB962C8B-B14F-4D97-AF65-F5344CB8AC3E}">
        <p14:creationId xmlns:p14="http://schemas.microsoft.com/office/powerpoint/2010/main" val="322194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57A760-2286-43AB-890A-21B4C761C211}"/>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BAŞVURUYA BELGE EKLENMESİ </a:t>
            </a:r>
          </a:p>
        </p:txBody>
      </p:sp>
      <p:sp>
        <p:nvSpPr>
          <p:cNvPr id="3" name="İçerik Yer Tutucusu 2">
            <a:extLst>
              <a:ext uri="{FF2B5EF4-FFF2-40B4-BE49-F238E27FC236}">
                <a16:creationId xmlns:a16="http://schemas.microsoft.com/office/drawing/2014/main" id="{D8009858-2BB3-4972-8DF6-94A090FD2B80}"/>
              </a:ext>
            </a:extLst>
          </p:cNvPr>
          <p:cNvSpPr>
            <a:spLocks noGrp="1"/>
          </p:cNvSpPr>
          <p:nvPr>
            <p:ph idx="1"/>
          </p:nvPr>
        </p:nvSpPr>
        <p:spPr/>
        <p:txBody>
          <a:bodyPr/>
          <a:lstStyle/>
          <a:p>
            <a:pPr algn="just">
              <a:lnSpc>
                <a:spcPct val="107000"/>
              </a:lnSpc>
              <a:spcAft>
                <a:spcPts val="800"/>
              </a:spcAft>
            </a:pPr>
            <a:r>
              <a:rPr lang="tr-TR" sz="2400" dirty="0" err="1">
                <a:effectLst/>
                <a:latin typeface="Times New Roman" panose="02020603050405020304" pitchFamily="18" charset="0"/>
                <a:ea typeface="Times New Roman" panose="02020603050405020304" pitchFamily="18" charset="0"/>
                <a:cs typeface="Times New Roman" panose="02020603050405020304" pitchFamily="18" charset="0"/>
              </a:rPr>
              <a:t>CİMER’e</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internet ortamında yapacağınız başvurularda müracaat konunuzu başvuru metni alanına yazmanız gerekmektedir. Başvurunuzu yazdıktan sonra, metninizin doğruluğunu kuvvetlendirecek delil veya ispat niteliğinde dosya, ekran görüntüsü veya fotoğraf yükleyebilirsiniz.</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Müracaatlara eklenebilecek dosya formatları  JPEG, JPG, PNG, TIFF, TIF olup maksimum dosya boyutu 3 MB’tır. Müracaat konunuzu başvuru metni alanına yazmanız zorunlu olduğundan PDF, WORD gibi metin tabanlı belgeler sisteme eklenememektedir.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60364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A48305-01DE-46AC-B22C-E91F1C4E0A62}"/>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BAŞKASI ADINA BAŞVURU YAPILMASI</a:t>
            </a:r>
          </a:p>
        </p:txBody>
      </p:sp>
      <p:sp>
        <p:nvSpPr>
          <p:cNvPr id="3" name="İçerik Yer Tutucusu 2">
            <a:extLst>
              <a:ext uri="{FF2B5EF4-FFF2-40B4-BE49-F238E27FC236}">
                <a16:creationId xmlns:a16="http://schemas.microsoft.com/office/drawing/2014/main" id="{1F0BA651-E42F-4CAC-BF5E-183853993605}"/>
              </a:ext>
            </a:extLst>
          </p:cNvPr>
          <p:cNvSpPr>
            <a:spLocks noGrp="1"/>
          </p:cNvSpPr>
          <p:nvPr>
            <p:ph idx="1"/>
          </p:nvPr>
        </p:nvSpPr>
        <p:spPr/>
        <p:txBody>
          <a:bodyPr/>
          <a:lstStyle/>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Bir başkasının kimlik ve iletişim bilgilerini kullanarak onun adına başvuruda bulunulamaz. Bir başkası adına başvuru yalnızca kişinin velisi, vasisi veya diğer yasal temsilcileri tarafından gerekli ispat yükümlülüğünün yerine getirilmesi şartıyla yapılabilir.</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70560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AE9716-D851-4415-9DC8-BF8E5E576DDE}"/>
              </a:ext>
            </a:extLst>
          </p:cNvPr>
          <p:cNvSpPr>
            <a:spLocks noGrp="1"/>
          </p:cNvSpPr>
          <p:nvPr>
            <p:ph type="title"/>
          </p:nvPr>
        </p:nvSpPr>
        <p:spPr/>
        <p:txBody>
          <a:bodyPr>
            <a:normAutofit/>
          </a:bodyPr>
          <a:lstStyle/>
          <a:p>
            <a:pPr algn="ctr"/>
            <a:r>
              <a:rPr lang="tr-TR" sz="2800" b="1" dirty="0">
                <a:latin typeface="Times New Roman" panose="02020603050405020304" pitchFamily="18" charset="0"/>
                <a:cs typeface="Times New Roman" panose="02020603050405020304" pitchFamily="18" charset="0"/>
              </a:rPr>
              <a:t>CİMER’E GÜNDE KAÇ BAŞVURU YAPILABİLİR </a:t>
            </a:r>
          </a:p>
        </p:txBody>
      </p:sp>
      <p:sp>
        <p:nvSpPr>
          <p:cNvPr id="3" name="İçerik Yer Tutucusu 2">
            <a:extLst>
              <a:ext uri="{FF2B5EF4-FFF2-40B4-BE49-F238E27FC236}">
                <a16:creationId xmlns:a16="http://schemas.microsoft.com/office/drawing/2014/main" id="{F73A07A5-F7BE-41FA-8088-19D030297042}"/>
              </a:ext>
            </a:extLst>
          </p:cNvPr>
          <p:cNvSpPr>
            <a:spLocks noGrp="1"/>
          </p:cNvSpPr>
          <p:nvPr>
            <p:ph idx="1"/>
          </p:nvPr>
        </p:nvSpPr>
        <p:spPr/>
        <p:txBody>
          <a:bodyPr/>
          <a:lstStyle/>
          <a:p>
            <a:pPr marL="0" indent="0" algn="just">
              <a:lnSpc>
                <a:spcPct val="107000"/>
              </a:lnSpc>
              <a:spcAft>
                <a:spcPts val="800"/>
              </a:spcAft>
              <a:buNone/>
            </a:pPr>
            <a:endParaRPr lang="tr-TR"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Hizmetin sağlıklı ve herkese eşit bir şekilde işlemesini temin etmek amacı ile oluşturulan CİMER sistemine, internet ortamında ve Alo 150 aracılığıyla </a:t>
            </a:r>
            <a:r>
              <a:rPr lang="tr-T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günde 1 kez başvuru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yapabilirsiniz.</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1607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97A11B-BB7E-4096-BFB5-82C6D6EE04E5}"/>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BAŞVURUYA VERİLEN CEVAPTAN MEMNUN KALINMAZSA </a:t>
            </a:r>
          </a:p>
        </p:txBody>
      </p:sp>
      <p:sp>
        <p:nvSpPr>
          <p:cNvPr id="3" name="İçerik Yer Tutucusu 2">
            <a:extLst>
              <a:ext uri="{FF2B5EF4-FFF2-40B4-BE49-F238E27FC236}">
                <a16:creationId xmlns:a16="http://schemas.microsoft.com/office/drawing/2014/main" id="{5D563741-BB06-4CBC-A419-991102DF8D3A}"/>
              </a:ext>
            </a:extLst>
          </p:cNvPr>
          <p:cNvSpPr>
            <a:spLocks noGrp="1"/>
          </p:cNvSpPr>
          <p:nvPr>
            <p:ph idx="1"/>
          </p:nvPr>
        </p:nvSpPr>
        <p:spPr/>
        <p:txBody>
          <a:bodyPr/>
          <a:lstStyle/>
          <a:p>
            <a:pPr marL="0" indent="0" algn="just">
              <a:lnSpc>
                <a:spcPct val="107000"/>
              </a:lnSpc>
              <a:spcAft>
                <a:spcPts val="800"/>
              </a:spcAft>
              <a:buNone/>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Başvurunuzun konusu belirli bir istek veya şikâyet niteliğindeyse ve başvurunuza verilen cevaptan memnun kalınmazsa;</a:t>
            </a:r>
          </a:p>
          <a:p>
            <a:pPr algn="just">
              <a:lnSpc>
                <a:spcPct val="107000"/>
              </a:lnSpc>
              <a:spcAft>
                <a:spcPts val="800"/>
              </a:spcAft>
              <a:buFontTx/>
              <a:buChar char="-"/>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ilgili kurumdan yeni bir cevap verilmesini </a:t>
            </a:r>
          </a:p>
          <a:p>
            <a:pPr marL="0" indent="0" algn="just">
              <a:lnSpc>
                <a:spcPct val="107000"/>
              </a:lnSpc>
              <a:spcAft>
                <a:spcPts val="800"/>
              </a:spcAft>
              <a:buNone/>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veya </a:t>
            </a:r>
          </a:p>
          <a:p>
            <a:pPr algn="just">
              <a:lnSpc>
                <a:spcPct val="107000"/>
              </a:lnSpc>
              <a:spcAft>
                <a:spcPts val="800"/>
              </a:spcAft>
              <a:buFontTx/>
              <a:buChar char="-"/>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başvurunuzun yeniden değerlendirilmesini talep edebilirsiniz. </a:t>
            </a:r>
          </a:p>
          <a:p>
            <a:pPr marL="0" indent="0" algn="just">
              <a:lnSpc>
                <a:spcPct val="107000"/>
              </a:lnSpc>
              <a:spcAft>
                <a:spcPts val="800"/>
              </a:spcAft>
              <a:buNone/>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Ayrıca yasal haklarda kullanılabilir.</a:t>
            </a:r>
            <a:endParaRPr lang="tr-TR"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21287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B61C7-5931-4DB3-B1C6-DD1A4D5235A3}"/>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CİMER’DEKİ KİŞİSEL BİLGİLERİN KORUNMASI </a:t>
            </a:r>
          </a:p>
        </p:txBody>
      </p:sp>
      <p:sp>
        <p:nvSpPr>
          <p:cNvPr id="3" name="İçerik Yer Tutucusu 2">
            <a:extLst>
              <a:ext uri="{FF2B5EF4-FFF2-40B4-BE49-F238E27FC236}">
                <a16:creationId xmlns:a16="http://schemas.microsoft.com/office/drawing/2014/main" id="{AD93DF5C-B57F-4EF6-B26E-0292AE7F4881}"/>
              </a:ext>
            </a:extLst>
          </p:cNvPr>
          <p:cNvSpPr>
            <a:spLocks noGrp="1"/>
          </p:cNvSpPr>
          <p:nvPr>
            <p:ph idx="1"/>
          </p:nvPr>
        </p:nvSpPr>
        <p:spPr/>
        <p:txBody>
          <a:bodyPr/>
          <a:lstStyle/>
          <a:p>
            <a:pPr algn="just">
              <a:lnSpc>
                <a:spcPct val="107000"/>
              </a:lnSpc>
              <a:spcAft>
                <a:spcPts val="800"/>
              </a:spcAft>
            </a:pP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6698 sayılı Kişisel Verilerin Korunması Kanunu uyarınca kamu kurumları, kişisel verilerin muhafazasını sağlamak amacıyla uygun güvenlik düzeyini temin etmeye yönelik gerekli her türlü teknik ve idari tedbirleri almak zorundadır. Aynı şekilde, 4982 sayılı Bilgi Edinme Hakkı Kanunu uyarınca da kişinin özel hayatı ve kişiye ilişkin bilgiler korunmaktadır. Kamu kurumları başvuru sahiplerinin kimlik ve iletişim bilgileri ile dilekçelerini yetkili kişiler haricinde kimseyle paylaşmamaktadır.</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96962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F9F2DC0-4744-4B75-9332-BBE41C3CD57F}"/>
              </a:ext>
            </a:extLst>
          </p:cNvPr>
          <p:cNvSpPr txBox="1"/>
          <p:nvPr/>
        </p:nvSpPr>
        <p:spPr>
          <a:xfrm>
            <a:off x="1457325" y="1095376"/>
            <a:ext cx="9248775" cy="3624005"/>
          </a:xfrm>
          <a:prstGeom prst="rect">
            <a:avLst/>
          </a:prstGeom>
          <a:noFill/>
        </p:spPr>
        <p:txBody>
          <a:bodyPr wrap="square">
            <a:spAutoFit/>
          </a:bodyPr>
          <a:lstStyle/>
          <a:p>
            <a:pPr algn="just">
              <a:lnSpc>
                <a:spcPct val="107000"/>
              </a:lnSpc>
              <a:spcAft>
                <a:spcPts val="800"/>
              </a:spcAft>
            </a:pPr>
            <a:r>
              <a:rPr lang="tr-TR" sz="1800" b="1"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CİMER ÇAĞRI MERKEZİNDEN BAŞVURU YAPABİLİR MİYİM</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CİMER çağrı merkezi üzerinden başvuru yapılmamaktadır. Çağrı merkezini arayarak başvuru yolları hakkında bilgi edinebilir, başvuru durumu sorgulanabilir ve idari danışmanlık hizmeti alınab</a:t>
            </a:r>
            <a:r>
              <a:rPr lang="tr-TR" dirty="0">
                <a:latin typeface="Times New Roman" panose="02020603050405020304" pitchFamily="18" charset="0"/>
                <a:ea typeface="Times New Roman" panose="02020603050405020304" pitchFamily="18" charset="0"/>
                <a:cs typeface="Times New Roman" panose="02020603050405020304" pitchFamily="18" charset="0"/>
              </a:rPr>
              <a:t>ilir.</a:t>
            </a: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CİMER Çağrı Merkezine 0312 590 20 00 / 0 telefon numarasından ulaşabilir.</a:t>
            </a:r>
          </a:p>
          <a:p>
            <a:pPr algn="just">
              <a:lnSpc>
                <a:spcPct val="107000"/>
              </a:lnSpc>
              <a:spcAft>
                <a:spcPts val="800"/>
              </a:spcAft>
            </a:pPr>
            <a:endParaRPr lang="tr-T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YABANCI BİR DİLDE BAŞVURU YAPABİLİR MİYİM</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Başvurular “Türkçe” yazılmalıdır. Yabancı dilde yapılacak başvurunun Türkçe noter onaylı tercümesi istenmelidir.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53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a:extLst>
              <a:ext uri="{FF2B5EF4-FFF2-40B4-BE49-F238E27FC236}">
                <a16:creationId xmlns:a16="http://schemas.microsoft.com/office/drawing/2014/main" id="{CE8658B0-D4FA-4351-ACD6-72D2BB8404CB}"/>
              </a:ext>
            </a:extLst>
          </p:cNvPr>
          <p:cNvGraphicFramePr>
            <a:graphicFrameLocks noChangeAspect="1"/>
          </p:cNvGraphicFramePr>
          <p:nvPr/>
        </p:nvGraphicFramePr>
        <p:xfrm>
          <a:off x="2867025" y="92075"/>
          <a:ext cx="7477125" cy="6489700"/>
        </p:xfrm>
        <a:graphic>
          <a:graphicData uri="http://schemas.openxmlformats.org/presentationml/2006/ole">
            <mc:AlternateContent xmlns:mc="http://schemas.openxmlformats.org/markup-compatibility/2006">
              <mc:Choice xmlns:v="urn:schemas-microsoft-com:vml" Requires="v">
                <p:oleObj spid="_x0000_s2087" name="Document" r:id="rId3" imgW="7109947" imgH="8977212" progId="Word.Document.12">
                  <p:embed/>
                </p:oleObj>
              </mc:Choice>
              <mc:Fallback>
                <p:oleObj name="Document" r:id="rId3" imgW="7109947" imgH="8977212" progId="Word.Document.12">
                  <p:embed/>
                  <p:pic>
                    <p:nvPicPr>
                      <p:cNvPr id="3" name="Nesne 2">
                        <a:extLst>
                          <a:ext uri="{FF2B5EF4-FFF2-40B4-BE49-F238E27FC236}">
                            <a16:creationId xmlns:a16="http://schemas.microsoft.com/office/drawing/2014/main" id="{CE8658B0-D4FA-4351-ACD6-72D2BB8404CB}"/>
                          </a:ext>
                        </a:extLst>
                      </p:cNvPr>
                      <p:cNvPicPr/>
                      <p:nvPr/>
                    </p:nvPicPr>
                    <p:blipFill>
                      <a:blip r:embed="rId4"/>
                      <a:stretch>
                        <a:fillRect/>
                      </a:stretch>
                    </p:blipFill>
                    <p:spPr>
                      <a:xfrm>
                        <a:off x="2867025" y="92075"/>
                        <a:ext cx="7477125" cy="6489700"/>
                      </a:xfrm>
                      <a:prstGeom prst="rect">
                        <a:avLst/>
                      </a:prstGeom>
                    </p:spPr>
                  </p:pic>
                </p:oleObj>
              </mc:Fallback>
            </mc:AlternateContent>
          </a:graphicData>
        </a:graphic>
      </p:graphicFrame>
    </p:spTree>
    <p:extLst>
      <p:ext uri="{BB962C8B-B14F-4D97-AF65-F5344CB8AC3E}">
        <p14:creationId xmlns:p14="http://schemas.microsoft.com/office/powerpoint/2010/main" val="341557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7A20ED-1FDC-46DD-B2ED-D8178CD57774}"/>
              </a:ext>
            </a:extLst>
          </p:cNvPr>
          <p:cNvSpPr>
            <a:spLocks noGrp="1"/>
          </p:cNvSpPr>
          <p:nvPr>
            <p:ph type="title"/>
          </p:nvPr>
        </p:nvSpPr>
        <p:spPr>
          <a:xfrm>
            <a:off x="838200" y="365125"/>
            <a:ext cx="10515600" cy="1006475"/>
          </a:xfrm>
        </p:spPr>
        <p:txBody>
          <a:bodyPr/>
          <a:lstStyle/>
          <a:p>
            <a:r>
              <a:rPr lang="tr-TR" sz="4400" dirty="0">
                <a:effectLst/>
                <a:latin typeface="Times New Roman" panose="02020603050405020304" pitchFamily="18" charset="0"/>
                <a:ea typeface="Calibri" panose="020F0502020204030204" pitchFamily="34" charset="0"/>
                <a:cs typeface="Times New Roman" panose="02020603050405020304" pitchFamily="18" charset="0"/>
              </a:rPr>
              <a:t>CİMER NEDİR ?</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18400FF-BE9F-4CC1-B82D-8B9414113CE0}"/>
              </a:ext>
            </a:extLst>
          </p:cNvPr>
          <p:cNvSpPr>
            <a:spLocks noGrp="1"/>
          </p:cNvSpPr>
          <p:nvPr>
            <p:ph idx="1"/>
          </p:nvPr>
        </p:nvSpPr>
        <p:spPr>
          <a:xfrm>
            <a:off x="914400" y="1238250"/>
            <a:ext cx="10439400" cy="4938713"/>
          </a:xfrm>
        </p:spPr>
        <p:txBody>
          <a:bodyPr>
            <a:normAutofit/>
          </a:bodyPr>
          <a:lstStyle/>
          <a:p>
            <a:pPr algn="just">
              <a:lnSpc>
                <a:spcPct val="107000"/>
              </a:lnSpc>
              <a:spcAft>
                <a:spcPts val="800"/>
              </a:spcAft>
            </a:pPr>
            <a:r>
              <a:rPr lang="tr-TR" sz="2400" b="1" dirty="0">
                <a:effectLst/>
                <a:latin typeface="Times New Roman" panose="02020603050405020304" pitchFamily="18" charset="0"/>
                <a:ea typeface="Times New Roman" panose="02020603050405020304" pitchFamily="18" charset="0"/>
                <a:cs typeface="Times New Roman" panose="02020603050405020304" pitchFamily="18" charset="0"/>
              </a:rPr>
              <a:t>CİMER</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“Cumhurbaşkanlığı İletişim Merkezi” ifadesinin kısaltmasıdır. Anayasa tarafından güvence altına alınan dilekçe hakkı ve bilgi edinme hakkının kullanımını kolaylaştırmak için oluşturulmuş bir halkla ilişkiler uygulamasıdır. Cumhurbaşkanlığı İletişim Başkanlığı Halkla İlişkiler Dairesi Başkanlığının sorumluluğunda yürütülmektedir.</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CİMER, elektronik sistemin adı olup yapılan başvurular sistemde kayıtlı yaklaşık 60 bin idari birimden ilgili olan kamu kuruluşuna gönderilerek işleme alınır ve yine işleme alan kurum tarafından cevaplanır. CİMER, dilekçe ve bilgi edinme haklarının kullanımının yanı sıra “katılımcı yönetim” anlayışı çerçevesinde kamu politikalarına yönelik her türlü görüş ve önerinizi de iletebileceğiniz bir platformdur.</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29757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49B75B-FC93-49D5-964F-472C332EEDDE}"/>
              </a:ext>
            </a:extLst>
          </p:cNvPr>
          <p:cNvSpPr>
            <a:spLocks noGrp="1"/>
          </p:cNvSpPr>
          <p:nvPr>
            <p:ph type="title"/>
          </p:nvPr>
        </p:nvSpPr>
        <p:spPr/>
        <p:txBody>
          <a:bodyPr/>
          <a:lstStyle/>
          <a:p>
            <a:r>
              <a:rPr lang="tr-TR" dirty="0"/>
              <a:t>CİMER’E KİMLER BAŞVURU YAPABİLİR </a:t>
            </a:r>
          </a:p>
        </p:txBody>
      </p:sp>
      <p:sp>
        <p:nvSpPr>
          <p:cNvPr id="3" name="İçerik Yer Tutucusu 2">
            <a:extLst>
              <a:ext uri="{FF2B5EF4-FFF2-40B4-BE49-F238E27FC236}">
                <a16:creationId xmlns:a16="http://schemas.microsoft.com/office/drawing/2014/main" id="{6F70C7E8-9686-48D9-AA75-B8B8999F2CE0}"/>
              </a:ext>
            </a:extLst>
          </p:cNvPr>
          <p:cNvSpPr>
            <a:spLocks noGrp="1"/>
          </p:cNvSpPr>
          <p:nvPr>
            <p:ph sz="half" idx="1"/>
          </p:nvPr>
        </p:nvSpPr>
        <p:spPr/>
        <p:txBody>
          <a:bodyPr/>
          <a:lstStyle/>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Türkiye Cumhuriyeti vatandaşları. (12 yaşından büyük)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Özel hukuk tüzel kişileri.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Türkiye’de ikamet eden yabancılar. (Karşılıklılık esası çerçevesinde)</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6" name="İçerik Yer Tutucusu 5">
            <a:extLst>
              <a:ext uri="{FF2B5EF4-FFF2-40B4-BE49-F238E27FC236}">
                <a16:creationId xmlns:a16="http://schemas.microsoft.com/office/drawing/2014/main" id="{9407D4DE-CCDC-4A3F-AC38-C2BA7DDED5F0}"/>
              </a:ext>
            </a:extLst>
          </p:cNvPr>
          <p:cNvPicPr>
            <a:picLocks noGrp="1" noChangeAspect="1"/>
          </p:cNvPicPr>
          <p:nvPr>
            <p:ph sz="half" idx="2"/>
          </p:nvPr>
        </p:nvPicPr>
        <p:blipFill>
          <a:blip r:embed="rId2"/>
          <a:stretch>
            <a:fillRect/>
          </a:stretch>
        </p:blipFill>
        <p:spPr>
          <a:xfrm>
            <a:off x="6172200" y="1905000"/>
            <a:ext cx="5181600" cy="3714750"/>
          </a:xfrm>
        </p:spPr>
      </p:pic>
    </p:spTree>
    <p:extLst>
      <p:ext uri="{BB962C8B-B14F-4D97-AF65-F5344CB8AC3E}">
        <p14:creationId xmlns:p14="http://schemas.microsoft.com/office/powerpoint/2010/main" val="195674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EDE417-700B-463B-B7EE-8B229CE4FF28}"/>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CİMER’E BAŞVURU NASIL YAPILIR </a:t>
            </a:r>
          </a:p>
        </p:txBody>
      </p:sp>
      <p:sp>
        <p:nvSpPr>
          <p:cNvPr id="3" name="İçerik Yer Tutucusu 2">
            <a:extLst>
              <a:ext uri="{FF2B5EF4-FFF2-40B4-BE49-F238E27FC236}">
                <a16:creationId xmlns:a16="http://schemas.microsoft.com/office/drawing/2014/main" id="{18BB373F-89DC-4075-A529-BB528B2A5CE4}"/>
              </a:ext>
            </a:extLst>
          </p:cNvPr>
          <p:cNvSpPr>
            <a:spLocks noGrp="1"/>
          </p:cNvSpPr>
          <p:nvPr>
            <p:ph sz="half" idx="1"/>
          </p:nvPr>
        </p:nvSpPr>
        <p:spPr>
          <a:xfrm>
            <a:off x="838200" y="1825625"/>
            <a:ext cx="4762500" cy="4351338"/>
          </a:xfrm>
        </p:spPr>
        <p:txBody>
          <a:bodyPr>
            <a:normAutofit fontScale="77500" lnSpcReduction="20000"/>
          </a:bodyPr>
          <a:lstStyle/>
          <a:p>
            <a:pPr algn="just">
              <a:lnSpc>
                <a:spcPct val="107000"/>
              </a:lnSpc>
              <a:spcAft>
                <a:spcPts val="800"/>
              </a:spcAft>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1) www.cimer.gov.tr veya e-Devlet kapısı www.turkiye.gov.tr adreslerini kullanarak</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2) ALO 150 telefon hattını arayarak</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3) İletişim Başkanlığına gönderilmek üzere mektup ve faks göndererek</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4) Cumhurbaşkanlığı, Bakanlık, Valilik ve Kaymakamlıklarda oluşturulan halkla ilişkiler bürolarına şahsen müracaat ederek başvuru yapabilirsiniz.</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6" name="İçerik Yer Tutucusu 5">
            <a:extLst>
              <a:ext uri="{FF2B5EF4-FFF2-40B4-BE49-F238E27FC236}">
                <a16:creationId xmlns:a16="http://schemas.microsoft.com/office/drawing/2014/main" id="{0F115989-963B-4A81-B944-4ED3F1FEE9F9}"/>
              </a:ext>
            </a:extLst>
          </p:cNvPr>
          <p:cNvPicPr>
            <a:picLocks noGrp="1" noChangeAspect="1"/>
          </p:cNvPicPr>
          <p:nvPr>
            <p:ph sz="half" idx="2"/>
          </p:nvPr>
        </p:nvPicPr>
        <p:blipFill>
          <a:blip r:embed="rId2"/>
          <a:stretch>
            <a:fillRect/>
          </a:stretch>
        </p:blipFill>
        <p:spPr>
          <a:xfrm>
            <a:off x="5753101" y="1825625"/>
            <a:ext cx="5724524" cy="4351338"/>
          </a:xfrm>
        </p:spPr>
      </p:pic>
    </p:spTree>
    <p:extLst>
      <p:ext uri="{BB962C8B-B14F-4D97-AF65-F5344CB8AC3E}">
        <p14:creationId xmlns:p14="http://schemas.microsoft.com/office/powerpoint/2010/main" val="401518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57680C-5766-496C-9010-057E4721442E}"/>
              </a:ext>
            </a:extLst>
          </p:cNvPr>
          <p:cNvSpPr>
            <a:spLocks noGrp="1"/>
          </p:cNvSpPr>
          <p:nvPr>
            <p:ph type="title"/>
          </p:nvPr>
        </p:nvSpPr>
        <p:spPr/>
        <p:txBody>
          <a:bodyPr/>
          <a:lstStyle/>
          <a:p>
            <a:r>
              <a:rPr lang="tr-TR" dirty="0"/>
              <a:t>CİMER BAŞVURU SÜRECİ </a:t>
            </a:r>
          </a:p>
        </p:txBody>
      </p:sp>
      <p:sp>
        <p:nvSpPr>
          <p:cNvPr id="3" name="İçerik Yer Tutucusu 2">
            <a:extLst>
              <a:ext uri="{FF2B5EF4-FFF2-40B4-BE49-F238E27FC236}">
                <a16:creationId xmlns:a16="http://schemas.microsoft.com/office/drawing/2014/main" id="{349DF22C-4A88-4BFF-95A8-3C6BA0994BC1}"/>
              </a:ext>
            </a:extLst>
          </p:cNvPr>
          <p:cNvSpPr>
            <a:spLocks noGrp="1"/>
          </p:cNvSpPr>
          <p:nvPr>
            <p:ph idx="1"/>
          </p:nvPr>
        </p:nvSpPr>
        <p:spPr/>
        <p:txBody>
          <a:bodyPr/>
          <a:lstStyle/>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İnternet ortamında yapılan başvurularda, başvurunun doğrudan gönderilmesini istenen kamu kurumunu seçebilirsiniz. Eğer müracaat konunuzla ilgilenecek </a:t>
            </a:r>
            <a:r>
              <a:rPr lang="tr-TR"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kurumun hangisi olduğunu bilmiyorsanız İletişim Başkanlığını seçmeniz gerekmektedir.</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Bu durumda başvurunuz CİMER personeli tarafından ön değerlendirmeye tabi tutulmakta ve sonrasında ilgili kamu kurumuna sevk edilmektedir.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Bu işlemden sonra başvuru sevk edilen kurum tarafından okunur ve ilgisine göre kurumun alt birimlerine gönderilmektedir.</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Cevap verecek olan birim, başvuruyu; bilgi toplama, derleme, inceleme, soruşturma gibi birtakım değerlendirmelerden geçirerek yasal süre içerisinde cevap metnini onaylayacak olan yetkiliye iletmektedir. Cevap, kontrol ve onay aşamalarından geçtikten sonra e-posta adresine otomatik olarak gönderilmektedir.</a:t>
            </a:r>
          </a:p>
          <a:p>
            <a:pPr marL="0" indent="0" algn="just">
              <a:lnSpc>
                <a:spcPct val="107000"/>
              </a:lnSpc>
              <a:spcAft>
                <a:spcPts val="800"/>
              </a:spcAft>
              <a:buNone/>
            </a:pPr>
            <a:r>
              <a:rPr lang="tr-TR" sz="1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(Süreç uzayacaksa bilgilendirme yapılmalıdır) </a:t>
            </a:r>
            <a:endParaRPr lang="tr-TR"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01575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963B9E-5490-4DD5-A254-1C3A56779AB5}"/>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CİMER ÜZERİNDEN İSTENİLEN KURUMA DOĞRUDAN İLETMEK </a:t>
            </a:r>
          </a:p>
        </p:txBody>
      </p:sp>
      <p:sp>
        <p:nvSpPr>
          <p:cNvPr id="3" name="İçerik Yer Tutucusu 2">
            <a:extLst>
              <a:ext uri="{FF2B5EF4-FFF2-40B4-BE49-F238E27FC236}">
                <a16:creationId xmlns:a16="http://schemas.microsoft.com/office/drawing/2014/main" id="{32EBD269-03E9-44A8-9665-7932AB906D36}"/>
              </a:ext>
            </a:extLst>
          </p:cNvPr>
          <p:cNvSpPr>
            <a:spLocks noGrp="1"/>
          </p:cNvSpPr>
          <p:nvPr>
            <p:ph idx="1"/>
          </p:nvPr>
        </p:nvSpPr>
        <p:spPr/>
        <p:txBody>
          <a:bodyPr/>
          <a:lstStyle/>
          <a:p>
            <a:pPr algn="just">
              <a:lnSpc>
                <a:spcPct val="107000"/>
              </a:lnSpc>
              <a:spcAft>
                <a:spcPts val="800"/>
              </a:spcAft>
            </a:pPr>
            <a:r>
              <a:rPr lang="tr-TR"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İnternet üzerinden yaptığınız başvurularda; başvuru metninizi oluşturduktan sonra “</a:t>
            </a:r>
            <a:r>
              <a:rPr lang="tr-TR" sz="2400" i="1" dirty="0">
                <a:effectLst/>
                <a:latin typeface="Times New Roman" panose="02020603050405020304" pitchFamily="18" charset="0"/>
                <a:ea typeface="Times New Roman" panose="02020603050405020304" pitchFamily="18" charset="0"/>
                <a:cs typeface="Times New Roman" panose="02020603050405020304" pitchFamily="18" charset="0"/>
              </a:rPr>
              <a:t>Başvurunuzu göndermek istediğiniz kamu kurumunu seçiniz. Gönderdiğiniz kamu kurumunun görev alanına girmeyen başvurular yetkili kamu kurumuna sistem üzerinden iletilir</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butonuna tıklayarak doğrudan seçtiğiniz kuruma gönderebilirsiniz.</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71768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3721EB-EDC7-45A2-83FD-754E318456EF}"/>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CİMER ARACILIĞIYLA BAŞVURU YAPILABİLECEK KURUMLAR </a:t>
            </a:r>
          </a:p>
        </p:txBody>
      </p:sp>
      <p:sp>
        <p:nvSpPr>
          <p:cNvPr id="3" name="İçerik Yer Tutucusu 2">
            <a:extLst>
              <a:ext uri="{FF2B5EF4-FFF2-40B4-BE49-F238E27FC236}">
                <a16:creationId xmlns:a16="http://schemas.microsoft.com/office/drawing/2014/main" id="{3D9547BA-022A-4881-989E-CC66E57C449C}"/>
              </a:ext>
            </a:extLst>
          </p:cNvPr>
          <p:cNvSpPr>
            <a:spLocks noGrp="1"/>
          </p:cNvSpPr>
          <p:nvPr>
            <p:ph idx="1"/>
          </p:nvPr>
        </p:nvSpPr>
        <p:spPr/>
        <p:txBody>
          <a:bodyPr>
            <a:normAutofit/>
          </a:bodyPr>
          <a:lstStyle/>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Cumhurbaşkanlığı Merkez Teşkilatı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Cumhurbaşkanlığı Ofisleri, Kurulları ve Bağlı Başkanlıklar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Bakanlıklar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Valilikler ve Kaymakamlıklar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5) Üniversiteler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6) Bağlı İlgili ve İlişkili Kurum ve Kuruluşlar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7) Belediyeler (Büyükşehir, İl ve İlçe Belediyeleri)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8) İl Özel İdareleri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42875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5F43D-9CFB-45D0-997F-6F172B699A3C}"/>
              </a:ext>
            </a:extLst>
          </p:cNvPr>
          <p:cNvSpPr>
            <a:spLocks noGrp="1"/>
          </p:cNvSpPr>
          <p:nvPr>
            <p:ph type="title"/>
          </p:nvPr>
        </p:nvSpPr>
        <p:spPr/>
        <p:txBody>
          <a:bodyPr>
            <a:normAutofit/>
          </a:bodyPr>
          <a:lstStyle/>
          <a:p>
            <a:r>
              <a:rPr lang="tr-TR" sz="2800" b="1" dirty="0">
                <a:latin typeface="Times New Roman" panose="02020603050405020304" pitchFamily="18" charset="0"/>
                <a:cs typeface="Times New Roman" panose="02020603050405020304" pitchFamily="18" charset="0"/>
              </a:rPr>
              <a:t>CİMER KAPSAMI DIŞINDA OLAN KURUMLAR </a:t>
            </a:r>
          </a:p>
        </p:txBody>
      </p:sp>
      <p:sp>
        <p:nvSpPr>
          <p:cNvPr id="3" name="İçerik Yer Tutucusu 2">
            <a:extLst>
              <a:ext uri="{FF2B5EF4-FFF2-40B4-BE49-F238E27FC236}">
                <a16:creationId xmlns:a16="http://schemas.microsoft.com/office/drawing/2014/main" id="{F32C4028-5361-41CB-929B-FCB66E4F05AB}"/>
              </a:ext>
            </a:extLst>
          </p:cNvPr>
          <p:cNvSpPr>
            <a:spLocks noGrp="1"/>
          </p:cNvSpPr>
          <p:nvPr>
            <p:ph idx="1"/>
          </p:nvPr>
        </p:nvSpPr>
        <p:spPr>
          <a:xfrm>
            <a:off x="838200" y="1447800"/>
            <a:ext cx="10515600" cy="4729163"/>
          </a:xfrm>
        </p:spPr>
        <p:txBody>
          <a:bodyPr>
            <a:normAutofit fontScale="92500" lnSpcReduction="20000"/>
          </a:bodyPr>
          <a:lstStyle/>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 Cumhuriyet Başsavcılıkları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2) Mahkemeler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3) Türkiye Büyük Millet Meclisi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4) Kamu Denetçiliği Kurumu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5) Yüksek Seçim Kurulu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6) Hâkimler ve Savcılar Kurulu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7) Sayıştay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8) Dernek ve Vakıflar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9) Şirketler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10) Muhtarlıklar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98862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56C16A-68A3-4254-BC92-EC81BA423403}"/>
              </a:ext>
            </a:extLst>
          </p:cNvPr>
          <p:cNvSpPr>
            <a:spLocks noGrp="1"/>
          </p:cNvSpPr>
          <p:nvPr>
            <p:ph type="title"/>
          </p:nvPr>
        </p:nvSpPr>
        <p:spPr>
          <a:xfrm>
            <a:off x="838200" y="365125"/>
            <a:ext cx="10515600" cy="701675"/>
          </a:xfrm>
        </p:spPr>
        <p:txBody>
          <a:bodyPr>
            <a:normAutofit/>
          </a:bodyPr>
          <a:lstStyle/>
          <a:p>
            <a:r>
              <a:rPr lang="tr-TR" sz="2800" b="1" dirty="0">
                <a:latin typeface="Times New Roman" panose="02020603050405020304" pitchFamily="18" charset="0"/>
                <a:cs typeface="Times New Roman" panose="02020603050405020304" pitchFamily="18" charset="0"/>
              </a:rPr>
              <a:t>CİMER’E HANGİ TÜR BAŞVURULAR YAPILABİLİR</a:t>
            </a:r>
          </a:p>
        </p:txBody>
      </p:sp>
      <p:sp>
        <p:nvSpPr>
          <p:cNvPr id="3" name="İçerik Yer Tutucusu 2">
            <a:extLst>
              <a:ext uri="{FF2B5EF4-FFF2-40B4-BE49-F238E27FC236}">
                <a16:creationId xmlns:a16="http://schemas.microsoft.com/office/drawing/2014/main" id="{ACE969F6-8719-44B8-AA88-B0279F80E924}"/>
              </a:ext>
            </a:extLst>
          </p:cNvPr>
          <p:cNvSpPr>
            <a:spLocks noGrp="1"/>
          </p:cNvSpPr>
          <p:nvPr>
            <p:ph idx="1"/>
          </p:nvPr>
        </p:nvSpPr>
        <p:spPr>
          <a:xfrm>
            <a:off x="838200" y="981075"/>
            <a:ext cx="10744200" cy="5638800"/>
          </a:xfrm>
        </p:spPr>
        <p:txBody>
          <a:bodyPr>
            <a:normAutofit fontScale="77500" lnSpcReduction="20000"/>
          </a:bodyPr>
          <a:lstStyle/>
          <a:p>
            <a:pPr algn="just">
              <a:lnSpc>
                <a:spcPct val="107000"/>
              </a:lnSpc>
              <a:spcAft>
                <a:spcPts val="800"/>
              </a:spcAft>
            </a:pPr>
            <a:r>
              <a:rPr lang="tr-TR" sz="2600" dirty="0" err="1">
                <a:effectLst/>
                <a:latin typeface="Times New Roman" panose="02020603050405020304" pitchFamily="18" charset="0"/>
                <a:ea typeface="Times New Roman" panose="02020603050405020304" pitchFamily="18" charset="0"/>
                <a:cs typeface="Times New Roman" panose="02020603050405020304" pitchFamily="18" charset="0"/>
              </a:rPr>
              <a:t>CİMER’e</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İstek (Dilek), Şikâyet, Görüş-Öneri, Bilgi Edinme, Teşekkür ve Yönetime Katıl türlerinde başvuru yapabilirsiniz.</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1) İstek,</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gerçekleşmesini istediğiniz somut bir talep veya hizmet varsa seçilmesi gereken başvuru türüdür.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2) Şikâyet,</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herhangi bir sebepten dolayı zarar görmeniz veya mağdur olmanız hâlinde seçilen başvuru türüdür.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3) Görüş-öneri,</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bir kamu hizmetinin daha iyi yürütülmesine ilişkin veya herhangi bir sorunun çözümüne ya da amacına ulaşması için öne sürmek istediğiniz düşünce, teklif ya da tavsiye içerikli başvurulardır.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4) Bilgi edinme,</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kamu kurumlarının ellerinde bulunan ya da görevleri gereği bulunması gereken somut bilgi ve belgeye erişebilme talebi doğrultusunda seçilen başvuru türüdür.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5) Teşekkür,</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alınan bir hizmet sonrası kamu kurumu veya kamu personeline yönelik memnuniyet mesajlarının iletildiği başvuru türüdür.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b="1" dirty="0">
                <a:effectLst/>
                <a:latin typeface="Times New Roman" panose="02020603050405020304" pitchFamily="18" charset="0"/>
                <a:ea typeface="Times New Roman" panose="02020603050405020304" pitchFamily="18" charset="0"/>
                <a:cs typeface="Times New Roman" panose="02020603050405020304" pitchFamily="18" charset="0"/>
              </a:rPr>
              <a:t>6) Yönetime katıl,</a:t>
            </a:r>
            <a:r>
              <a:rPr lang="tr-TR" sz="2600" dirty="0">
                <a:effectLst/>
                <a:latin typeface="Times New Roman" panose="02020603050405020304" pitchFamily="18" charset="0"/>
                <a:ea typeface="Times New Roman" panose="02020603050405020304" pitchFamily="18" charset="0"/>
                <a:cs typeface="Times New Roman" panose="02020603050405020304" pitchFamily="18" charset="0"/>
              </a:rPr>
              <a:t> vatandaşlarımızın yeni politika önerileri sunabilmesi ve hâlihazırda yürütülen politikalar hakkında katkılarının alınabilmesi amacıyla yapılan başvuru türüdür.</a:t>
            </a:r>
            <a:endParaRPr lang="tr-TR"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7075159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1155</Words>
  <Application>Microsoft Office PowerPoint</Application>
  <PresentationFormat>Geniş ekran</PresentationFormat>
  <Paragraphs>93</Paragraphs>
  <Slides>19</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5" baseType="lpstr">
      <vt:lpstr>Arial</vt:lpstr>
      <vt:lpstr>Calibri</vt:lpstr>
      <vt:lpstr>Calibri Light</vt:lpstr>
      <vt:lpstr>Times New Roman</vt:lpstr>
      <vt:lpstr>Office Teması</vt:lpstr>
      <vt:lpstr>Document</vt:lpstr>
      <vt:lpstr>PowerPoint Sunusu</vt:lpstr>
      <vt:lpstr>CİMER NEDİR ?</vt:lpstr>
      <vt:lpstr>CİMER’E KİMLER BAŞVURU YAPABİLİR </vt:lpstr>
      <vt:lpstr>CİMER’E BAŞVURU NASIL YAPILIR </vt:lpstr>
      <vt:lpstr>CİMER BAŞVURU SÜRECİ </vt:lpstr>
      <vt:lpstr>CİMER ÜZERİNDEN İSTENİLEN KURUMA DOĞRUDAN İLETMEK </vt:lpstr>
      <vt:lpstr>CİMER ARACILIĞIYLA BAŞVURU YAPILABİLECEK KURUMLAR </vt:lpstr>
      <vt:lpstr>CİMER KAPSAMI DIŞINDA OLAN KURUMLAR </vt:lpstr>
      <vt:lpstr>CİMER’E HANGİ TÜR BAŞVURULAR YAPILABİLİR</vt:lpstr>
      <vt:lpstr>BAŞVURUYA NE KADAR SÜREDE CEVAP VERİLMELİDİR </vt:lpstr>
      <vt:lpstr>BAŞVURU DURUMU HAKKINDA BİLGİ ALMA </vt:lpstr>
      <vt:lpstr>BAŞVURUYA CEVAP VERİLMEDİĞİNDE ?</vt:lpstr>
      <vt:lpstr>BAŞVURUYA BELGE EKLENMESİ </vt:lpstr>
      <vt:lpstr>BAŞKASI ADINA BAŞVURU YAPILMASI</vt:lpstr>
      <vt:lpstr>CİMER’E GÜNDE KAÇ BAŞVURU YAPILABİLİR </vt:lpstr>
      <vt:lpstr>BAŞVURUYA VERİLEN CEVAPTAN MEMNUN KALINMAZSA </vt:lpstr>
      <vt:lpstr>CİMER’DEKİ KİŞİSEL BİLGİLERİN KORUNMASI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dc:creator>
  <cp:lastModifiedBy>Ali</cp:lastModifiedBy>
  <cp:revision>37</cp:revision>
  <dcterms:created xsi:type="dcterms:W3CDTF">2026-05-14T10:06:35Z</dcterms:created>
  <dcterms:modified xsi:type="dcterms:W3CDTF">2026-06-10T17:14:55Z</dcterms:modified>
</cp:coreProperties>
</file>