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371" r:id="rId3"/>
    <p:sldId id="257" r:id="rId4"/>
    <p:sldId id="376" r:id="rId5"/>
    <p:sldId id="258" r:id="rId6"/>
    <p:sldId id="356" r:id="rId7"/>
    <p:sldId id="358" r:id="rId8"/>
    <p:sldId id="360" r:id="rId9"/>
    <p:sldId id="267" r:id="rId10"/>
    <p:sldId id="372" r:id="rId11"/>
    <p:sldId id="259" r:id="rId12"/>
    <p:sldId id="260" r:id="rId13"/>
    <p:sldId id="269" r:id="rId14"/>
    <p:sldId id="273" r:id="rId15"/>
    <p:sldId id="368" r:id="rId16"/>
    <p:sldId id="370" r:id="rId17"/>
    <p:sldId id="270" r:id="rId18"/>
    <p:sldId id="327" r:id="rId19"/>
    <p:sldId id="366" r:id="rId20"/>
    <p:sldId id="275" r:id="rId21"/>
    <p:sldId id="276" r:id="rId22"/>
    <p:sldId id="277" r:id="rId23"/>
    <p:sldId id="271" r:id="rId24"/>
    <p:sldId id="364" r:id="rId25"/>
    <p:sldId id="272" r:id="rId26"/>
    <p:sldId id="280" r:id="rId27"/>
    <p:sldId id="348" r:id="rId28"/>
    <p:sldId id="278" r:id="rId29"/>
    <p:sldId id="281" r:id="rId30"/>
    <p:sldId id="282" r:id="rId31"/>
    <p:sldId id="283" r:id="rId32"/>
    <p:sldId id="286" r:id="rId33"/>
    <p:sldId id="365" r:id="rId34"/>
    <p:sldId id="367" r:id="rId35"/>
    <p:sldId id="287" r:id="rId36"/>
    <p:sldId id="288" r:id="rId37"/>
    <p:sldId id="289" r:id="rId38"/>
    <p:sldId id="291" r:id="rId39"/>
    <p:sldId id="292" r:id="rId40"/>
    <p:sldId id="293" r:id="rId41"/>
    <p:sldId id="307" r:id="rId42"/>
    <p:sldId id="313" r:id="rId43"/>
    <p:sldId id="308" r:id="rId44"/>
    <p:sldId id="314" r:id="rId45"/>
    <p:sldId id="315" r:id="rId46"/>
    <p:sldId id="309" r:id="rId47"/>
    <p:sldId id="316" r:id="rId48"/>
    <p:sldId id="317" r:id="rId49"/>
    <p:sldId id="318" r:id="rId50"/>
    <p:sldId id="310" r:id="rId51"/>
    <p:sldId id="373" r:id="rId52"/>
    <p:sldId id="311" r:id="rId53"/>
    <p:sldId id="312" r:id="rId54"/>
    <p:sldId id="319" r:id="rId55"/>
    <p:sldId id="320" r:id="rId56"/>
    <p:sldId id="262" r:id="rId57"/>
    <p:sldId id="322" r:id="rId58"/>
    <p:sldId id="323" r:id="rId59"/>
    <p:sldId id="321" r:id="rId60"/>
    <p:sldId id="324" r:id="rId61"/>
    <p:sldId id="325" r:id="rId62"/>
    <p:sldId id="326" r:id="rId63"/>
    <p:sldId id="263" r:id="rId64"/>
    <p:sldId id="382" r:id="rId65"/>
    <p:sldId id="380" r:id="rId66"/>
    <p:sldId id="374" r:id="rId67"/>
    <p:sldId id="266"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60"/>
  </p:normalViewPr>
  <p:slideViewPr>
    <p:cSldViewPr snapToGrid="0">
      <p:cViewPr varScale="1">
        <p:scale>
          <a:sx n="80" d="100"/>
          <a:sy n="80" d="100"/>
        </p:scale>
        <p:origin x="73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9B2C122F-BAEA-4C46-AEE4-97F575C48CDA}" type="datetimeFigureOut">
              <a:rPr lang="tr-TR" smtClean="0"/>
              <a:t>10.06.2026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ED0840B-AED9-4DC3-B8D3-5E93379A7D27}" type="slidenum">
              <a:rPr lang="tr-TR" smtClean="0"/>
              <a:t>‹#›</a:t>
            </a:fld>
            <a:endParaRPr lang="tr-TR"/>
          </a:p>
        </p:txBody>
      </p:sp>
    </p:spTree>
    <p:extLst>
      <p:ext uri="{BB962C8B-B14F-4D97-AF65-F5344CB8AC3E}">
        <p14:creationId xmlns:p14="http://schemas.microsoft.com/office/powerpoint/2010/main" val="583432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B2C122F-BAEA-4C46-AEE4-97F575C48CDA}" type="datetimeFigureOut">
              <a:rPr lang="tr-TR" smtClean="0"/>
              <a:t>10.06.2026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ED0840B-AED9-4DC3-B8D3-5E93379A7D27}" type="slidenum">
              <a:rPr lang="tr-TR" smtClean="0"/>
              <a:t>‹#›</a:t>
            </a:fld>
            <a:endParaRPr lang="tr-TR"/>
          </a:p>
        </p:txBody>
      </p:sp>
    </p:spTree>
    <p:extLst>
      <p:ext uri="{BB962C8B-B14F-4D97-AF65-F5344CB8AC3E}">
        <p14:creationId xmlns:p14="http://schemas.microsoft.com/office/powerpoint/2010/main" val="1126461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B2C122F-BAEA-4C46-AEE4-97F575C48CDA}" type="datetimeFigureOut">
              <a:rPr lang="tr-TR" smtClean="0"/>
              <a:t>10.06.2026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ED0840B-AED9-4DC3-B8D3-5E93379A7D27}" type="slidenum">
              <a:rPr lang="tr-TR" smtClean="0"/>
              <a:t>‹#›</a:t>
            </a:fld>
            <a:endParaRPr lang="tr-TR"/>
          </a:p>
        </p:txBody>
      </p:sp>
    </p:spTree>
    <p:extLst>
      <p:ext uri="{BB962C8B-B14F-4D97-AF65-F5344CB8AC3E}">
        <p14:creationId xmlns:p14="http://schemas.microsoft.com/office/powerpoint/2010/main" val="3695411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B2C122F-BAEA-4C46-AEE4-97F575C48CDA}" type="datetimeFigureOut">
              <a:rPr lang="tr-TR" smtClean="0"/>
              <a:t>10.06.2026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ED0840B-AED9-4DC3-B8D3-5E93379A7D27}" type="slidenum">
              <a:rPr lang="tr-TR" smtClean="0"/>
              <a:t>‹#›</a:t>
            </a:fld>
            <a:endParaRPr lang="tr-TR"/>
          </a:p>
        </p:txBody>
      </p:sp>
    </p:spTree>
    <p:extLst>
      <p:ext uri="{BB962C8B-B14F-4D97-AF65-F5344CB8AC3E}">
        <p14:creationId xmlns:p14="http://schemas.microsoft.com/office/powerpoint/2010/main" val="397930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B2C122F-BAEA-4C46-AEE4-97F575C48CDA}" type="datetimeFigureOut">
              <a:rPr lang="tr-TR" smtClean="0"/>
              <a:t>10.06.2026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ED0840B-AED9-4DC3-B8D3-5E93379A7D27}" type="slidenum">
              <a:rPr lang="tr-TR" smtClean="0"/>
              <a:t>‹#›</a:t>
            </a:fld>
            <a:endParaRPr lang="tr-TR"/>
          </a:p>
        </p:txBody>
      </p:sp>
    </p:spTree>
    <p:extLst>
      <p:ext uri="{BB962C8B-B14F-4D97-AF65-F5344CB8AC3E}">
        <p14:creationId xmlns:p14="http://schemas.microsoft.com/office/powerpoint/2010/main" val="3567823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B2C122F-BAEA-4C46-AEE4-97F575C48CDA}" type="datetimeFigureOut">
              <a:rPr lang="tr-TR" smtClean="0"/>
              <a:t>10.06.2026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ED0840B-AED9-4DC3-B8D3-5E93379A7D27}" type="slidenum">
              <a:rPr lang="tr-TR" smtClean="0"/>
              <a:t>‹#›</a:t>
            </a:fld>
            <a:endParaRPr lang="tr-TR"/>
          </a:p>
        </p:txBody>
      </p:sp>
    </p:spTree>
    <p:extLst>
      <p:ext uri="{BB962C8B-B14F-4D97-AF65-F5344CB8AC3E}">
        <p14:creationId xmlns:p14="http://schemas.microsoft.com/office/powerpoint/2010/main" val="353421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B2C122F-BAEA-4C46-AEE4-97F575C48CDA}" type="datetimeFigureOut">
              <a:rPr lang="tr-TR" smtClean="0"/>
              <a:t>10.06.2026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ED0840B-AED9-4DC3-B8D3-5E93379A7D27}" type="slidenum">
              <a:rPr lang="tr-TR" smtClean="0"/>
              <a:t>‹#›</a:t>
            </a:fld>
            <a:endParaRPr lang="tr-TR"/>
          </a:p>
        </p:txBody>
      </p:sp>
    </p:spTree>
    <p:extLst>
      <p:ext uri="{BB962C8B-B14F-4D97-AF65-F5344CB8AC3E}">
        <p14:creationId xmlns:p14="http://schemas.microsoft.com/office/powerpoint/2010/main" val="868310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9B2C122F-BAEA-4C46-AEE4-97F575C48CDA}" type="datetimeFigureOut">
              <a:rPr lang="tr-TR" smtClean="0"/>
              <a:t>10.06.2026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ED0840B-AED9-4DC3-B8D3-5E93379A7D27}" type="slidenum">
              <a:rPr lang="tr-TR" smtClean="0"/>
              <a:t>‹#›</a:t>
            </a:fld>
            <a:endParaRPr lang="tr-TR"/>
          </a:p>
        </p:txBody>
      </p:sp>
    </p:spTree>
    <p:extLst>
      <p:ext uri="{BB962C8B-B14F-4D97-AF65-F5344CB8AC3E}">
        <p14:creationId xmlns:p14="http://schemas.microsoft.com/office/powerpoint/2010/main" val="425707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2C122F-BAEA-4C46-AEE4-97F575C48CDA}" type="datetimeFigureOut">
              <a:rPr lang="tr-TR" smtClean="0"/>
              <a:t>10.06.2026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ED0840B-AED9-4DC3-B8D3-5E93379A7D27}" type="slidenum">
              <a:rPr lang="tr-TR" smtClean="0"/>
              <a:t>‹#›</a:t>
            </a:fld>
            <a:endParaRPr lang="tr-TR"/>
          </a:p>
        </p:txBody>
      </p:sp>
    </p:spTree>
    <p:extLst>
      <p:ext uri="{BB962C8B-B14F-4D97-AF65-F5344CB8AC3E}">
        <p14:creationId xmlns:p14="http://schemas.microsoft.com/office/powerpoint/2010/main" val="768489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B2C122F-BAEA-4C46-AEE4-97F575C48CDA}" type="datetimeFigureOut">
              <a:rPr lang="tr-TR" smtClean="0"/>
              <a:t>10.06.2026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ED0840B-AED9-4DC3-B8D3-5E93379A7D27}" type="slidenum">
              <a:rPr lang="tr-TR" smtClean="0"/>
              <a:t>‹#›</a:t>
            </a:fld>
            <a:endParaRPr lang="tr-TR"/>
          </a:p>
        </p:txBody>
      </p:sp>
    </p:spTree>
    <p:extLst>
      <p:ext uri="{BB962C8B-B14F-4D97-AF65-F5344CB8AC3E}">
        <p14:creationId xmlns:p14="http://schemas.microsoft.com/office/powerpoint/2010/main" val="4240125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B2C122F-BAEA-4C46-AEE4-97F575C48CDA}" type="datetimeFigureOut">
              <a:rPr lang="tr-TR" smtClean="0"/>
              <a:t>10.06.2026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ED0840B-AED9-4DC3-B8D3-5E93379A7D27}" type="slidenum">
              <a:rPr lang="tr-TR" smtClean="0"/>
              <a:t>‹#›</a:t>
            </a:fld>
            <a:endParaRPr lang="tr-TR"/>
          </a:p>
        </p:txBody>
      </p:sp>
    </p:spTree>
    <p:extLst>
      <p:ext uri="{BB962C8B-B14F-4D97-AF65-F5344CB8AC3E}">
        <p14:creationId xmlns:p14="http://schemas.microsoft.com/office/powerpoint/2010/main" val="3724944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2C122F-BAEA-4C46-AEE4-97F575C48CDA}" type="datetimeFigureOut">
              <a:rPr lang="tr-TR" smtClean="0"/>
              <a:t>10.06.2026</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D0840B-AED9-4DC3-B8D3-5E93379A7D27}" type="slidenum">
              <a:rPr lang="tr-TR" smtClean="0"/>
              <a:t>‹#›</a:t>
            </a:fld>
            <a:endParaRPr lang="tr-TR"/>
          </a:p>
        </p:txBody>
      </p:sp>
    </p:spTree>
    <p:extLst>
      <p:ext uri="{BB962C8B-B14F-4D97-AF65-F5344CB8AC3E}">
        <p14:creationId xmlns:p14="http://schemas.microsoft.com/office/powerpoint/2010/main" val="6046409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www.alikaplan.net/" TargetMode="External"/><Relationship Id="rId2" Type="http://schemas.openxmlformats.org/officeDocument/2006/relationships/hyperlink" Target="mailto:k33ali@hotmail.com"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6.emf"/></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hyperlink" Target="https://www.tccb.gov.tr/assets/dosya/resmiyazisma/dosyalar/kilavuz.pdf"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ürkiye Belediyeler Birligi Logo Vector File Download | Logowik">
            <a:extLst>
              <a:ext uri="{FF2B5EF4-FFF2-40B4-BE49-F238E27FC236}">
                <a16:creationId xmlns:a16="http://schemas.microsoft.com/office/drawing/2014/main" id="{8124115F-5E65-40E6-8002-497597CE0C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225" y="552451"/>
            <a:ext cx="85725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28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B1DB6B23-3799-4A99-A1A2-AB401C025FF4}"/>
              </a:ext>
            </a:extLst>
          </p:cNvPr>
          <p:cNvSpPr txBox="1"/>
          <p:nvPr/>
        </p:nvSpPr>
        <p:spPr>
          <a:xfrm>
            <a:off x="1752599" y="914401"/>
            <a:ext cx="9448801" cy="4093428"/>
          </a:xfrm>
          <a:prstGeom prst="rect">
            <a:avLst/>
          </a:prstGeom>
          <a:noFill/>
        </p:spPr>
        <p:txBody>
          <a:bodyPr wrap="square">
            <a:spAutoFit/>
          </a:bodyPr>
          <a:lstStyle/>
          <a:p>
            <a:pPr algn="l" fontAlgn="base">
              <a:buFont typeface="Arial" panose="020B0604020202020204" pitchFamily="34" charset="0"/>
              <a:buChar char="•"/>
            </a:pPr>
            <a:r>
              <a:rPr lang="tr-TR" sz="2000" b="0" i="0" dirty="0">
                <a:solidFill>
                  <a:srgbClr val="000000"/>
                </a:solidFill>
                <a:effectLst/>
                <a:latin typeface="Times New Roman" panose="02020603050405020304" pitchFamily="18" charset="0"/>
                <a:cs typeface="Times New Roman" panose="02020603050405020304" pitchFamily="18" charset="0"/>
              </a:rPr>
              <a:t>Bilgilerin, istenilen zamanda, istenilen kişilere, en az maliyetle ulaşması sağlanır,</a:t>
            </a:r>
          </a:p>
          <a:p>
            <a:pPr algn="l" fontAlgn="base">
              <a:buFont typeface="Arial" panose="020B0604020202020204" pitchFamily="34" charset="0"/>
              <a:buChar char="•"/>
            </a:pPr>
            <a:r>
              <a:rPr lang="tr-TR" sz="2000" b="0" i="0" dirty="0">
                <a:solidFill>
                  <a:srgbClr val="000000"/>
                </a:solidFill>
                <a:effectLst/>
                <a:latin typeface="Times New Roman" panose="02020603050405020304" pitchFamily="18" charset="0"/>
                <a:cs typeface="Times New Roman" panose="02020603050405020304" pitchFamily="18" charset="0"/>
              </a:rPr>
              <a:t>Kamuda 7 gün 24 saat evrak alıp gönderilebilir,</a:t>
            </a:r>
          </a:p>
          <a:p>
            <a:pPr algn="l" fontAlgn="base">
              <a:buFont typeface="Arial" panose="020B0604020202020204" pitchFamily="34" charset="0"/>
              <a:buChar char="•"/>
            </a:pPr>
            <a:r>
              <a:rPr lang="tr-TR" sz="2000" b="1" i="0" dirty="0">
                <a:solidFill>
                  <a:srgbClr val="FF0000"/>
                </a:solidFill>
                <a:effectLst/>
                <a:latin typeface="Times New Roman" panose="02020603050405020304" pitchFamily="18" charset="0"/>
                <a:cs typeface="Times New Roman" panose="02020603050405020304" pitchFamily="18" charset="0"/>
              </a:rPr>
              <a:t>Belgelere yetkisiz erişimi engeller,</a:t>
            </a:r>
          </a:p>
          <a:p>
            <a:pPr algn="l" fontAlgn="base">
              <a:buFont typeface="Arial" panose="020B0604020202020204" pitchFamily="34" charset="0"/>
              <a:buChar char="•"/>
            </a:pPr>
            <a:r>
              <a:rPr lang="tr-TR" sz="2000" b="0" i="0" dirty="0">
                <a:solidFill>
                  <a:srgbClr val="000000"/>
                </a:solidFill>
                <a:effectLst/>
                <a:latin typeface="Times New Roman" panose="02020603050405020304" pitchFamily="18" charset="0"/>
                <a:cs typeface="Times New Roman" panose="02020603050405020304" pitchFamily="18" charset="0"/>
              </a:rPr>
              <a:t>Evrakların yönetimi esnasında durumlarını takip edilebilir,</a:t>
            </a:r>
          </a:p>
          <a:p>
            <a:pPr algn="l" fontAlgn="base">
              <a:buFont typeface="Arial" panose="020B0604020202020204" pitchFamily="34" charset="0"/>
              <a:buChar char="•"/>
            </a:pPr>
            <a:r>
              <a:rPr lang="tr-TR" sz="2000" b="0" i="0" dirty="0">
                <a:solidFill>
                  <a:srgbClr val="000000"/>
                </a:solidFill>
                <a:effectLst/>
                <a:latin typeface="Times New Roman" panose="02020603050405020304" pitchFamily="18" charset="0"/>
                <a:cs typeface="Times New Roman" panose="02020603050405020304" pitchFamily="18" charset="0"/>
              </a:rPr>
              <a:t>Önemli belgeleri fiziksel yıpranmalara karşı korur,</a:t>
            </a:r>
          </a:p>
          <a:p>
            <a:pPr algn="l" fontAlgn="base">
              <a:buFont typeface="Arial" panose="020B0604020202020204" pitchFamily="34" charset="0"/>
              <a:buChar char="•"/>
            </a:pPr>
            <a:r>
              <a:rPr lang="tr-TR" sz="2000" b="0" i="0" dirty="0">
                <a:solidFill>
                  <a:srgbClr val="000000"/>
                </a:solidFill>
                <a:effectLst/>
                <a:latin typeface="Times New Roman" panose="02020603050405020304" pitchFamily="18" charset="0"/>
                <a:cs typeface="Times New Roman" panose="02020603050405020304" pitchFamily="18" charset="0"/>
              </a:rPr>
              <a:t>Dokümanlar hızlı bir biçimde dosyalanarak </a:t>
            </a:r>
            <a:r>
              <a:rPr lang="tr-TR" sz="2000" b="1" i="0" dirty="0">
                <a:solidFill>
                  <a:srgbClr val="FF0000"/>
                </a:solidFill>
                <a:effectLst/>
                <a:latin typeface="Times New Roman" panose="02020603050405020304" pitchFamily="18" charset="0"/>
                <a:cs typeface="Times New Roman" panose="02020603050405020304" pitchFamily="18" charset="0"/>
              </a:rPr>
              <a:t>arşivlenebilir,</a:t>
            </a:r>
          </a:p>
          <a:p>
            <a:pPr algn="l" fontAlgn="base">
              <a:buFont typeface="Arial" panose="020B0604020202020204" pitchFamily="34" charset="0"/>
              <a:buChar char="•"/>
            </a:pPr>
            <a:r>
              <a:rPr lang="tr-TR" sz="2000" b="0" i="0" dirty="0">
                <a:solidFill>
                  <a:srgbClr val="000000"/>
                </a:solidFill>
                <a:effectLst/>
                <a:latin typeface="Times New Roman" panose="02020603050405020304" pitchFamily="18" charset="0"/>
                <a:cs typeface="Times New Roman" panose="02020603050405020304" pitchFamily="18" charset="0"/>
              </a:rPr>
              <a:t>İnceleme esnasında yetki seviyelerine göre çeşitli arama kriterleri ile belgelere tek işlemle ulaşılabilir,</a:t>
            </a:r>
          </a:p>
          <a:p>
            <a:pPr algn="l" fontAlgn="base">
              <a:buFont typeface="Arial" panose="020B0604020202020204" pitchFamily="34" charset="0"/>
              <a:buChar char="•"/>
            </a:pPr>
            <a:r>
              <a:rPr lang="tr-TR" sz="2000" b="0" i="0" dirty="0">
                <a:solidFill>
                  <a:srgbClr val="FF0000"/>
                </a:solidFill>
                <a:effectLst/>
                <a:latin typeface="Times New Roman" panose="02020603050405020304" pitchFamily="18" charset="0"/>
                <a:cs typeface="Times New Roman" panose="02020603050405020304" pitchFamily="18" charset="0"/>
              </a:rPr>
              <a:t>İnceleme ve denetim safhasında aynı belgeye birden fazla yerden aynı anda erişim imkanı sağlanabilir,</a:t>
            </a:r>
          </a:p>
          <a:p>
            <a:pPr algn="l" fontAlgn="base">
              <a:buFont typeface="Arial" panose="020B0604020202020204" pitchFamily="34" charset="0"/>
              <a:buChar char="•"/>
            </a:pPr>
            <a:r>
              <a:rPr lang="tr-TR" sz="2000" b="0" i="0" dirty="0">
                <a:solidFill>
                  <a:srgbClr val="000000"/>
                </a:solidFill>
                <a:effectLst/>
                <a:latin typeface="Times New Roman" panose="02020603050405020304" pitchFamily="18" charset="0"/>
                <a:cs typeface="Times New Roman" panose="02020603050405020304" pitchFamily="18" charset="0"/>
              </a:rPr>
              <a:t>Doküman ve belgelerin birden fazla yere aynı anda tek işlemle dağıtımı yapılabilir,</a:t>
            </a:r>
          </a:p>
          <a:p>
            <a:pPr algn="l" fontAlgn="base">
              <a:buFont typeface="Arial" panose="020B0604020202020204" pitchFamily="34" charset="0"/>
              <a:buChar char="•"/>
            </a:pPr>
            <a:r>
              <a:rPr lang="tr-TR" sz="2000" b="0" i="0" dirty="0">
                <a:solidFill>
                  <a:srgbClr val="000000"/>
                </a:solidFill>
                <a:effectLst/>
                <a:latin typeface="Times New Roman" panose="02020603050405020304" pitchFamily="18" charset="0"/>
                <a:cs typeface="Times New Roman" panose="02020603050405020304" pitchFamily="18" charset="0"/>
              </a:rPr>
              <a:t>Elektronik imza ile birlikte sadece kurum içi değil kurumlar arası yapılan yazışmaların da dijital ortamda yapılabilmesi sağlanabilir.</a:t>
            </a:r>
          </a:p>
        </p:txBody>
      </p:sp>
    </p:spTree>
    <p:extLst>
      <p:ext uri="{BB962C8B-B14F-4D97-AF65-F5344CB8AC3E}">
        <p14:creationId xmlns:p14="http://schemas.microsoft.com/office/powerpoint/2010/main" val="3423801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E692A4E-9189-4B7F-A49E-13BF0EE93A2A}"/>
              </a:ext>
            </a:extLst>
          </p:cNvPr>
          <p:cNvPicPr/>
          <p:nvPr/>
        </p:nvPicPr>
        <p:blipFill>
          <a:blip r:embed="rId2"/>
          <a:stretch>
            <a:fillRect/>
          </a:stretch>
        </p:blipFill>
        <p:spPr>
          <a:xfrm>
            <a:off x="1790700" y="657225"/>
            <a:ext cx="8601075" cy="5133975"/>
          </a:xfrm>
          <a:prstGeom prst="rect">
            <a:avLst/>
          </a:prstGeom>
        </p:spPr>
      </p:pic>
    </p:spTree>
    <p:extLst>
      <p:ext uri="{BB962C8B-B14F-4D97-AF65-F5344CB8AC3E}">
        <p14:creationId xmlns:p14="http://schemas.microsoft.com/office/powerpoint/2010/main" val="1133356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9C0AC24D-1B5D-49FE-9537-1CCE233E2147}"/>
              </a:ext>
            </a:extLst>
          </p:cNvPr>
          <p:cNvPicPr/>
          <p:nvPr/>
        </p:nvPicPr>
        <p:blipFill>
          <a:blip r:embed="rId2"/>
          <a:stretch>
            <a:fillRect/>
          </a:stretch>
        </p:blipFill>
        <p:spPr>
          <a:xfrm>
            <a:off x="1838325" y="1095375"/>
            <a:ext cx="8229600" cy="4505325"/>
          </a:xfrm>
          <a:prstGeom prst="rect">
            <a:avLst/>
          </a:prstGeom>
        </p:spPr>
      </p:pic>
    </p:spTree>
    <p:extLst>
      <p:ext uri="{BB962C8B-B14F-4D97-AF65-F5344CB8AC3E}">
        <p14:creationId xmlns:p14="http://schemas.microsoft.com/office/powerpoint/2010/main" val="3213685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D9046A-141F-49E7-947D-FFA23F9556C1}"/>
              </a:ext>
            </a:extLst>
          </p:cNvPr>
          <p:cNvSpPr>
            <a:spLocks noGrp="1"/>
          </p:cNvSpPr>
          <p:nvPr>
            <p:ph type="title"/>
          </p:nvPr>
        </p:nvSpPr>
        <p:spPr>
          <a:xfrm>
            <a:off x="839788" y="457200"/>
            <a:ext cx="3932237" cy="647700"/>
          </a:xfrm>
        </p:spPr>
        <p:txBody>
          <a:bodyPr>
            <a:normAutofit fontScale="90000"/>
          </a:bodyPr>
          <a:lstStyle/>
          <a:p>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YAZI TİPİ VE HARF BÜYÜKLÜĞÜ</a:t>
            </a:r>
            <a:endParaRPr lang="tr-TR" sz="2400" b="1" dirty="0"/>
          </a:p>
        </p:txBody>
      </p:sp>
      <p:pic>
        <p:nvPicPr>
          <p:cNvPr id="5" name="İçerik Yer Tutucusu 4">
            <a:extLst>
              <a:ext uri="{FF2B5EF4-FFF2-40B4-BE49-F238E27FC236}">
                <a16:creationId xmlns:a16="http://schemas.microsoft.com/office/drawing/2014/main" id="{BDD82CAB-93E4-4DF6-958E-FC3CC1B1C942}"/>
              </a:ext>
            </a:extLst>
          </p:cNvPr>
          <p:cNvPicPr>
            <a:picLocks noGrp="1"/>
          </p:cNvPicPr>
          <p:nvPr>
            <p:ph idx="1"/>
          </p:nvPr>
        </p:nvPicPr>
        <p:blipFill>
          <a:blip r:embed="rId2"/>
          <a:stretch>
            <a:fillRect/>
          </a:stretch>
        </p:blipFill>
        <p:spPr>
          <a:xfrm>
            <a:off x="5067300" y="457200"/>
            <a:ext cx="5391150" cy="5403851"/>
          </a:xfrm>
          <a:prstGeom prst="rect">
            <a:avLst/>
          </a:prstGeom>
        </p:spPr>
      </p:pic>
      <p:sp>
        <p:nvSpPr>
          <p:cNvPr id="4" name="Metin Yer Tutucusu 3">
            <a:extLst>
              <a:ext uri="{FF2B5EF4-FFF2-40B4-BE49-F238E27FC236}">
                <a16:creationId xmlns:a16="http://schemas.microsoft.com/office/drawing/2014/main" id="{C8CAC491-33EA-462E-A6EE-95A65BDF3B69}"/>
              </a:ext>
            </a:extLst>
          </p:cNvPr>
          <p:cNvSpPr>
            <a:spLocks noGrp="1"/>
          </p:cNvSpPr>
          <p:nvPr>
            <p:ph type="body" sz="half" idx="2"/>
          </p:nvPr>
        </p:nvSpPr>
        <p:spPr>
          <a:xfrm>
            <a:off x="839788" y="1104900"/>
            <a:ext cx="3932237" cy="5486400"/>
          </a:xfrm>
        </p:spPr>
        <p:txBody>
          <a:bodyPr>
            <a:noAutofit/>
          </a:bodyPr>
          <a:lstStyle/>
          <a:p>
            <a:pPr algn="just"/>
            <a:br>
              <a:rPr lang="tr-TR" sz="1800" dirty="0">
                <a:effectLst/>
                <a:latin typeface="Calibri" panose="020F0502020204030204" pitchFamily="34" charset="0"/>
                <a:ea typeface="Calibri" panose="020F0502020204030204" pitchFamily="34" charset="0"/>
                <a:cs typeface="Times New Roman" panose="02020603050405020304" pitchFamily="18" charset="0"/>
              </a:rPr>
            </a:br>
            <a:r>
              <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Belgelerin metin bölümündeki harf boyutu düşürüldüğünde, yazı alanında yer alan başlık (antet), konu, sayı vb. bilgileri de aynı harf boyutuna düşürülmelidir. </a:t>
            </a:r>
          </a:p>
          <a:p>
            <a:pPr algn="just"/>
            <a:r>
              <a:rPr lang="tr-TR" sz="1800" dirty="0">
                <a:latin typeface="Times New Roman" panose="02020603050405020304" pitchFamily="18" charset="0"/>
                <a:cs typeface="Times New Roman" panose="02020603050405020304" pitchFamily="18" charset="0"/>
              </a:rPr>
              <a:t>Belgenin metin kısmında </a:t>
            </a:r>
            <a:r>
              <a:rPr lang="tr-TR" sz="1800" dirty="0">
                <a:highlight>
                  <a:srgbClr val="FFFF00"/>
                </a:highlight>
                <a:latin typeface="Times New Roman" panose="02020603050405020304" pitchFamily="18" charset="0"/>
                <a:cs typeface="Times New Roman" panose="02020603050405020304" pitchFamily="18" charset="0"/>
              </a:rPr>
              <a:t>Times New Roman (12 punto) </a:t>
            </a:r>
            <a:r>
              <a:rPr lang="tr-TR" sz="1800" dirty="0">
                <a:latin typeface="Times New Roman" panose="02020603050405020304" pitchFamily="18" charset="0"/>
                <a:cs typeface="Times New Roman" panose="02020603050405020304" pitchFamily="18" charset="0"/>
              </a:rPr>
              <a:t>veya </a:t>
            </a:r>
            <a:r>
              <a:rPr lang="tr-TR" sz="1800" dirty="0" err="1">
                <a:highlight>
                  <a:srgbClr val="FFFF00"/>
                </a:highlight>
                <a:latin typeface="Times New Roman" panose="02020603050405020304" pitchFamily="18" charset="0"/>
                <a:cs typeface="Times New Roman" panose="02020603050405020304" pitchFamily="18" charset="0"/>
              </a:rPr>
              <a:t>Arial</a:t>
            </a:r>
            <a:r>
              <a:rPr lang="tr-TR" sz="1800" dirty="0">
                <a:highlight>
                  <a:srgbClr val="FFFF00"/>
                </a:highlight>
                <a:latin typeface="Times New Roman" panose="02020603050405020304" pitchFamily="18" charset="0"/>
                <a:cs typeface="Times New Roman" panose="02020603050405020304" pitchFamily="18" charset="0"/>
              </a:rPr>
              <a:t> (11 punto) </a:t>
            </a:r>
            <a:r>
              <a:rPr lang="tr-TR" sz="1800" dirty="0">
                <a:latin typeface="Times New Roman" panose="02020603050405020304" pitchFamily="18" charset="0"/>
                <a:cs typeface="Times New Roman" panose="02020603050405020304" pitchFamily="18" charset="0"/>
              </a:rPr>
              <a:t>yazı tipi olması gerekmektedir. Gerekli hallerde harf büyüklüğü 9 puntoya kadar düşürülebilmektedir.</a:t>
            </a:r>
          </a:p>
          <a:p>
            <a:pPr algn="just"/>
            <a:r>
              <a:rPr lang="tr-TR" sz="1800" dirty="0">
                <a:effectLst/>
                <a:latin typeface="Times New Roman" panose="02020603050405020304" pitchFamily="18" charset="0"/>
                <a:ea typeface="Calibri" panose="020F0502020204030204" pitchFamily="34" charset="0"/>
                <a:cs typeface="Times New Roman" panose="02020603050405020304" pitchFamily="18" charset="0"/>
              </a:rPr>
              <a:t>Belgenin iletişim bilgilerindeki harf boyutu, yazı alanı için belirlenen harf boyutundan küçük olabilmektedir. Örneğin; metin, başlık, konu, sayı, imza vb. alanlardaki harf boyutu </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10 punto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olarak kullanıldığında iletişim bilgilerindeki harf boyutu </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8 punto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olarak kullanılabilmektedir.</a:t>
            </a:r>
          </a:p>
          <a:p>
            <a:pPr algn="just"/>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7964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957418-B56A-4FE6-B977-0B44602A04D4}"/>
              </a:ext>
            </a:extLst>
          </p:cNvPr>
          <p:cNvSpPr>
            <a:spLocks noGrp="1"/>
          </p:cNvSpPr>
          <p:nvPr>
            <p:ph type="title"/>
          </p:nvPr>
        </p:nvSpPr>
        <p:spPr>
          <a:xfrm>
            <a:off x="839788" y="114300"/>
            <a:ext cx="3932237" cy="1085850"/>
          </a:xfrm>
        </p:spPr>
        <p:txBody>
          <a:bodyPr>
            <a:normAutofit fontScale="90000"/>
          </a:bodyPr>
          <a:lstStyle/>
          <a:p>
            <a:br>
              <a:rPr lang="tr-TR" sz="3200" b="1" dirty="0">
                <a:effectLst/>
                <a:latin typeface="Times New Roman" panose="02020603050405020304" pitchFamily="18" charset="0"/>
                <a:ea typeface="Calibri" panose="020F0502020204030204" pitchFamily="34" charset="0"/>
                <a:cs typeface="Times New Roman" panose="02020603050405020304" pitchFamily="18" charset="0"/>
              </a:rPr>
            </a:br>
            <a:br>
              <a:rPr lang="tr-TR" sz="3200" b="1" dirty="0">
                <a:effectLst/>
                <a:latin typeface="Times New Roman" panose="02020603050405020304" pitchFamily="18" charset="0"/>
                <a:ea typeface="Calibri" panose="020F0502020204030204" pitchFamily="34" charset="0"/>
                <a:cs typeface="Times New Roman" panose="02020603050405020304" pitchFamily="18" charset="0"/>
              </a:rPr>
            </a:br>
            <a:br>
              <a:rPr lang="tr-TR" sz="3200" b="1" dirty="0">
                <a:effectLst/>
                <a:latin typeface="Times New Roman" panose="02020603050405020304" pitchFamily="18" charset="0"/>
                <a:ea typeface="Calibri" panose="020F0502020204030204" pitchFamily="34" charset="0"/>
                <a:cs typeface="Times New Roman" panose="02020603050405020304" pitchFamily="18" charset="0"/>
              </a:rPr>
            </a:br>
            <a:r>
              <a:rPr lang="tr-TR" sz="3200" b="1" dirty="0">
                <a:effectLst/>
                <a:latin typeface="Times New Roman" panose="02020603050405020304" pitchFamily="18" charset="0"/>
                <a:ea typeface="Calibri" panose="020F0502020204030204" pitchFamily="34" charset="0"/>
                <a:cs typeface="Times New Roman" panose="02020603050405020304" pitchFamily="18" charset="0"/>
              </a:rPr>
              <a:t>BAŞLIK</a:t>
            </a:r>
            <a:br>
              <a:rPr lang="tr-TR" sz="3200"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pic>
        <p:nvPicPr>
          <p:cNvPr id="5" name="İçerik Yer Tutucusu 4">
            <a:extLst>
              <a:ext uri="{FF2B5EF4-FFF2-40B4-BE49-F238E27FC236}">
                <a16:creationId xmlns:a16="http://schemas.microsoft.com/office/drawing/2014/main" id="{FCB3A7FF-1BD9-4960-BA17-F962B7117D9D}"/>
              </a:ext>
            </a:extLst>
          </p:cNvPr>
          <p:cNvPicPr>
            <a:picLocks noGrp="1"/>
          </p:cNvPicPr>
          <p:nvPr>
            <p:ph idx="1"/>
          </p:nvPr>
        </p:nvPicPr>
        <p:blipFill>
          <a:blip r:embed="rId2"/>
          <a:stretch>
            <a:fillRect/>
          </a:stretch>
        </p:blipFill>
        <p:spPr>
          <a:xfrm>
            <a:off x="6600824" y="1438275"/>
            <a:ext cx="4754563" cy="1419225"/>
          </a:xfrm>
          <a:prstGeom prst="rect">
            <a:avLst/>
          </a:prstGeom>
        </p:spPr>
      </p:pic>
      <p:sp>
        <p:nvSpPr>
          <p:cNvPr id="4" name="Metin Yer Tutucusu 3">
            <a:extLst>
              <a:ext uri="{FF2B5EF4-FFF2-40B4-BE49-F238E27FC236}">
                <a16:creationId xmlns:a16="http://schemas.microsoft.com/office/drawing/2014/main" id="{E0CC3DEA-BB39-4940-A4DD-B934210B9C57}"/>
              </a:ext>
            </a:extLst>
          </p:cNvPr>
          <p:cNvSpPr>
            <a:spLocks noGrp="1"/>
          </p:cNvSpPr>
          <p:nvPr>
            <p:ph type="body" sz="half" idx="2"/>
          </p:nvPr>
        </p:nvSpPr>
        <p:spPr>
          <a:xfrm>
            <a:off x="466726" y="1114424"/>
            <a:ext cx="5629274" cy="5324475"/>
          </a:xfrm>
        </p:spPr>
        <p:txBody>
          <a:bodyPr>
            <a:normAutofit fontScale="77500" lnSpcReduction="20000"/>
          </a:bodyPr>
          <a:lstStyle/>
          <a:p>
            <a:pPr algn="just">
              <a:lnSpc>
                <a:spcPct val="107000"/>
              </a:lnSpc>
              <a:spcAft>
                <a:spcPts val="800"/>
              </a:spcAft>
            </a:pPr>
            <a:r>
              <a:rPr lang="tr-TR" sz="2300" dirty="0">
                <a:effectLst/>
                <a:latin typeface="Times New Roman" panose="02020603050405020304" pitchFamily="18" charset="0"/>
                <a:ea typeface="Calibri" panose="020F0502020204030204" pitchFamily="34" charset="0"/>
                <a:cs typeface="Times New Roman" panose="02020603050405020304" pitchFamily="18" charset="0"/>
              </a:rPr>
              <a:t>Başlık kısmında idare ve birim isimleri kuruluş kanunu veya Cumhurbaşkanlığı Kararnamesi’nde belirtilen şekliyle yazılmalıdır. Başlık bilgisinde üçüncü veya dördüncü satırda yer alacak birim bilgileri yazışma sürecinin hızlanmasını sağlamaktadır. Belgenin başlık alanı en fazla 4 satır olacak şekilde düzenlenebilmektedir. Bölge teşkilatlarınca yapılan yazışmalarda bölge teşkilatına bağlı birim adlarının başlık bilgisinde kullanılmak istenmesi durumunda, bakanlık bilgisi veya bölge teşkilatına bağlı müdürlük bilgisinin çıkarılmasıyla başlık alanı 4 satır olacak şekilde düzenlenebilmektedir. </a:t>
            </a:r>
            <a:endParaRPr lang="tr-TR" sz="23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300" dirty="0">
                <a:effectLst/>
                <a:latin typeface="Times New Roman" panose="02020603050405020304" pitchFamily="18" charset="0"/>
                <a:ea typeface="Calibri" panose="020F0502020204030204" pitchFamily="34" charset="0"/>
                <a:cs typeface="Times New Roman" panose="02020603050405020304" pitchFamily="18" charset="0"/>
              </a:rPr>
              <a:t>Merkezî Teşkilat Başlıkları </a:t>
            </a:r>
            <a:endParaRPr lang="tr-TR" sz="23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300" b="1" dirty="0">
                <a:effectLst/>
                <a:latin typeface="Times New Roman" panose="02020603050405020304" pitchFamily="18" charset="0"/>
                <a:ea typeface="Calibri" panose="020F0502020204030204" pitchFamily="34" charset="0"/>
                <a:cs typeface="Times New Roman" panose="02020603050405020304" pitchFamily="18" charset="0"/>
              </a:rPr>
              <a:t>İlk satırda </a:t>
            </a:r>
            <a:r>
              <a:rPr lang="tr-TR" sz="2300" dirty="0">
                <a:effectLst/>
                <a:latin typeface="Times New Roman" panose="02020603050405020304" pitchFamily="18" charset="0"/>
                <a:ea typeface="Calibri" panose="020F0502020204030204" pitchFamily="34" charset="0"/>
                <a:cs typeface="Times New Roman" panose="02020603050405020304" pitchFamily="18" charset="0"/>
              </a:rPr>
              <a:t>T.C. ibaresi kullanılmalıdır. </a:t>
            </a:r>
            <a:endParaRPr lang="tr-TR" sz="23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300" b="1" dirty="0">
                <a:effectLst/>
                <a:latin typeface="Times New Roman" panose="02020603050405020304" pitchFamily="18" charset="0"/>
                <a:ea typeface="Calibri" panose="020F0502020204030204" pitchFamily="34" charset="0"/>
                <a:cs typeface="Times New Roman" panose="02020603050405020304" pitchFamily="18" charset="0"/>
              </a:rPr>
              <a:t>İkinci satırda </a:t>
            </a:r>
            <a:r>
              <a:rPr lang="tr-TR" sz="2300" dirty="0">
                <a:effectLst/>
                <a:latin typeface="Times New Roman" panose="02020603050405020304" pitchFamily="18" charset="0"/>
                <a:ea typeface="Calibri" panose="020F0502020204030204" pitchFamily="34" charset="0"/>
                <a:cs typeface="Times New Roman" panose="02020603050405020304" pitchFamily="18" charset="0"/>
              </a:rPr>
              <a:t>yer alan idare </a:t>
            </a:r>
            <a:r>
              <a:rPr lang="tr-TR" sz="23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adının tamamı </a:t>
            </a:r>
            <a:r>
              <a:rPr lang="tr-TR" sz="2300" dirty="0">
                <a:effectLst/>
                <a:latin typeface="Times New Roman" panose="02020603050405020304" pitchFamily="18" charset="0"/>
                <a:ea typeface="Calibri" panose="020F0502020204030204" pitchFamily="34" charset="0"/>
                <a:cs typeface="Times New Roman" panose="02020603050405020304" pitchFamily="18" charset="0"/>
              </a:rPr>
              <a:t>büyük harflerle yazılmalıdır. </a:t>
            </a:r>
            <a:endParaRPr lang="tr-TR" sz="23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300" b="1" dirty="0">
                <a:effectLst/>
                <a:latin typeface="Times New Roman" panose="02020603050405020304" pitchFamily="18" charset="0"/>
                <a:ea typeface="Calibri" panose="020F0502020204030204" pitchFamily="34" charset="0"/>
                <a:cs typeface="Times New Roman" panose="02020603050405020304" pitchFamily="18" charset="0"/>
              </a:rPr>
              <a:t>Üçüncü satırda </a:t>
            </a:r>
            <a:r>
              <a:rPr lang="tr-TR" sz="2300" dirty="0">
                <a:effectLst/>
                <a:latin typeface="Times New Roman" panose="02020603050405020304" pitchFamily="18" charset="0"/>
                <a:ea typeface="Calibri" panose="020F0502020204030204" pitchFamily="34" charset="0"/>
                <a:cs typeface="Times New Roman" panose="02020603050405020304" pitchFamily="18" charset="0"/>
              </a:rPr>
              <a:t>yer alan birim </a:t>
            </a:r>
            <a:r>
              <a:rPr lang="tr-TR" sz="23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adının ilk harfleri </a:t>
            </a:r>
            <a:r>
              <a:rPr lang="tr-TR" sz="2300" dirty="0">
                <a:effectLst/>
                <a:latin typeface="Times New Roman" panose="02020603050405020304" pitchFamily="18" charset="0"/>
                <a:ea typeface="Calibri" panose="020F0502020204030204" pitchFamily="34" charset="0"/>
                <a:cs typeface="Times New Roman" panose="02020603050405020304" pitchFamily="18" charset="0"/>
              </a:rPr>
              <a:t>büyük diğer harfleri küçük yazılmalıdır.</a:t>
            </a:r>
            <a:endParaRPr lang="tr-TR" sz="23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14089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B4D53AA3-EFA8-4D97-9DB9-BCCE13C2EF87}"/>
              </a:ext>
            </a:extLst>
          </p:cNvPr>
          <p:cNvPicPr>
            <a:picLocks noChangeAspect="1"/>
          </p:cNvPicPr>
          <p:nvPr/>
        </p:nvPicPr>
        <p:blipFill>
          <a:blip r:embed="rId2"/>
          <a:stretch>
            <a:fillRect/>
          </a:stretch>
        </p:blipFill>
        <p:spPr>
          <a:xfrm>
            <a:off x="809625" y="733424"/>
            <a:ext cx="10706100" cy="5248275"/>
          </a:xfrm>
          <a:prstGeom prst="rect">
            <a:avLst/>
          </a:prstGeom>
        </p:spPr>
      </p:pic>
    </p:spTree>
    <p:extLst>
      <p:ext uri="{BB962C8B-B14F-4D97-AF65-F5344CB8AC3E}">
        <p14:creationId xmlns:p14="http://schemas.microsoft.com/office/powerpoint/2010/main" val="2173625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54F5755-1880-4FAF-80E4-3CBDCF3656E0}"/>
              </a:ext>
            </a:extLst>
          </p:cNvPr>
          <p:cNvPicPr>
            <a:picLocks noChangeAspect="1"/>
          </p:cNvPicPr>
          <p:nvPr/>
        </p:nvPicPr>
        <p:blipFill>
          <a:blip r:embed="rId2"/>
          <a:stretch>
            <a:fillRect/>
          </a:stretch>
        </p:blipFill>
        <p:spPr>
          <a:xfrm>
            <a:off x="847725" y="495299"/>
            <a:ext cx="10925176" cy="6124575"/>
          </a:xfrm>
          <a:prstGeom prst="rect">
            <a:avLst/>
          </a:prstGeom>
        </p:spPr>
      </p:pic>
    </p:spTree>
    <p:extLst>
      <p:ext uri="{BB962C8B-B14F-4D97-AF65-F5344CB8AC3E}">
        <p14:creationId xmlns:p14="http://schemas.microsoft.com/office/powerpoint/2010/main" val="2039270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07874B-84EB-4949-A63B-BF0375920819}"/>
              </a:ext>
            </a:extLst>
          </p:cNvPr>
          <p:cNvSpPr>
            <a:spLocks noGrp="1"/>
          </p:cNvSpPr>
          <p:nvPr>
            <p:ph type="title"/>
          </p:nvPr>
        </p:nvSpPr>
        <p:spPr>
          <a:xfrm>
            <a:off x="839788" y="457200"/>
            <a:ext cx="3932237" cy="1066800"/>
          </a:xfrm>
        </p:spPr>
        <p:txBody>
          <a:bodyPr/>
          <a:lstStyle/>
          <a:p>
            <a:r>
              <a:rPr lang="tr-TR" sz="3200" dirty="0">
                <a:effectLst/>
                <a:latin typeface="Times New Roman" panose="02020603050405020304" pitchFamily="18" charset="0"/>
                <a:ea typeface="Calibri" panose="020F0502020204030204" pitchFamily="34" charset="0"/>
                <a:cs typeface="Times New Roman" panose="02020603050405020304" pitchFamily="18" charset="0"/>
              </a:rPr>
              <a:t>SAYI</a:t>
            </a:r>
            <a:br>
              <a:rPr lang="tr-TR" sz="3200"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pic>
        <p:nvPicPr>
          <p:cNvPr id="5" name="İçerik Yer Tutucusu 4">
            <a:extLst>
              <a:ext uri="{FF2B5EF4-FFF2-40B4-BE49-F238E27FC236}">
                <a16:creationId xmlns:a16="http://schemas.microsoft.com/office/drawing/2014/main" id="{E2B6AA94-C281-4366-B6C5-1A4CDE83894A}"/>
              </a:ext>
            </a:extLst>
          </p:cNvPr>
          <p:cNvPicPr>
            <a:picLocks noGrp="1"/>
          </p:cNvPicPr>
          <p:nvPr>
            <p:ph idx="1"/>
          </p:nvPr>
        </p:nvPicPr>
        <p:blipFill>
          <a:blip r:embed="rId2"/>
          <a:stretch>
            <a:fillRect/>
          </a:stretch>
        </p:blipFill>
        <p:spPr>
          <a:xfrm>
            <a:off x="5095875" y="1123950"/>
            <a:ext cx="6259513" cy="4943476"/>
          </a:xfrm>
          <a:prstGeom prst="rect">
            <a:avLst/>
          </a:prstGeom>
        </p:spPr>
      </p:pic>
      <p:sp>
        <p:nvSpPr>
          <p:cNvPr id="4" name="Metin Yer Tutucusu 3">
            <a:extLst>
              <a:ext uri="{FF2B5EF4-FFF2-40B4-BE49-F238E27FC236}">
                <a16:creationId xmlns:a16="http://schemas.microsoft.com/office/drawing/2014/main" id="{817E3C48-DE39-4F3E-B086-E7D55358B345}"/>
              </a:ext>
            </a:extLst>
          </p:cNvPr>
          <p:cNvSpPr>
            <a:spLocks noGrp="1"/>
          </p:cNvSpPr>
          <p:nvPr>
            <p:ph type="body" sz="half" idx="2"/>
          </p:nvPr>
        </p:nvSpPr>
        <p:spPr>
          <a:xfrm>
            <a:off x="839788" y="1123949"/>
            <a:ext cx="3932237" cy="5353051"/>
          </a:xfrm>
        </p:spPr>
        <p:txBody>
          <a:bodyPr>
            <a:normAutofit fontScale="92500"/>
          </a:bodyPr>
          <a:lstStyle/>
          <a:p>
            <a:pPr algn="just">
              <a:lnSpc>
                <a:spcPct val="107000"/>
              </a:lnSpc>
              <a:spcAft>
                <a:spcPts val="8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Yönetmelik ile zorunlu hâller veya olağanüstü durumlar dışında hazırlanan tüm belgelerin elektronik ortamda üretilmesi, gönderilmesi ve saklanması zorunlu hale getirilmiştir. Bu sebeple belgenin elektronik ortamda, zorunlu hâl kapsamında veya olağanüstü durumda hazırlandığını belirtmek amacıyla “belgenin hazırlanma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süreci”ni</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ifade eden </a:t>
            </a:r>
            <a:r>
              <a:rPr lang="tr-TR"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 “Z” “O”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harflerinden uygun olanı sayı alanının başında yer almalıdır. Belgenin hazırlanma süreci-</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DETSİS kodu</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-standart dosya planı kodu belge kayıt numarası sıralamasından oluşan sayı bölümünün, elektronik ortamda güvenli elektronik imza ile imzalanan belge üzerinde yer alabilmesi için belgenin hazırlandığı anda sayı verilmesine yönelik düzenleme yapılmıştır</a:t>
            </a:r>
          </a:p>
          <a:p>
            <a:endParaRPr lang="tr-TR" dirty="0"/>
          </a:p>
        </p:txBody>
      </p:sp>
    </p:spTree>
    <p:extLst>
      <p:ext uri="{BB962C8B-B14F-4D97-AF65-F5344CB8AC3E}">
        <p14:creationId xmlns:p14="http://schemas.microsoft.com/office/powerpoint/2010/main" val="548437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D7B76E-5A23-47A8-923F-57C0300CA105}"/>
              </a:ext>
            </a:extLst>
          </p:cNvPr>
          <p:cNvSpPr>
            <a:spLocks noGrp="1"/>
          </p:cNvSpPr>
          <p:nvPr>
            <p:ph type="title"/>
          </p:nvPr>
        </p:nvSpPr>
        <p:spPr/>
        <p:txBody>
          <a:bodyPr/>
          <a:lstStyle/>
          <a:p>
            <a:r>
              <a:rPr lang="tr-TR" dirty="0"/>
              <a:t>SAYI </a:t>
            </a:r>
          </a:p>
        </p:txBody>
      </p:sp>
      <p:pic>
        <p:nvPicPr>
          <p:cNvPr id="7" name="İçerik Yer Tutucusu 6">
            <a:extLst>
              <a:ext uri="{FF2B5EF4-FFF2-40B4-BE49-F238E27FC236}">
                <a16:creationId xmlns:a16="http://schemas.microsoft.com/office/drawing/2014/main" id="{F147AB54-7786-4B2E-B8DA-E431105A39CF}"/>
              </a:ext>
            </a:extLst>
          </p:cNvPr>
          <p:cNvPicPr>
            <a:picLocks noGrp="1" noChangeAspect="1"/>
          </p:cNvPicPr>
          <p:nvPr>
            <p:ph sz="half" idx="1"/>
          </p:nvPr>
        </p:nvPicPr>
        <p:blipFill>
          <a:blip r:embed="rId2"/>
          <a:stretch>
            <a:fillRect/>
          </a:stretch>
        </p:blipFill>
        <p:spPr>
          <a:xfrm>
            <a:off x="587216" y="1819275"/>
            <a:ext cx="5432584" cy="3190059"/>
          </a:xfrm>
          <a:prstGeom prst="rect">
            <a:avLst/>
          </a:prstGeom>
        </p:spPr>
      </p:pic>
      <p:pic>
        <p:nvPicPr>
          <p:cNvPr id="13" name="İçerik Yer Tutucusu 12">
            <a:extLst>
              <a:ext uri="{FF2B5EF4-FFF2-40B4-BE49-F238E27FC236}">
                <a16:creationId xmlns:a16="http://schemas.microsoft.com/office/drawing/2014/main" id="{6CD92256-515D-4393-9326-5F81B3E6089C}"/>
              </a:ext>
            </a:extLst>
          </p:cNvPr>
          <p:cNvPicPr>
            <a:picLocks noGrp="1" noChangeAspect="1"/>
          </p:cNvPicPr>
          <p:nvPr>
            <p:ph sz="half" idx="2"/>
          </p:nvPr>
        </p:nvPicPr>
        <p:blipFill>
          <a:blip r:embed="rId3"/>
          <a:stretch>
            <a:fillRect/>
          </a:stretch>
        </p:blipFill>
        <p:spPr>
          <a:xfrm>
            <a:off x="6248400" y="1777174"/>
            <a:ext cx="5105400" cy="3190059"/>
          </a:xfrm>
        </p:spPr>
      </p:pic>
      <p:pic>
        <p:nvPicPr>
          <p:cNvPr id="9" name="Resim 8">
            <a:extLst>
              <a:ext uri="{FF2B5EF4-FFF2-40B4-BE49-F238E27FC236}">
                <a16:creationId xmlns:a16="http://schemas.microsoft.com/office/drawing/2014/main" id="{8ED36FDE-B723-46DB-8656-F8AA115CEB4A}"/>
              </a:ext>
            </a:extLst>
          </p:cNvPr>
          <p:cNvPicPr>
            <a:picLocks noChangeAspect="1"/>
          </p:cNvPicPr>
          <p:nvPr/>
        </p:nvPicPr>
        <p:blipFill>
          <a:blip r:embed="rId4"/>
          <a:stretch>
            <a:fillRect/>
          </a:stretch>
        </p:blipFill>
        <p:spPr>
          <a:xfrm>
            <a:off x="2521385" y="684975"/>
            <a:ext cx="5527240" cy="772349"/>
          </a:xfrm>
          <a:prstGeom prst="rect">
            <a:avLst/>
          </a:prstGeom>
        </p:spPr>
      </p:pic>
    </p:spTree>
    <p:extLst>
      <p:ext uri="{BB962C8B-B14F-4D97-AF65-F5344CB8AC3E}">
        <p14:creationId xmlns:p14="http://schemas.microsoft.com/office/powerpoint/2010/main" val="3808593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86C29810-15A1-48C5-B23E-045F6FBCE113}"/>
              </a:ext>
            </a:extLst>
          </p:cNvPr>
          <p:cNvPicPr>
            <a:picLocks noChangeAspect="1"/>
          </p:cNvPicPr>
          <p:nvPr/>
        </p:nvPicPr>
        <p:blipFill>
          <a:blip r:embed="rId2"/>
          <a:stretch>
            <a:fillRect/>
          </a:stretch>
        </p:blipFill>
        <p:spPr>
          <a:xfrm>
            <a:off x="862868" y="2638425"/>
            <a:ext cx="9586366" cy="3679094"/>
          </a:xfrm>
          <a:prstGeom prst="rect">
            <a:avLst/>
          </a:prstGeom>
        </p:spPr>
      </p:pic>
      <p:pic>
        <p:nvPicPr>
          <p:cNvPr id="5" name="Resim 4">
            <a:extLst>
              <a:ext uri="{FF2B5EF4-FFF2-40B4-BE49-F238E27FC236}">
                <a16:creationId xmlns:a16="http://schemas.microsoft.com/office/drawing/2014/main" id="{E476BD7D-02B6-457E-8F34-9F52F2A900B0}"/>
              </a:ext>
            </a:extLst>
          </p:cNvPr>
          <p:cNvPicPr>
            <a:picLocks noChangeAspect="1"/>
          </p:cNvPicPr>
          <p:nvPr/>
        </p:nvPicPr>
        <p:blipFill>
          <a:blip r:embed="rId3"/>
          <a:stretch>
            <a:fillRect/>
          </a:stretch>
        </p:blipFill>
        <p:spPr>
          <a:xfrm>
            <a:off x="762000" y="365592"/>
            <a:ext cx="9687233" cy="1889924"/>
          </a:xfrm>
          <a:prstGeom prst="rect">
            <a:avLst/>
          </a:prstGeom>
        </p:spPr>
      </p:pic>
    </p:spTree>
    <p:extLst>
      <p:ext uri="{BB962C8B-B14F-4D97-AF65-F5344CB8AC3E}">
        <p14:creationId xmlns:p14="http://schemas.microsoft.com/office/powerpoint/2010/main" val="3300137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43D651D-9387-4D89-BCCB-081C4111A988}"/>
              </a:ext>
            </a:extLst>
          </p:cNvPr>
          <p:cNvPicPr>
            <a:picLocks noChangeAspect="1"/>
          </p:cNvPicPr>
          <p:nvPr/>
        </p:nvPicPr>
        <p:blipFill>
          <a:blip r:embed="rId2"/>
          <a:stretch>
            <a:fillRect/>
          </a:stretch>
        </p:blipFill>
        <p:spPr>
          <a:xfrm>
            <a:off x="2238375" y="1771650"/>
            <a:ext cx="7867650" cy="2867025"/>
          </a:xfrm>
          <a:prstGeom prst="rect">
            <a:avLst/>
          </a:prstGeom>
        </p:spPr>
      </p:pic>
    </p:spTree>
    <p:extLst>
      <p:ext uri="{BB962C8B-B14F-4D97-AF65-F5344CB8AC3E}">
        <p14:creationId xmlns:p14="http://schemas.microsoft.com/office/powerpoint/2010/main" val="2160861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C6180B5B-9216-4718-8827-D8361D5849DE}"/>
              </a:ext>
            </a:extLst>
          </p:cNvPr>
          <p:cNvSpPr txBox="1"/>
          <p:nvPr/>
        </p:nvSpPr>
        <p:spPr>
          <a:xfrm>
            <a:off x="923925" y="323850"/>
            <a:ext cx="10420350" cy="6001643"/>
          </a:xfrm>
          <a:prstGeom prst="rect">
            <a:avLst/>
          </a:prstGeom>
          <a:noFill/>
        </p:spPr>
        <p:txBody>
          <a:bodyPr wrap="square">
            <a:spAutoFit/>
          </a:bodyPr>
          <a:lstStyle/>
          <a:p>
            <a:pPr algn="just"/>
            <a:r>
              <a:rPr lang="tr-TR" sz="2400" dirty="0">
                <a:effectLst/>
                <a:latin typeface="Times New Roman" panose="02020603050405020304" pitchFamily="18" charset="0"/>
                <a:ea typeface="Calibri" panose="020F0502020204030204" pitchFamily="34" charset="0"/>
                <a:cs typeface="Times New Roman" panose="02020603050405020304" pitchFamily="18" charset="0"/>
              </a:rPr>
              <a:t>Belge Sayısı Oluşturma EBYS veya kurumsal belge kayıt sistemi içinde her bir belgenin hazırlanma sürecine göre kayıt numarası eşsiz olmalıdır. </a:t>
            </a:r>
          </a:p>
          <a:p>
            <a:pPr algn="just"/>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Elektronik ortamda, EBYS tarafından belge hazırlanırken sayı verilmesi gerekmektedir. </a:t>
            </a:r>
          </a:p>
          <a:p>
            <a:pPr algn="just"/>
            <a:r>
              <a:rPr lang="tr-TR" sz="2400" dirty="0">
                <a:effectLst/>
                <a:latin typeface="Times New Roman" panose="02020603050405020304" pitchFamily="18" charset="0"/>
                <a:ea typeface="Calibri" panose="020F0502020204030204" pitchFamily="34" charset="0"/>
                <a:cs typeface="Times New Roman" panose="02020603050405020304" pitchFamily="18" charset="0"/>
              </a:rPr>
              <a:t>Elektronik ortamda iptal olan sayı bilgisi bir daha kullanılmamak üzere belgeye dönüşmeyen doküman ile birlikte kurumsal EBYS veri tabanında tutulmalıdır. Her belgenin eşsiz bir numarası olmalı ve tarihten bağımsız olarak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EBYS’de</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veya kurumsal belge kayıt sisteminde aynı sayıyla kaydedilmiş tek bir belge bulunmalıdır. </a:t>
            </a: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Her yılın başında </a:t>
            </a:r>
            <a:r>
              <a:rPr lang="tr-TR" sz="2400" b="1" dirty="0" err="1">
                <a:effectLst/>
                <a:latin typeface="Times New Roman" panose="02020603050405020304" pitchFamily="18" charset="0"/>
                <a:ea typeface="Calibri" panose="020F0502020204030204" pitchFamily="34" charset="0"/>
                <a:cs typeface="Times New Roman" panose="02020603050405020304" pitchFamily="18" charset="0"/>
              </a:rPr>
              <a:t>numaratörlerin</a:t>
            </a: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 sıfırlanmadan kullanılması ile sayının eşsiz olması sağlanmış olacaktır</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Belge kayıt numarasının başında, herhangi bir amaçla rakam harici bir ifade kullanılmamalıdır. </a:t>
            </a:r>
          </a:p>
          <a:p>
            <a:pPr algn="just"/>
            <a:r>
              <a:rPr lang="tr-TR" sz="2400" dirty="0">
                <a:effectLst/>
                <a:latin typeface="Times New Roman" panose="02020603050405020304" pitchFamily="18" charset="0"/>
                <a:ea typeface="Calibri" panose="020F0502020204030204" pitchFamily="34" charset="0"/>
                <a:cs typeface="Times New Roman" panose="02020603050405020304" pitchFamily="18" charset="0"/>
              </a:rPr>
              <a:t>İdareler merkez ve taşra teşkilatı birimleriyle birlikte tek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numaratör</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kullanmalıdır. Böylelikle aynı idare içinde sayının eşsiz olması ile belge yönetimi açısından merkezi bir yapı sağlanmış olacaktır. Bu kapsamda, idarelerin olur veya idarelerine özgü yazı türlerine ayrı ayrı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numaratör</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oluşturmaları uygun olmayacaktır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067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F0AEF6-851B-40F5-A772-826ED24DE07B}"/>
              </a:ext>
            </a:extLst>
          </p:cNvPr>
          <p:cNvSpPr>
            <a:spLocks noGrp="1"/>
          </p:cNvSpPr>
          <p:nvPr>
            <p:ph type="title"/>
          </p:nvPr>
        </p:nvSpPr>
        <p:spPr/>
        <p:txBody>
          <a:bodyPr/>
          <a:lstStyle/>
          <a:p>
            <a:r>
              <a:rPr lang="tr-TR" sz="2800" b="1" dirty="0">
                <a:effectLst/>
                <a:latin typeface="Times New Roman" panose="02020603050405020304" pitchFamily="18" charset="0"/>
                <a:ea typeface="Calibri" panose="020F0502020204030204" pitchFamily="34" charset="0"/>
                <a:cs typeface="Times New Roman" panose="02020603050405020304" pitchFamily="18" charset="0"/>
              </a:rPr>
              <a:t>TARİH</a:t>
            </a:r>
            <a:br>
              <a:rPr lang="tr-TR" sz="4400"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F5E68915-8F57-4614-ABDE-B4933CE2A50A}"/>
              </a:ext>
            </a:extLst>
          </p:cNvPr>
          <p:cNvSpPr>
            <a:spLocks noGrp="1"/>
          </p:cNvSpPr>
          <p:nvPr>
            <p:ph idx="1"/>
          </p:nvPr>
        </p:nvSpPr>
        <p:spPr>
          <a:xfrm>
            <a:off x="838200" y="1314450"/>
            <a:ext cx="10515600" cy="4862513"/>
          </a:xfrm>
        </p:spPr>
        <p:txBody>
          <a:bodyPr/>
          <a:lstStyle/>
          <a:p>
            <a:pPr marL="0" indent="0" algn="just">
              <a:lnSpc>
                <a:spcPct val="107000"/>
              </a:lnSpc>
              <a:spcAft>
                <a:spcPts val="800"/>
              </a:spcAft>
              <a:buNone/>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Tarih alanında sadece nokta (.) işareti kullanılmalıdır </a:t>
            </a: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(21.08.2019). </a:t>
            </a:r>
          </a:p>
          <a:p>
            <a:pPr marL="0" indent="0" algn="just">
              <a:lnSpc>
                <a:spcPct val="107000"/>
              </a:lnSpc>
              <a:spcAft>
                <a:spcPts val="800"/>
              </a:spcAft>
              <a:buNone/>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Ay adı harfle yazılmak istenildiğinde ise sadece ilk harfi büyük olacak şekilde yazılmalıdır </a:t>
            </a: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(21 Ağustos 2019). </a:t>
            </a:r>
          </a:p>
          <a:p>
            <a:pPr marL="0" indent="0" algn="just">
              <a:lnSpc>
                <a:spcPct val="107000"/>
              </a:lnSpc>
              <a:spcAft>
                <a:spcPts val="800"/>
              </a:spcAft>
              <a:buNone/>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Elektronik ortamda hazırlanan belgenin son imzacısı tarafından güvenli elektronik imza ile imzalandığı zamana ait tarih bilgisi belge tarihi olarak esas alınmaktadır. Zorunlu hâllerde veya olağanüstü durumlarda fiziksel ortamda hazırlanan belgede tarih, belgenin imzalandığı zamanı belirtmektedir. Belge imzalandığı tarihte kayıt altına alınmalıdır.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4151610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2A3854-37E9-43F4-9427-282AE8D98D48}"/>
              </a:ext>
            </a:extLst>
          </p:cNvPr>
          <p:cNvSpPr>
            <a:spLocks noGrp="1"/>
          </p:cNvSpPr>
          <p:nvPr>
            <p:ph type="title"/>
          </p:nvPr>
        </p:nvSpPr>
        <p:spPr>
          <a:xfrm>
            <a:off x="476250" y="333375"/>
            <a:ext cx="10877550" cy="1038225"/>
          </a:xfrm>
        </p:spPr>
        <p:txBody>
          <a:bodyPr>
            <a:normAutofit fontScale="90000"/>
          </a:bodyPr>
          <a:lstStyle/>
          <a:p>
            <a:pPr algn="ctr"/>
            <a:r>
              <a:rPr lang="tr-TR" sz="2800" b="1" dirty="0">
                <a:effectLst/>
                <a:latin typeface="Times New Roman" panose="02020603050405020304" pitchFamily="18" charset="0"/>
                <a:ea typeface="Calibri" panose="020F0502020204030204" pitchFamily="34" charset="0"/>
                <a:cs typeface="Times New Roman" panose="02020603050405020304" pitchFamily="18" charset="0"/>
              </a:rPr>
              <a:t>KONU</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pic>
        <p:nvPicPr>
          <p:cNvPr id="9" name="İçerik Yer Tutucusu 8">
            <a:extLst>
              <a:ext uri="{FF2B5EF4-FFF2-40B4-BE49-F238E27FC236}">
                <a16:creationId xmlns:a16="http://schemas.microsoft.com/office/drawing/2014/main" id="{E72B3ABD-BE2C-4499-86C1-E20E9373A01C}"/>
              </a:ext>
            </a:extLst>
          </p:cNvPr>
          <p:cNvPicPr>
            <a:picLocks noGrp="1" noChangeAspect="1"/>
          </p:cNvPicPr>
          <p:nvPr>
            <p:ph sz="half" idx="1"/>
          </p:nvPr>
        </p:nvPicPr>
        <p:blipFill>
          <a:blip r:embed="rId2"/>
          <a:stretch>
            <a:fillRect/>
          </a:stretch>
        </p:blipFill>
        <p:spPr>
          <a:xfrm>
            <a:off x="323850" y="1781176"/>
            <a:ext cx="5772150" cy="4087262"/>
          </a:xfrm>
          <a:prstGeom prst="rect">
            <a:avLst/>
          </a:prstGeom>
        </p:spPr>
      </p:pic>
      <p:pic>
        <p:nvPicPr>
          <p:cNvPr id="6" name="İçerik Yer Tutucusu 5">
            <a:extLst>
              <a:ext uri="{FF2B5EF4-FFF2-40B4-BE49-F238E27FC236}">
                <a16:creationId xmlns:a16="http://schemas.microsoft.com/office/drawing/2014/main" id="{03F8BB81-02D5-4C20-A28A-2209ECD0B1AB}"/>
              </a:ext>
            </a:extLst>
          </p:cNvPr>
          <p:cNvPicPr>
            <a:picLocks noGrp="1"/>
          </p:cNvPicPr>
          <p:nvPr>
            <p:ph sz="half" idx="2"/>
          </p:nvPr>
        </p:nvPicPr>
        <p:blipFill>
          <a:blip r:embed="rId3"/>
          <a:stretch>
            <a:fillRect/>
          </a:stretch>
        </p:blipFill>
        <p:spPr>
          <a:xfrm>
            <a:off x="6172200" y="1704975"/>
            <a:ext cx="5791200" cy="4087262"/>
          </a:xfrm>
          <a:prstGeom prst="rect">
            <a:avLst/>
          </a:prstGeom>
        </p:spPr>
      </p:pic>
    </p:spTree>
    <p:extLst>
      <p:ext uri="{BB962C8B-B14F-4D97-AF65-F5344CB8AC3E}">
        <p14:creationId xmlns:p14="http://schemas.microsoft.com/office/powerpoint/2010/main" val="150882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DDA36D-F161-4EB8-B3A3-8442098D24F5}"/>
              </a:ext>
            </a:extLst>
          </p:cNvPr>
          <p:cNvSpPr>
            <a:spLocks noGrp="1"/>
          </p:cNvSpPr>
          <p:nvPr>
            <p:ph type="title"/>
          </p:nvPr>
        </p:nvSpPr>
        <p:spPr>
          <a:xfrm>
            <a:off x="514350" y="457200"/>
            <a:ext cx="4257675" cy="885825"/>
          </a:xfrm>
        </p:spPr>
        <p:txBody>
          <a:bodyPr/>
          <a:lstStyle/>
          <a:p>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MUHATAP</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pic>
        <p:nvPicPr>
          <p:cNvPr id="5" name="İçerik Yer Tutucusu 4">
            <a:extLst>
              <a:ext uri="{FF2B5EF4-FFF2-40B4-BE49-F238E27FC236}">
                <a16:creationId xmlns:a16="http://schemas.microsoft.com/office/drawing/2014/main" id="{F918D1BE-BFED-403B-8C87-40F96349B456}"/>
              </a:ext>
            </a:extLst>
          </p:cNvPr>
          <p:cNvPicPr>
            <a:picLocks noGrp="1"/>
          </p:cNvPicPr>
          <p:nvPr>
            <p:ph idx="1"/>
          </p:nvPr>
        </p:nvPicPr>
        <p:blipFill>
          <a:blip r:embed="rId2"/>
          <a:stretch>
            <a:fillRect/>
          </a:stretch>
        </p:blipFill>
        <p:spPr>
          <a:xfrm>
            <a:off x="5200650" y="2152650"/>
            <a:ext cx="6648449" cy="4219575"/>
          </a:xfrm>
          <a:prstGeom prst="rect">
            <a:avLst/>
          </a:prstGeom>
        </p:spPr>
      </p:pic>
      <p:sp>
        <p:nvSpPr>
          <p:cNvPr id="4" name="Metin Yer Tutucusu 3">
            <a:extLst>
              <a:ext uri="{FF2B5EF4-FFF2-40B4-BE49-F238E27FC236}">
                <a16:creationId xmlns:a16="http://schemas.microsoft.com/office/drawing/2014/main" id="{BD83D17B-18EC-4A39-BB01-8B42EA969083}"/>
              </a:ext>
            </a:extLst>
          </p:cNvPr>
          <p:cNvSpPr>
            <a:spLocks noGrp="1"/>
          </p:cNvSpPr>
          <p:nvPr>
            <p:ph type="body" sz="half" idx="2"/>
          </p:nvPr>
        </p:nvSpPr>
        <p:spPr>
          <a:xfrm>
            <a:off x="371476" y="1343025"/>
            <a:ext cx="4400550" cy="5219699"/>
          </a:xfrm>
        </p:spPr>
        <p:txBody>
          <a:bodyPr>
            <a:normAutofit fontScale="92500"/>
          </a:bodyPr>
          <a:lstStyle/>
          <a:p>
            <a:pPr marL="342900" lvl="0" indent="-342900" algn="just">
              <a:lnSpc>
                <a:spcPct val="107000"/>
              </a:lnSpc>
              <a:spcBef>
                <a:spcPts val="0"/>
              </a:spcBef>
              <a:buFont typeface="+mj-lt"/>
              <a:buAutoNum type="arabicPeriod"/>
            </a:pPr>
            <a:r>
              <a:rPr lang="tr-TR" sz="1900" i="1" dirty="0">
                <a:solidFill>
                  <a:srgbClr val="FFA500"/>
                </a:solidFill>
                <a:effectLst/>
                <a:latin typeface="Times New Roman" panose="02020603050405020304" pitchFamily="18" charset="0"/>
                <a:ea typeface="Calibri" panose="020F0502020204030204" pitchFamily="34" charset="0"/>
                <a:cs typeface="Times New Roman" panose="02020603050405020304" pitchFamily="18" charset="0"/>
              </a:rPr>
              <a:t>isim </a:t>
            </a:r>
            <a:r>
              <a:rPr lang="tr-TR"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Kendisine söz söylenilen kimse, kendisiyle konuşulan kimse </a:t>
            </a:r>
            <a:r>
              <a:rPr lang="tr-TR" sz="19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TDK</a:t>
            </a:r>
            <a:endParaRPr lang="tr-TR" sz="19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Muhatap, belgenin gönderileceği yeri ifade etmektedir.</a:t>
            </a:r>
          </a:p>
          <a:p>
            <a:pPr algn="just">
              <a:spcBef>
                <a:spcPts val="0"/>
              </a:spcBef>
            </a:pPr>
            <a:r>
              <a:rPr lang="tr-TR" sz="1900" b="1" dirty="0">
                <a:effectLst/>
                <a:latin typeface="Times New Roman" panose="02020603050405020304" pitchFamily="18" charset="0"/>
                <a:ea typeface="Calibri" panose="020F0502020204030204" pitchFamily="34" charset="0"/>
                <a:cs typeface="Times New Roman" panose="02020603050405020304" pitchFamily="18" charset="0"/>
              </a:rPr>
              <a:t>Belgenin muhatabı kamu kurum ve kuruluşları ile kamu kurumu niteliğindeki meslek kuruluşları ise DETSİS kayıtları esas alınmalıdır. </a:t>
            </a: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Bu sebeple teşkilat yapısında meydana gelen değişikliklerin idarelerin DETSİS temsilcisi aracılığıyla sisteme hızlı bir şekilde işlenmesi önem arz etmektedir. Muhatap alanında, belgenin gönderileceği idare bilgisinin alt satırında parantez içinde “(…)” bağlı ilgili idareye veya birime (Kuruluş kanununda veya Cumhurbaşkanlığı Kararnamesi’nde yer alan birimler) yer verilebilmektedir. Bu şekilde hazırlanan belgelerde, metin kısmının arz veya rica ile bitirilmesi ilk satırda yer alan idareye göre belirlenmelidir.</a:t>
            </a:r>
          </a:p>
          <a:p>
            <a:pPr>
              <a:spcBef>
                <a:spcPts val="0"/>
              </a:spcBef>
            </a:pPr>
            <a:endParaRPr lang="tr-TR" sz="1800" dirty="0">
              <a:effectLst/>
              <a:latin typeface="Times New Roman" panose="02020603050405020304" pitchFamily="18" charset="0"/>
              <a:ea typeface="Calibri" panose="020F0502020204030204" pitchFamily="34" charset="0"/>
            </a:endParaRPr>
          </a:p>
          <a:p>
            <a:pPr>
              <a:spcBef>
                <a:spcPts val="0"/>
              </a:spcBef>
            </a:pPr>
            <a:endParaRPr lang="tr-TR" dirty="0"/>
          </a:p>
        </p:txBody>
      </p:sp>
      <p:pic>
        <p:nvPicPr>
          <p:cNvPr id="7" name="Resim 6">
            <a:extLst>
              <a:ext uri="{FF2B5EF4-FFF2-40B4-BE49-F238E27FC236}">
                <a16:creationId xmlns:a16="http://schemas.microsoft.com/office/drawing/2014/main" id="{1697A6EC-A41C-4FAE-A44F-FBDEE3088831}"/>
              </a:ext>
            </a:extLst>
          </p:cNvPr>
          <p:cNvPicPr>
            <a:picLocks noChangeAspect="1"/>
          </p:cNvPicPr>
          <p:nvPr/>
        </p:nvPicPr>
        <p:blipFill>
          <a:blip r:embed="rId3"/>
          <a:stretch>
            <a:fillRect/>
          </a:stretch>
        </p:blipFill>
        <p:spPr>
          <a:xfrm>
            <a:off x="5240337" y="1079909"/>
            <a:ext cx="6608762" cy="644116"/>
          </a:xfrm>
          <a:prstGeom prst="rect">
            <a:avLst/>
          </a:prstGeom>
        </p:spPr>
      </p:pic>
    </p:spTree>
    <p:extLst>
      <p:ext uri="{BB962C8B-B14F-4D97-AF65-F5344CB8AC3E}">
        <p14:creationId xmlns:p14="http://schemas.microsoft.com/office/powerpoint/2010/main" val="2539354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831A5768-FE5B-4633-A8BA-8C49815502FE}"/>
              </a:ext>
            </a:extLst>
          </p:cNvPr>
          <p:cNvSpPr txBox="1"/>
          <p:nvPr/>
        </p:nvSpPr>
        <p:spPr>
          <a:xfrm>
            <a:off x="1381125" y="962025"/>
            <a:ext cx="9915525" cy="3416320"/>
          </a:xfrm>
          <a:prstGeom prst="rect">
            <a:avLst/>
          </a:prstGeom>
          <a:noFill/>
        </p:spPr>
        <p:txBody>
          <a:bodyPr wrap="square">
            <a:spAutoFit/>
          </a:bodyPr>
          <a:lstStyle/>
          <a:p>
            <a:pPr indent="450215" algn="just"/>
            <a:r>
              <a:rPr lang="tr-TR" sz="2400" b="1" i="0" dirty="0">
                <a:solidFill>
                  <a:srgbClr val="000000"/>
                </a:solidFill>
                <a:effectLst/>
                <a:latin typeface="Times New Roman" panose="02020603050405020304" pitchFamily="18" charset="0"/>
                <a:cs typeface="Times New Roman" panose="02020603050405020304" pitchFamily="18" charset="0"/>
              </a:rPr>
              <a:t>5393 sayılı Belediye Kanunu:</a:t>
            </a:r>
          </a:p>
          <a:p>
            <a:pPr indent="450215" algn="just"/>
            <a:r>
              <a:rPr lang="tr-TR" sz="2400" b="1" i="0" dirty="0">
                <a:solidFill>
                  <a:srgbClr val="000000"/>
                </a:solidFill>
                <a:effectLst/>
                <a:latin typeface="Times New Roman" panose="02020603050405020304" pitchFamily="18" charset="0"/>
                <a:cs typeface="Times New Roman" panose="02020603050405020304" pitchFamily="18" charset="0"/>
              </a:rPr>
              <a:t>Tanımlar</a:t>
            </a:r>
            <a:endParaRPr lang="tr-TR" sz="2400" b="0" i="0" dirty="0">
              <a:solidFill>
                <a:srgbClr val="000000"/>
              </a:solidFill>
              <a:effectLst/>
              <a:latin typeface="Times New Roman" panose="02020603050405020304" pitchFamily="18" charset="0"/>
              <a:cs typeface="Times New Roman" panose="02020603050405020304" pitchFamily="18" charset="0"/>
            </a:endParaRPr>
          </a:p>
          <a:p>
            <a:pPr indent="450215" algn="just"/>
            <a:r>
              <a:rPr lang="tr-TR" sz="2400" b="1" i="0" dirty="0">
                <a:solidFill>
                  <a:srgbClr val="000000"/>
                </a:solidFill>
                <a:effectLst/>
                <a:latin typeface="Times New Roman" panose="02020603050405020304" pitchFamily="18" charset="0"/>
                <a:cs typeface="Times New Roman" panose="02020603050405020304" pitchFamily="18" charset="0"/>
              </a:rPr>
              <a:t>Madde 3- </a:t>
            </a:r>
            <a:r>
              <a:rPr lang="tr-TR" sz="2400" b="0" i="0" dirty="0">
                <a:solidFill>
                  <a:srgbClr val="000000"/>
                </a:solidFill>
                <a:effectLst/>
                <a:latin typeface="Times New Roman" panose="02020603050405020304" pitchFamily="18" charset="0"/>
                <a:cs typeface="Times New Roman" panose="02020603050405020304" pitchFamily="18" charset="0"/>
              </a:rPr>
              <a:t>Bu Kanunun uygulanmasında;</a:t>
            </a:r>
          </a:p>
          <a:p>
            <a:pPr marL="457200" indent="-457200" algn="just">
              <a:buAutoNum type="alphaLcParenR"/>
            </a:pPr>
            <a:r>
              <a:rPr lang="tr-TR" sz="2400" b="0" i="0">
                <a:solidFill>
                  <a:srgbClr val="000000"/>
                </a:solidFill>
                <a:effectLst/>
                <a:latin typeface="Times New Roman" panose="02020603050405020304" pitchFamily="18" charset="0"/>
                <a:cs typeface="Times New Roman" panose="02020603050405020304" pitchFamily="18" charset="0"/>
              </a:rPr>
              <a:t>Belediye</a:t>
            </a:r>
            <a:r>
              <a:rPr lang="tr-TR" sz="2400" b="0" i="0" dirty="0">
                <a:solidFill>
                  <a:srgbClr val="000000"/>
                </a:solidFill>
                <a:effectLst/>
                <a:latin typeface="Times New Roman" panose="02020603050405020304" pitchFamily="18" charset="0"/>
                <a:cs typeface="Times New Roman" panose="02020603050405020304" pitchFamily="18" charset="0"/>
              </a:rPr>
              <a:t>: Belde sakinlerinin mahallî müşterek nitelikteki ihtiyaçlarını karşılamak üzere kurulan ve karar organı seçmenler tarafından seçilerek oluşturulan, idarî ve malî özerkliğe sahip kamu tüzel </a:t>
            </a:r>
            <a:r>
              <a:rPr lang="tr-TR" sz="2400" b="0" i="0">
                <a:solidFill>
                  <a:srgbClr val="000000"/>
                </a:solidFill>
                <a:effectLst/>
                <a:latin typeface="Times New Roman" panose="02020603050405020304" pitchFamily="18" charset="0"/>
                <a:cs typeface="Times New Roman" panose="02020603050405020304" pitchFamily="18" charset="0"/>
              </a:rPr>
              <a:t>kişisini,</a:t>
            </a:r>
          </a:p>
          <a:p>
            <a:pPr algn="just"/>
            <a:endParaRPr lang="tr-TR" sz="2400" b="0" i="0" dirty="0">
              <a:solidFill>
                <a:srgbClr val="000000"/>
              </a:solidFill>
              <a:effectLst/>
              <a:latin typeface="Times New Roman" panose="02020603050405020304" pitchFamily="18" charset="0"/>
              <a:cs typeface="Times New Roman" panose="02020603050405020304" pitchFamily="18" charset="0"/>
            </a:endParaRPr>
          </a:p>
          <a:p>
            <a:pPr indent="450215" algn="just"/>
            <a:r>
              <a:rPr lang="tr-TR" sz="2400" b="1" i="0" dirty="0">
                <a:solidFill>
                  <a:srgbClr val="000000"/>
                </a:solidFill>
                <a:effectLst/>
                <a:latin typeface="Times New Roman" panose="02020603050405020304" pitchFamily="18" charset="0"/>
                <a:cs typeface="Times New Roman" panose="02020603050405020304" pitchFamily="18" charset="0"/>
              </a:rPr>
              <a:t>Yazışma</a:t>
            </a:r>
            <a:endParaRPr lang="tr-TR" sz="2400" b="0" i="0" dirty="0">
              <a:solidFill>
                <a:srgbClr val="000000"/>
              </a:solidFill>
              <a:effectLst/>
              <a:latin typeface="Times New Roman" panose="02020603050405020304" pitchFamily="18" charset="0"/>
              <a:cs typeface="Times New Roman" panose="02020603050405020304" pitchFamily="18" charset="0"/>
            </a:endParaRPr>
          </a:p>
          <a:p>
            <a:pPr indent="450215" algn="just"/>
            <a:r>
              <a:rPr lang="tr-TR" sz="2400" b="1" i="0" dirty="0">
                <a:solidFill>
                  <a:srgbClr val="000000"/>
                </a:solidFill>
                <a:effectLst/>
                <a:latin typeface="Times New Roman" panose="02020603050405020304" pitchFamily="18" charset="0"/>
                <a:cs typeface="Times New Roman" panose="02020603050405020304" pitchFamily="18" charset="0"/>
              </a:rPr>
              <a:t>Madde 78-</a:t>
            </a:r>
            <a:r>
              <a:rPr lang="tr-TR" sz="2400" b="0" i="0" dirty="0">
                <a:solidFill>
                  <a:srgbClr val="000000"/>
                </a:solidFill>
                <a:effectLst/>
                <a:latin typeface="Times New Roman" panose="02020603050405020304" pitchFamily="18" charset="0"/>
                <a:cs typeface="Times New Roman" panose="02020603050405020304" pitchFamily="18" charset="0"/>
              </a:rPr>
              <a:t> Belediye, kamu kurum ve kuruluşlarıyla doğrudan yazışabilir.</a:t>
            </a:r>
          </a:p>
        </p:txBody>
      </p:sp>
    </p:spTree>
    <p:extLst>
      <p:ext uri="{BB962C8B-B14F-4D97-AF65-F5344CB8AC3E}">
        <p14:creationId xmlns:p14="http://schemas.microsoft.com/office/powerpoint/2010/main" val="593210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5E011B-1CDA-49A2-BA83-D4BB39B06578}"/>
              </a:ext>
            </a:extLst>
          </p:cNvPr>
          <p:cNvSpPr>
            <a:spLocks noGrp="1"/>
          </p:cNvSpPr>
          <p:nvPr>
            <p:ph type="title"/>
          </p:nvPr>
        </p:nvSpPr>
        <p:spPr>
          <a:xfrm>
            <a:off x="839788" y="180976"/>
            <a:ext cx="3932237" cy="533400"/>
          </a:xfrm>
        </p:spPr>
        <p:txBody>
          <a:bodyPr/>
          <a:lstStyle/>
          <a:p>
            <a:r>
              <a:rPr lang="tr-TR" b="1" dirty="0">
                <a:latin typeface="Times New Roman" panose="02020603050405020304" pitchFamily="18" charset="0"/>
                <a:cs typeface="Times New Roman" panose="02020603050405020304" pitchFamily="18" charset="0"/>
              </a:rPr>
              <a:t>MUHATAP</a:t>
            </a:r>
            <a:r>
              <a:rPr lang="tr-TR" dirty="0"/>
              <a:t> </a:t>
            </a:r>
          </a:p>
        </p:txBody>
      </p:sp>
      <p:pic>
        <p:nvPicPr>
          <p:cNvPr id="5" name="İçerik Yer Tutucusu 4">
            <a:extLst>
              <a:ext uri="{FF2B5EF4-FFF2-40B4-BE49-F238E27FC236}">
                <a16:creationId xmlns:a16="http://schemas.microsoft.com/office/drawing/2014/main" id="{29B7ABA1-7FDE-4D9F-A661-D090A69ECEB7}"/>
              </a:ext>
            </a:extLst>
          </p:cNvPr>
          <p:cNvPicPr>
            <a:picLocks noGrp="1"/>
          </p:cNvPicPr>
          <p:nvPr>
            <p:ph idx="1"/>
          </p:nvPr>
        </p:nvPicPr>
        <p:blipFill>
          <a:blip r:embed="rId2"/>
          <a:stretch>
            <a:fillRect/>
          </a:stretch>
        </p:blipFill>
        <p:spPr>
          <a:xfrm>
            <a:off x="4977448" y="457200"/>
            <a:ext cx="6172200" cy="1736991"/>
          </a:xfrm>
          <a:prstGeom prst="rect">
            <a:avLst/>
          </a:prstGeom>
        </p:spPr>
      </p:pic>
      <p:sp>
        <p:nvSpPr>
          <p:cNvPr id="4" name="Metin Yer Tutucusu 3">
            <a:extLst>
              <a:ext uri="{FF2B5EF4-FFF2-40B4-BE49-F238E27FC236}">
                <a16:creationId xmlns:a16="http://schemas.microsoft.com/office/drawing/2014/main" id="{D0D437C6-DFE5-423E-A275-734C52CFAC4C}"/>
              </a:ext>
            </a:extLst>
          </p:cNvPr>
          <p:cNvSpPr>
            <a:spLocks noGrp="1"/>
          </p:cNvSpPr>
          <p:nvPr>
            <p:ph type="body" sz="half" idx="2"/>
          </p:nvPr>
        </p:nvSpPr>
        <p:spPr>
          <a:xfrm>
            <a:off x="504826" y="714377"/>
            <a:ext cx="4267200" cy="5686424"/>
          </a:xfrm>
        </p:spPr>
        <p:txBody>
          <a:bodyPr/>
          <a:lstStyle/>
          <a:p>
            <a:pPr algn="just">
              <a:spcBef>
                <a:spcPts val="0"/>
              </a:spcBef>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Muhatabın İdare Olması Durumu</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pPr>
            <a:r>
              <a:rPr lang="tr-TR" sz="1800" dirty="0">
                <a:effectLst/>
                <a:latin typeface="Times New Roman" panose="02020603050405020304" pitchFamily="18" charset="0"/>
                <a:ea typeface="Calibri" panose="020F0502020204030204" pitchFamily="34" charset="0"/>
              </a:rPr>
              <a:t>Belgenin muhatabı kamu kurum ve kuruluşları ile kamu kurumu niteliğindeki meslek kuruluşları ise DETSİS kayıtları esas alınmalıdır. </a:t>
            </a:r>
          </a:p>
          <a:p>
            <a:pPr algn="just">
              <a:lnSpc>
                <a:spcPct val="100000"/>
              </a:lnSpc>
              <a:spcBef>
                <a:spcPts val="0"/>
              </a:spcBef>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Muhatabın Tüzel Kişi Olması Durumu </a:t>
            </a:r>
          </a:p>
          <a:p>
            <a:pPr algn="just">
              <a:lnSpc>
                <a:spcPct val="100000"/>
              </a:lnSpc>
              <a:spcBef>
                <a:spcPts val="0"/>
              </a:spcBef>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pPr>
            <a:r>
              <a:rPr lang="tr-TR"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Tüzel kişiler için Merkezi Sicil Kayıt Sistemi (MERSİS) kayıtları kullanılmalıdır. MERSİS kayıtlarında tüzel kişi adının kısaltılmış hali mevcutsa muhatap bilgilerine kısaltma yazılmalıdır.</a:t>
            </a:r>
          </a:p>
          <a:p>
            <a:pPr algn="just">
              <a:lnSpc>
                <a:spcPct val="100000"/>
              </a:lnSpc>
              <a:spcBef>
                <a:spcPts val="0"/>
              </a:spcBef>
            </a:pPr>
            <a:endParaRPr lang="tr-TR"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Muhatabın Gerçek Kişi Olması Durumu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Muhatabın gerçek kişi olması durumunda, ad ve soyadı bilgilerinde kısaltma kullanılmamalıdır.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pPr>
            <a:endParaRPr lang="tr-TR" dirty="0"/>
          </a:p>
        </p:txBody>
      </p:sp>
      <p:pic>
        <p:nvPicPr>
          <p:cNvPr id="6" name="Resim 5">
            <a:extLst>
              <a:ext uri="{FF2B5EF4-FFF2-40B4-BE49-F238E27FC236}">
                <a16:creationId xmlns:a16="http://schemas.microsoft.com/office/drawing/2014/main" id="{01467D79-4F6B-435E-834C-2C7DA55498AC}"/>
              </a:ext>
            </a:extLst>
          </p:cNvPr>
          <p:cNvPicPr/>
          <p:nvPr/>
        </p:nvPicPr>
        <p:blipFill>
          <a:blip r:embed="rId3"/>
          <a:stretch>
            <a:fillRect/>
          </a:stretch>
        </p:blipFill>
        <p:spPr>
          <a:xfrm>
            <a:off x="4977448" y="2124075"/>
            <a:ext cx="6172200" cy="2127833"/>
          </a:xfrm>
          <a:prstGeom prst="rect">
            <a:avLst/>
          </a:prstGeom>
        </p:spPr>
      </p:pic>
      <p:pic>
        <p:nvPicPr>
          <p:cNvPr id="7" name="Resim 6">
            <a:extLst>
              <a:ext uri="{FF2B5EF4-FFF2-40B4-BE49-F238E27FC236}">
                <a16:creationId xmlns:a16="http://schemas.microsoft.com/office/drawing/2014/main" id="{B30006DD-9F54-4E63-AF77-BB0E864C6B2C}"/>
              </a:ext>
            </a:extLst>
          </p:cNvPr>
          <p:cNvPicPr/>
          <p:nvPr/>
        </p:nvPicPr>
        <p:blipFill>
          <a:blip r:embed="rId4"/>
          <a:stretch>
            <a:fillRect/>
          </a:stretch>
        </p:blipFill>
        <p:spPr>
          <a:xfrm>
            <a:off x="4977448" y="4107815"/>
            <a:ext cx="6172200" cy="2292985"/>
          </a:xfrm>
          <a:prstGeom prst="rect">
            <a:avLst/>
          </a:prstGeom>
        </p:spPr>
      </p:pic>
    </p:spTree>
    <p:extLst>
      <p:ext uri="{BB962C8B-B14F-4D97-AF65-F5344CB8AC3E}">
        <p14:creationId xmlns:p14="http://schemas.microsoft.com/office/powerpoint/2010/main" val="2485799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734A0F-5761-4C34-B54C-2293197B7DFB}"/>
              </a:ext>
            </a:extLst>
          </p:cNvPr>
          <p:cNvSpPr>
            <a:spLocks noGrp="1"/>
          </p:cNvSpPr>
          <p:nvPr>
            <p:ph type="title"/>
          </p:nvPr>
        </p:nvSpPr>
        <p:spPr/>
        <p:txBody>
          <a:bodyPr>
            <a:normAutofit/>
          </a:bodyPr>
          <a:lstStyle/>
          <a:p>
            <a:r>
              <a:rPr lang="tr-TR" sz="2800" b="1" dirty="0">
                <a:effectLst/>
                <a:latin typeface="Times New Roman" panose="02020603050405020304" pitchFamily="18" charset="0"/>
                <a:ea typeface="Calibri" panose="020F0502020204030204" pitchFamily="34" charset="0"/>
                <a:cs typeface="Times New Roman" panose="02020603050405020304" pitchFamily="18" charset="0"/>
              </a:rPr>
              <a:t>Muhatap Yazımında Sık Yapılan Hatalar </a:t>
            </a:r>
            <a:br>
              <a:rPr lang="tr-TR" sz="2800" b="1" dirty="0">
                <a:effectLst/>
                <a:latin typeface="Times New Roman" panose="02020603050405020304" pitchFamily="18" charset="0"/>
                <a:ea typeface="Calibri" panose="020F0502020204030204" pitchFamily="34" charset="0"/>
                <a:cs typeface="Times New Roman" panose="02020603050405020304" pitchFamily="18" charset="0"/>
              </a:rPr>
            </a:br>
            <a:r>
              <a:rPr lang="tr-TR" sz="2800" b="1" dirty="0">
                <a:effectLst/>
                <a:latin typeface="Times New Roman" panose="02020603050405020304" pitchFamily="18" charset="0"/>
                <a:ea typeface="Calibri" panose="020F0502020204030204" pitchFamily="34" charset="0"/>
                <a:cs typeface="Times New Roman" panose="02020603050405020304" pitchFamily="18" charset="0"/>
              </a:rPr>
              <a:t>Muhatap bölümünde ilk satırda ve idare ismi dikkate alınarak yönelme hâl eki kullanılmalıdır</a:t>
            </a:r>
            <a:endParaRPr lang="tr-TR" sz="2800" dirty="0"/>
          </a:p>
        </p:txBody>
      </p:sp>
      <p:pic>
        <p:nvPicPr>
          <p:cNvPr id="4" name="İçerik Yer Tutucusu 3">
            <a:extLst>
              <a:ext uri="{FF2B5EF4-FFF2-40B4-BE49-F238E27FC236}">
                <a16:creationId xmlns:a16="http://schemas.microsoft.com/office/drawing/2014/main" id="{58F2B236-9BC8-48B5-BE92-F547E5CB25A2}"/>
              </a:ext>
            </a:extLst>
          </p:cNvPr>
          <p:cNvPicPr>
            <a:picLocks noGrp="1"/>
          </p:cNvPicPr>
          <p:nvPr>
            <p:ph idx="1"/>
          </p:nvPr>
        </p:nvPicPr>
        <p:blipFill>
          <a:blip r:embed="rId2"/>
          <a:stretch>
            <a:fillRect/>
          </a:stretch>
        </p:blipFill>
        <p:spPr>
          <a:xfrm>
            <a:off x="761999" y="1905000"/>
            <a:ext cx="10410825" cy="3772839"/>
          </a:xfrm>
          <a:prstGeom prst="rect">
            <a:avLst/>
          </a:prstGeom>
        </p:spPr>
      </p:pic>
    </p:spTree>
    <p:extLst>
      <p:ext uri="{BB962C8B-B14F-4D97-AF65-F5344CB8AC3E}">
        <p14:creationId xmlns:p14="http://schemas.microsoft.com/office/powerpoint/2010/main" val="452680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4AA9BB30-70B1-45C1-AD4D-6CA45334DE16}"/>
              </a:ext>
            </a:extLst>
          </p:cNvPr>
          <p:cNvPicPr>
            <a:picLocks noChangeAspect="1"/>
          </p:cNvPicPr>
          <p:nvPr/>
        </p:nvPicPr>
        <p:blipFill>
          <a:blip r:embed="rId2"/>
          <a:stretch>
            <a:fillRect/>
          </a:stretch>
        </p:blipFill>
        <p:spPr>
          <a:xfrm>
            <a:off x="1150191" y="906561"/>
            <a:ext cx="9891617" cy="5044877"/>
          </a:xfrm>
          <a:prstGeom prst="rect">
            <a:avLst/>
          </a:prstGeom>
        </p:spPr>
      </p:pic>
    </p:spTree>
    <p:extLst>
      <p:ext uri="{BB962C8B-B14F-4D97-AF65-F5344CB8AC3E}">
        <p14:creationId xmlns:p14="http://schemas.microsoft.com/office/powerpoint/2010/main" val="2417386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A38A8D-B84E-4BE4-8B8A-47943FFB6EC6}"/>
              </a:ext>
            </a:extLst>
          </p:cNvPr>
          <p:cNvSpPr>
            <a:spLocks noGrp="1"/>
          </p:cNvSpPr>
          <p:nvPr>
            <p:ph type="title"/>
          </p:nvPr>
        </p:nvSpPr>
        <p:spPr>
          <a:xfrm>
            <a:off x="504825" y="365126"/>
            <a:ext cx="10848975" cy="996950"/>
          </a:xfrm>
        </p:spPr>
        <p:txBody>
          <a:bodyPr>
            <a:normAutofit fontScale="90000"/>
          </a:bodyPr>
          <a:lstStyle/>
          <a:p>
            <a:pPr>
              <a:lnSpc>
                <a:spcPct val="107000"/>
              </a:lnSpc>
              <a:spcAft>
                <a:spcPts val="800"/>
              </a:spcAft>
            </a:pPr>
            <a:br>
              <a:rPr lang="tr-TR" sz="1800" b="1" dirty="0">
                <a:effectLst/>
                <a:latin typeface="Times New Roman" panose="02020603050405020304" pitchFamily="18" charset="0"/>
                <a:ea typeface="Calibri" panose="020F0502020204030204" pitchFamily="34" charset="0"/>
                <a:cs typeface="Times New Roman" panose="02020603050405020304" pitchFamily="18" charset="0"/>
              </a:rPr>
            </a:br>
            <a:br>
              <a:rPr lang="tr-TR" sz="1800" b="1" dirty="0">
                <a:effectLst/>
                <a:latin typeface="Times New Roman" panose="02020603050405020304" pitchFamily="18" charset="0"/>
                <a:ea typeface="Calibri" panose="020F0502020204030204" pitchFamily="34" charset="0"/>
                <a:cs typeface="Times New Roman" panose="02020603050405020304" pitchFamily="18" charset="0"/>
              </a:rPr>
            </a:b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İLGİ</a:t>
            </a:r>
            <a:br>
              <a:rPr lang="tr-TR" sz="2200" b="1" dirty="0">
                <a:effectLst/>
                <a:latin typeface="Times New Roman" panose="02020603050405020304" pitchFamily="18" charset="0"/>
                <a:ea typeface="Calibri" panose="020F0502020204030204" pitchFamily="34" charset="0"/>
                <a:cs typeface="Times New Roman" panose="02020603050405020304" pitchFamily="18" charset="0"/>
              </a:rPr>
            </a:b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İlgi, iki yana yaslı olarak yazılan ve birden fazla olduğunda belgelerin tarih sırasına göre kronolojik düzenlendiği alandır. İlgide aşağıdaki bilgilerin yer alması gerekmektedir.</a:t>
            </a:r>
            <a:br>
              <a:rPr lang="tr-TR" sz="1800" b="1" dirty="0">
                <a:effectLst/>
                <a:latin typeface="Times New Roman" panose="02020603050405020304" pitchFamily="18" charset="0"/>
                <a:ea typeface="Calibri" panose="020F0502020204030204" pitchFamily="34" charset="0"/>
                <a:cs typeface="Times New Roman" panose="02020603050405020304" pitchFamily="18" charset="0"/>
              </a:rPr>
            </a:br>
            <a:endParaRPr lang="tr-TR" b="1" dirty="0">
              <a:latin typeface="Times New Roman" panose="02020603050405020304" pitchFamily="18" charset="0"/>
              <a:cs typeface="Times New Roman" panose="02020603050405020304" pitchFamily="18" charset="0"/>
            </a:endParaRPr>
          </a:p>
        </p:txBody>
      </p:sp>
      <p:pic>
        <p:nvPicPr>
          <p:cNvPr id="5" name="İçerik Yer Tutucusu 4">
            <a:extLst>
              <a:ext uri="{FF2B5EF4-FFF2-40B4-BE49-F238E27FC236}">
                <a16:creationId xmlns:a16="http://schemas.microsoft.com/office/drawing/2014/main" id="{9360A74F-5BAB-4340-8383-2460F21BD60B}"/>
              </a:ext>
            </a:extLst>
          </p:cNvPr>
          <p:cNvPicPr>
            <a:picLocks noGrp="1"/>
          </p:cNvPicPr>
          <p:nvPr>
            <p:ph sz="half" idx="1"/>
          </p:nvPr>
        </p:nvPicPr>
        <p:blipFill>
          <a:blip r:embed="rId2"/>
          <a:stretch>
            <a:fillRect/>
          </a:stretch>
        </p:blipFill>
        <p:spPr>
          <a:xfrm>
            <a:off x="390525" y="1495424"/>
            <a:ext cx="5629275" cy="4997449"/>
          </a:xfrm>
          <a:prstGeom prst="rect">
            <a:avLst/>
          </a:prstGeom>
        </p:spPr>
      </p:pic>
      <p:pic>
        <p:nvPicPr>
          <p:cNvPr id="6" name="İçerik Yer Tutucusu 5">
            <a:extLst>
              <a:ext uri="{FF2B5EF4-FFF2-40B4-BE49-F238E27FC236}">
                <a16:creationId xmlns:a16="http://schemas.microsoft.com/office/drawing/2014/main" id="{9D4D0F5B-DC83-4364-839A-223FCAA9D496}"/>
              </a:ext>
            </a:extLst>
          </p:cNvPr>
          <p:cNvPicPr>
            <a:picLocks noGrp="1"/>
          </p:cNvPicPr>
          <p:nvPr>
            <p:ph sz="half" idx="2"/>
          </p:nvPr>
        </p:nvPicPr>
        <p:blipFill>
          <a:blip r:embed="rId3"/>
          <a:stretch>
            <a:fillRect/>
          </a:stretch>
        </p:blipFill>
        <p:spPr>
          <a:xfrm>
            <a:off x="6381749" y="1495424"/>
            <a:ext cx="4371975" cy="4997449"/>
          </a:xfrm>
          <a:prstGeom prst="rect">
            <a:avLst/>
          </a:prstGeom>
        </p:spPr>
      </p:pic>
    </p:spTree>
    <p:extLst>
      <p:ext uri="{BB962C8B-B14F-4D97-AF65-F5344CB8AC3E}">
        <p14:creationId xmlns:p14="http://schemas.microsoft.com/office/powerpoint/2010/main" val="734101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F38354-FD2E-42EE-940F-347B7E75FB65}"/>
              </a:ext>
            </a:extLst>
          </p:cNvPr>
          <p:cNvSpPr>
            <a:spLocks noGrp="1"/>
          </p:cNvSpPr>
          <p:nvPr>
            <p:ph type="title"/>
          </p:nvPr>
        </p:nvSpPr>
        <p:spPr>
          <a:xfrm>
            <a:off x="839788" y="365126"/>
            <a:ext cx="10515600" cy="615949"/>
          </a:xfrm>
        </p:spPr>
        <p:txBody>
          <a:bodyPr>
            <a:normAutofit/>
          </a:bodyPr>
          <a:lstStyle/>
          <a:p>
            <a:r>
              <a:rPr lang="tr-TR" sz="2800" dirty="0">
                <a:latin typeface="Times New Roman" panose="02020603050405020304" pitchFamily="18" charset="0"/>
                <a:cs typeface="Times New Roman" panose="02020603050405020304" pitchFamily="18" charset="0"/>
              </a:rPr>
              <a:t>İLGİ</a:t>
            </a:r>
          </a:p>
        </p:txBody>
      </p:sp>
      <p:sp>
        <p:nvSpPr>
          <p:cNvPr id="3" name="Metin Yer Tutucusu 2">
            <a:extLst>
              <a:ext uri="{FF2B5EF4-FFF2-40B4-BE49-F238E27FC236}">
                <a16:creationId xmlns:a16="http://schemas.microsoft.com/office/drawing/2014/main" id="{286BC331-66F6-4BCD-B69B-8FAE117F86E3}"/>
              </a:ext>
            </a:extLst>
          </p:cNvPr>
          <p:cNvSpPr>
            <a:spLocks noGrp="1"/>
          </p:cNvSpPr>
          <p:nvPr>
            <p:ph type="body" idx="1"/>
          </p:nvPr>
        </p:nvSpPr>
        <p:spPr>
          <a:xfrm>
            <a:off x="247650" y="981075"/>
            <a:ext cx="5749926" cy="2200274"/>
          </a:xfrm>
        </p:spPr>
        <p:txBody>
          <a:bodyPr>
            <a:normAutofit fontScale="40000" lnSpcReduction="20000"/>
          </a:bodyPr>
          <a:lstStyle/>
          <a:p>
            <a:pPr algn="just">
              <a:lnSpc>
                <a:spcPct val="120000"/>
              </a:lnSpc>
              <a:spcBef>
                <a:spcPts val="0"/>
              </a:spcBef>
            </a:pPr>
            <a:r>
              <a:rPr lang="tr-TR" sz="35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İlgi tutulan belgelerden yazı içinde bahsedilmelidir. İlgi tutulan belgenin muhatapta olmaması durumunda, belge muhataba ek olarak iletilmelidir. </a:t>
            </a:r>
          </a:p>
          <a:p>
            <a:pPr algn="just">
              <a:lnSpc>
                <a:spcPct val="120000"/>
              </a:lnSpc>
              <a:spcBef>
                <a:spcPts val="0"/>
              </a:spcBef>
            </a:pPr>
            <a:r>
              <a:rPr lang="tr-TR" sz="35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İlgi tutulan belge, Resmî </a:t>
            </a:r>
            <a:r>
              <a:rPr lang="tr-TR" sz="35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Gazete’de</a:t>
            </a:r>
            <a:r>
              <a:rPr lang="tr-TR" sz="35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yayımlanan bir mevzuat ise ayrıca ek olarak eklenmemelidir.</a:t>
            </a:r>
          </a:p>
          <a:p>
            <a:pPr algn="just">
              <a:lnSpc>
                <a:spcPct val="120000"/>
              </a:lnSpc>
              <a:spcBef>
                <a:spcPts val="0"/>
              </a:spcBef>
            </a:pPr>
            <a:r>
              <a:rPr lang="tr-TR" sz="3500" dirty="0">
                <a:solidFill>
                  <a:srgbClr val="C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İlgi Tutulan Belge Tarihinin Yazımı</a:t>
            </a:r>
            <a:endParaRPr lang="tr-TR" sz="35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ts val="0"/>
              </a:spcBef>
            </a:pPr>
            <a:r>
              <a:rPr lang="tr-TR" sz="35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İlgi kısmında vatandaş başvuruları haricinde “</a:t>
            </a:r>
            <a:r>
              <a:rPr lang="tr-TR" sz="35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bila</a:t>
            </a:r>
            <a:r>
              <a:rPr lang="tr-TR" sz="35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tarihli” veya “tarihsiz” ifadesi kullanılmamalıdır. Belgenin görüntüsünden ve üst verisinden erişilen tarih bilgisine ilgide muhakkak yer verilmelidir.</a:t>
            </a:r>
          </a:p>
          <a:p>
            <a:endParaRPr lang="tr-TR" sz="1800" dirty="0"/>
          </a:p>
        </p:txBody>
      </p:sp>
      <p:pic>
        <p:nvPicPr>
          <p:cNvPr id="7" name="İçerik Yer Tutucusu 6">
            <a:extLst>
              <a:ext uri="{FF2B5EF4-FFF2-40B4-BE49-F238E27FC236}">
                <a16:creationId xmlns:a16="http://schemas.microsoft.com/office/drawing/2014/main" id="{7606E896-F6E4-4DE0-86B6-D7098AC5F8AA}"/>
              </a:ext>
            </a:extLst>
          </p:cNvPr>
          <p:cNvPicPr>
            <a:picLocks noGrp="1"/>
          </p:cNvPicPr>
          <p:nvPr>
            <p:ph sz="half" idx="2"/>
          </p:nvPr>
        </p:nvPicPr>
        <p:blipFill>
          <a:blip r:embed="rId2"/>
          <a:stretch>
            <a:fillRect/>
          </a:stretch>
        </p:blipFill>
        <p:spPr>
          <a:xfrm>
            <a:off x="247650" y="3295649"/>
            <a:ext cx="5749925" cy="3019426"/>
          </a:xfrm>
          <a:prstGeom prst="rect">
            <a:avLst/>
          </a:prstGeom>
        </p:spPr>
      </p:pic>
      <p:sp>
        <p:nvSpPr>
          <p:cNvPr id="5" name="Metin Yer Tutucusu 4">
            <a:extLst>
              <a:ext uri="{FF2B5EF4-FFF2-40B4-BE49-F238E27FC236}">
                <a16:creationId xmlns:a16="http://schemas.microsoft.com/office/drawing/2014/main" id="{84F063E1-1289-496F-AA1E-57B50C0AA25F}"/>
              </a:ext>
            </a:extLst>
          </p:cNvPr>
          <p:cNvSpPr>
            <a:spLocks noGrp="1"/>
          </p:cNvSpPr>
          <p:nvPr>
            <p:ph type="body" sz="quarter" idx="3"/>
          </p:nvPr>
        </p:nvSpPr>
        <p:spPr>
          <a:xfrm>
            <a:off x="6172200" y="1095375"/>
            <a:ext cx="5183188" cy="1543050"/>
          </a:xfrm>
        </p:spPr>
        <p:txBody>
          <a:bodyPr>
            <a:normAutofit fontScale="40000" lnSpcReduction="20000"/>
          </a:bodyPr>
          <a:lstStyle/>
          <a:p>
            <a:pPr algn="just">
              <a:lnSpc>
                <a:spcPct val="120000"/>
              </a:lnSpc>
              <a:spcBef>
                <a:spcPts val="0"/>
              </a:spcBef>
            </a:pPr>
            <a:r>
              <a:rPr lang="tr-TR" sz="4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İlgi Tutulan Belge Sayısının Yazımı</a:t>
            </a:r>
            <a:endParaRPr lang="tr-TR"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ts val="0"/>
              </a:spcBef>
            </a:pPr>
            <a:r>
              <a:rPr lang="tr-TR" sz="4000" dirty="0">
                <a:effectLst/>
                <a:latin typeface="Times New Roman" panose="02020603050405020304" pitchFamily="18" charset="0"/>
                <a:ea typeface="Calibri" panose="020F0502020204030204" pitchFamily="34" charset="0"/>
                <a:cs typeface="Times New Roman" panose="02020603050405020304" pitchFamily="18" charset="0"/>
              </a:rPr>
              <a:t>İlgi olarak eklenen belgenin sadece kayıt numarası yazılmamalı, belgenin hazırlanma süreci ve ait olduğu idare/birim bilgisine de erişilebilmesi amacıyla 4 bölümden oluşan sayı, bütünüyle yazılmalıdır</a:t>
            </a:r>
          </a:p>
          <a:p>
            <a:endParaRPr lang="tr-TR" dirty="0"/>
          </a:p>
        </p:txBody>
      </p:sp>
      <p:pic>
        <p:nvPicPr>
          <p:cNvPr id="8" name="İçerik Yer Tutucusu 7">
            <a:extLst>
              <a:ext uri="{FF2B5EF4-FFF2-40B4-BE49-F238E27FC236}">
                <a16:creationId xmlns:a16="http://schemas.microsoft.com/office/drawing/2014/main" id="{AEAE4B26-1B43-4AAF-B07C-376F1E0783FC}"/>
              </a:ext>
            </a:extLst>
          </p:cNvPr>
          <p:cNvPicPr>
            <a:picLocks noGrp="1"/>
          </p:cNvPicPr>
          <p:nvPr>
            <p:ph sz="quarter" idx="4"/>
          </p:nvPr>
        </p:nvPicPr>
        <p:blipFill>
          <a:blip r:embed="rId3"/>
          <a:stretch>
            <a:fillRect/>
          </a:stretch>
        </p:blipFill>
        <p:spPr>
          <a:xfrm>
            <a:off x="6172200" y="3903571"/>
            <a:ext cx="5183188" cy="887596"/>
          </a:xfrm>
          <a:prstGeom prst="rect">
            <a:avLst/>
          </a:prstGeom>
        </p:spPr>
      </p:pic>
    </p:spTree>
    <p:extLst>
      <p:ext uri="{BB962C8B-B14F-4D97-AF65-F5344CB8AC3E}">
        <p14:creationId xmlns:p14="http://schemas.microsoft.com/office/powerpoint/2010/main" val="295851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733ECD8B-28A0-44F6-A55E-4D4B9DAA018D}"/>
              </a:ext>
            </a:extLst>
          </p:cNvPr>
          <p:cNvSpPr txBox="1"/>
          <p:nvPr/>
        </p:nvSpPr>
        <p:spPr>
          <a:xfrm>
            <a:off x="619125" y="342900"/>
            <a:ext cx="10601325" cy="6063198"/>
          </a:xfrm>
          <a:prstGeom prst="rect">
            <a:avLst/>
          </a:prstGeom>
          <a:noFill/>
        </p:spPr>
        <p:txBody>
          <a:bodyPr wrap="square">
            <a:spAutoFit/>
          </a:bodyPr>
          <a:lstStyle/>
          <a:p>
            <a:pPr algn="ctr"/>
            <a:endParaRPr lang="tr-TR" sz="54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latin typeface="Calibri" panose="020F0502020204030204" pitchFamily="34" charset="0"/>
              <a:ea typeface="Calibri" panose="020F0502020204030204" pitchFamily="34" charset="0"/>
              <a:cs typeface="Times New Roman" panose="02020603050405020304" pitchFamily="18" charset="0"/>
            </a:endParaRPr>
          </a:p>
          <a:p>
            <a:pPr algn="ctr"/>
            <a:r>
              <a:rPr lang="tr-TR" sz="5400" b="1" dirty="0">
                <a:latin typeface="Times New Roman" panose="02020603050405020304" pitchFamily="18" charset="0"/>
                <a:cs typeface="Times New Roman" panose="02020603050405020304" pitchFamily="18" charset="0"/>
              </a:rPr>
              <a:t>RESMÎ YAZIŞMALARDA UYGULANACAK </a:t>
            </a:r>
          </a:p>
          <a:p>
            <a:pPr algn="ctr"/>
            <a:r>
              <a:rPr lang="tr-TR" sz="5400" b="1" dirty="0">
                <a:latin typeface="Times New Roman" panose="02020603050405020304" pitchFamily="18" charset="0"/>
                <a:cs typeface="Times New Roman" panose="02020603050405020304" pitchFamily="18" charset="0"/>
              </a:rPr>
              <a:t>USUL VE ESASLAR</a:t>
            </a:r>
            <a:endParaRPr lang="tr-TR" sz="54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latin typeface="Calibri" panose="020F0502020204030204" pitchFamily="34" charset="0"/>
              <a:ea typeface="Calibri" panose="020F0502020204030204" pitchFamily="34" charset="0"/>
              <a:cs typeface="Times New Roman" panose="02020603050405020304" pitchFamily="18" charset="0"/>
            </a:endParaRPr>
          </a:p>
          <a:p>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latin typeface="Calibri" panose="020F0502020204030204" pitchFamily="34" charset="0"/>
              <a:ea typeface="Calibri" panose="020F0502020204030204" pitchFamily="34" charset="0"/>
              <a:cs typeface="Times New Roman" panose="02020603050405020304" pitchFamily="18" charset="0"/>
            </a:endParaRPr>
          </a:p>
          <a:p>
            <a:pPr algn="r"/>
            <a:r>
              <a:rPr lang="tr-TR" sz="2000" b="1" dirty="0">
                <a:latin typeface="Times New Roman" panose="02020603050405020304" pitchFamily="18" charset="0"/>
                <a:ea typeface="Calibri" panose="020F0502020204030204" pitchFamily="34" charset="0"/>
                <a:cs typeface="Times New Roman" panose="02020603050405020304" pitchFamily="18" charset="0"/>
              </a:rPr>
              <a:t>Ali KAPLAN </a:t>
            </a:r>
          </a:p>
          <a:p>
            <a:pPr algn="r"/>
            <a:r>
              <a:rPr lang="tr-TR" sz="2000" b="1" dirty="0">
                <a:latin typeface="Times New Roman" panose="02020603050405020304" pitchFamily="18" charset="0"/>
                <a:ea typeface="Calibri" panose="020F0502020204030204" pitchFamily="34" charset="0"/>
                <a:cs typeface="Times New Roman" panose="02020603050405020304" pitchFamily="18" charset="0"/>
              </a:rPr>
              <a:t>05054976502</a:t>
            </a:r>
          </a:p>
          <a:p>
            <a:pPr algn="r"/>
            <a:r>
              <a:rPr lang="tr-TR" sz="2000" b="1" dirty="0">
                <a:latin typeface="Times New Roman" panose="02020603050405020304" pitchFamily="18" charset="0"/>
                <a:ea typeface="Calibri" panose="020F0502020204030204" pitchFamily="34" charset="0"/>
                <a:cs typeface="Times New Roman" panose="02020603050405020304" pitchFamily="18" charset="0"/>
                <a:hlinkClick r:id="rId2"/>
              </a:rPr>
              <a:t>k33ali@hotmail.com</a:t>
            </a:r>
            <a:endParaRPr lang="tr-TR" sz="2000" b="1" dirty="0">
              <a:latin typeface="Times New Roman" panose="02020603050405020304" pitchFamily="18" charset="0"/>
              <a:ea typeface="Calibri" panose="020F0502020204030204" pitchFamily="34" charset="0"/>
              <a:cs typeface="Times New Roman" panose="02020603050405020304" pitchFamily="18" charset="0"/>
            </a:endParaRPr>
          </a:p>
          <a:p>
            <a:pPr algn="r"/>
            <a:r>
              <a:rPr lang="tr-TR" sz="2000" b="1" dirty="0">
                <a:latin typeface="Times New Roman" panose="02020603050405020304" pitchFamily="18" charset="0"/>
                <a:ea typeface="Calibri" panose="020F0502020204030204" pitchFamily="34" charset="0"/>
                <a:cs typeface="Times New Roman" panose="02020603050405020304" pitchFamily="18" charset="0"/>
                <a:hlinkClick r:id="rId3"/>
              </a:rPr>
              <a:t>www.alikaplan.net</a:t>
            </a:r>
            <a:endParaRPr lang="tr-TR" sz="2000" b="1" dirty="0">
              <a:latin typeface="Times New Roman" panose="02020603050405020304" pitchFamily="18" charset="0"/>
              <a:ea typeface="Calibri" panose="020F0502020204030204" pitchFamily="34" charset="0"/>
              <a:cs typeface="Times New Roman" panose="02020603050405020304" pitchFamily="18" charset="0"/>
            </a:endParaRPr>
          </a:p>
          <a:p>
            <a:pPr algn="r"/>
            <a:endParaRPr lang="tr-T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7626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15FD96-EB1B-4ED1-B7EB-1305C25050EA}"/>
              </a:ext>
            </a:extLst>
          </p:cNvPr>
          <p:cNvSpPr>
            <a:spLocks noGrp="1"/>
          </p:cNvSpPr>
          <p:nvPr>
            <p:ph type="title"/>
          </p:nvPr>
        </p:nvSpPr>
        <p:spPr>
          <a:xfrm>
            <a:off x="419100" y="0"/>
            <a:ext cx="4905375" cy="1009650"/>
          </a:xfrm>
        </p:spPr>
        <p:txBody>
          <a:bodyPr>
            <a:normAutofit fontScale="90000"/>
          </a:bodyPr>
          <a:lstStyle/>
          <a:p>
            <a:pPr algn="ctr"/>
            <a:br>
              <a:rPr lang="tr-TR"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br>
            <a:br>
              <a:rPr lang="tr-TR"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br>
            <a:br>
              <a:rPr lang="tr-TR"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br>
            <a:r>
              <a:rPr lang="tr-TR" sz="2800" b="1" dirty="0">
                <a:effectLst/>
                <a:latin typeface="Times New Roman" panose="02020603050405020304" pitchFamily="18" charset="0"/>
                <a:ea typeface="Calibri" panose="020F0502020204030204" pitchFamily="34" charset="0"/>
                <a:cs typeface="Times New Roman" panose="02020603050405020304" pitchFamily="18" charset="0"/>
              </a:rPr>
              <a:t>METİN</a:t>
            </a:r>
            <a:br>
              <a:rPr lang="tr-TR" sz="2800" dirty="0">
                <a:effectLst/>
                <a:latin typeface="Calibri" panose="020F0502020204030204" pitchFamily="34" charset="0"/>
                <a:ea typeface="Calibri" panose="020F0502020204030204" pitchFamily="34" charset="0"/>
                <a:cs typeface="Times New Roman" panose="02020603050405020304" pitchFamily="18" charset="0"/>
              </a:rPr>
            </a:br>
            <a:endParaRPr lang="tr-TR" sz="2800" dirty="0">
              <a:latin typeface="Times New Roman" panose="02020603050405020304" pitchFamily="18" charset="0"/>
              <a:cs typeface="Times New Roman" panose="02020603050405020304" pitchFamily="18" charset="0"/>
            </a:endParaRPr>
          </a:p>
        </p:txBody>
      </p:sp>
      <p:pic>
        <p:nvPicPr>
          <p:cNvPr id="5" name="İçerik Yer Tutucusu 4">
            <a:extLst>
              <a:ext uri="{FF2B5EF4-FFF2-40B4-BE49-F238E27FC236}">
                <a16:creationId xmlns:a16="http://schemas.microsoft.com/office/drawing/2014/main" id="{C3446567-28F8-4DA5-8521-C313CB0E629F}"/>
              </a:ext>
            </a:extLst>
          </p:cNvPr>
          <p:cNvPicPr>
            <a:picLocks noGrp="1"/>
          </p:cNvPicPr>
          <p:nvPr>
            <p:ph idx="1"/>
          </p:nvPr>
        </p:nvPicPr>
        <p:blipFill>
          <a:blip r:embed="rId2"/>
          <a:stretch>
            <a:fillRect/>
          </a:stretch>
        </p:blipFill>
        <p:spPr>
          <a:xfrm>
            <a:off x="6096000" y="847727"/>
            <a:ext cx="5676899" cy="4676774"/>
          </a:xfrm>
          <a:prstGeom prst="rect">
            <a:avLst/>
          </a:prstGeom>
        </p:spPr>
      </p:pic>
      <p:sp>
        <p:nvSpPr>
          <p:cNvPr id="4" name="Metin Yer Tutucusu 3">
            <a:extLst>
              <a:ext uri="{FF2B5EF4-FFF2-40B4-BE49-F238E27FC236}">
                <a16:creationId xmlns:a16="http://schemas.microsoft.com/office/drawing/2014/main" id="{4D4BA548-877A-47B4-AE55-C447D1D0D1C8}"/>
              </a:ext>
            </a:extLst>
          </p:cNvPr>
          <p:cNvSpPr>
            <a:spLocks noGrp="1"/>
          </p:cNvSpPr>
          <p:nvPr>
            <p:ph type="body" sz="half" idx="2"/>
          </p:nvPr>
        </p:nvSpPr>
        <p:spPr>
          <a:xfrm>
            <a:off x="419100" y="1009649"/>
            <a:ext cx="4972050" cy="5562601"/>
          </a:xfrm>
        </p:spPr>
        <p:txBody>
          <a:bodyPr>
            <a:normAutofit fontScale="77500" lnSpcReduction="20000"/>
          </a:bodyPr>
          <a:lstStyle/>
          <a:p>
            <a:pPr algn="just">
              <a:lnSpc>
                <a:spcPct val="120000"/>
              </a:lnSpc>
              <a:spcBef>
                <a:spcPts val="0"/>
              </a:spcBef>
            </a:pP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Resmî yazılarda esas unsuru teşkil eden ve muhatabın bilgilendirildiği kısım metindir. Metin, aşağıdaki hususlar dikkate alınarak hazırlanmalıdır: </a:t>
            </a:r>
            <a:endParaRPr lang="tr-TR" sz="2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pP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Açık, anlaşılabilir, kısa ve olabildiğince öz anlatım benimsenmeli, </a:t>
            </a:r>
            <a:endParaRPr lang="tr-TR" sz="2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pP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Herkesçe bilinen Türkçe kelimeler tercih edilmeli, </a:t>
            </a:r>
            <a:endParaRPr lang="tr-TR" sz="2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pP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Türkçe dil bilgisi ve yazım kurallarına uygunluk sağlanmalı (Türk Dil Kurumu Sözlüğü ve Yazım Kılavuzu dikkate alınmalı), </a:t>
            </a:r>
            <a:endParaRPr lang="tr-TR" sz="2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pP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Sebep-sonuç ilişkisi oluşturulmalı (belgeyi imzalayacak yetkili makam veya makamlar ikna edilebilmeli), Metin içinde şahsileştirilmiş anlatımdan kaçınılmalıdır.</a:t>
            </a:r>
            <a:endParaRPr lang="tr-TR" sz="2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pP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Bu sebeple, cümle sonları (metnin son cümlesi hariç) -</a:t>
            </a:r>
            <a:r>
              <a:rPr lang="tr-TR" sz="2100" dirty="0" err="1">
                <a:effectLst/>
                <a:latin typeface="Times New Roman" panose="02020603050405020304" pitchFamily="18" charset="0"/>
                <a:ea typeface="Calibri" panose="020F0502020204030204" pitchFamily="34" charset="0"/>
                <a:cs typeface="Times New Roman" panose="02020603050405020304" pitchFamily="18" charset="0"/>
              </a:rPr>
              <a:t>dır</a:t>
            </a: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a:t>
            </a:r>
            <a:r>
              <a:rPr lang="tr-TR" sz="2100" dirty="0" err="1">
                <a:effectLst/>
                <a:latin typeface="Times New Roman" panose="02020603050405020304" pitchFamily="18" charset="0"/>
                <a:ea typeface="Calibri" panose="020F0502020204030204" pitchFamily="34" charset="0"/>
                <a:cs typeface="Times New Roman" panose="02020603050405020304" pitchFamily="18" charset="0"/>
              </a:rPr>
              <a:t>dir</a:t>
            </a: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/-dur/-dür/-tır/-tir/-tur/-tür (koşaç) eklerinden uygun olanı ile bitirilmelidir. Böylelikle </a:t>
            </a:r>
            <a:r>
              <a:rPr lang="tr-TR" sz="210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kurumsal bir ifade</a:t>
            </a: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 sağlanmış olacaktır.</a:t>
            </a:r>
          </a:p>
          <a:p>
            <a:pPr algn="just">
              <a:lnSpc>
                <a:spcPct val="120000"/>
              </a:lnSpc>
              <a:spcBef>
                <a:spcPts val="0"/>
              </a:spcBef>
            </a:pPr>
            <a:r>
              <a:rPr lang="tr-TR"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Şahsileştirilmiş İfadeler </a:t>
            </a:r>
          </a:p>
          <a:p>
            <a:pPr algn="just">
              <a:lnSpc>
                <a:spcPct val="120000"/>
              </a:lnSpc>
              <a:spcBef>
                <a:spcPts val="0"/>
              </a:spcBef>
            </a:pPr>
            <a:r>
              <a:rPr lang="tr-TR"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Planlıyor Planladık Planlayacağız Planlamalısınız </a:t>
            </a:r>
            <a:r>
              <a:rPr lang="tr-TR" sz="2300" dirty="0">
                <a:effectLst/>
                <a:latin typeface="Times New Roman" panose="02020603050405020304" pitchFamily="18" charset="0"/>
                <a:ea typeface="Calibri" panose="020F0502020204030204" pitchFamily="34" charset="0"/>
                <a:cs typeface="Times New Roman" panose="02020603050405020304" pitchFamily="18" charset="0"/>
              </a:rPr>
              <a:t>Genelleştirilmiş İfadeler </a:t>
            </a:r>
          </a:p>
          <a:p>
            <a:pPr algn="just">
              <a:lnSpc>
                <a:spcPct val="120000"/>
              </a:lnSpc>
              <a:spcBef>
                <a:spcPts val="0"/>
              </a:spcBef>
            </a:pPr>
            <a:r>
              <a:rPr lang="tr-TR"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Planlanmaktadır Planlanmıştır Planlanacaktır Planlanmalıdır </a:t>
            </a:r>
          </a:p>
          <a:p>
            <a:pPr algn="just">
              <a:lnSpc>
                <a:spcPct val="120000"/>
              </a:lnSpc>
              <a:spcBef>
                <a:spcPts val="0"/>
              </a:spcBef>
            </a:pPr>
            <a:endParaRPr lang="tr-TR" sz="21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4139654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0E33E4-C93B-493C-8F54-A0E41386E9B4}"/>
              </a:ext>
            </a:extLst>
          </p:cNvPr>
          <p:cNvSpPr>
            <a:spLocks noGrp="1"/>
          </p:cNvSpPr>
          <p:nvPr>
            <p:ph type="title"/>
          </p:nvPr>
        </p:nvSpPr>
        <p:spPr>
          <a:xfrm>
            <a:off x="342900" y="152400"/>
            <a:ext cx="4705350" cy="733425"/>
          </a:xfrm>
        </p:spPr>
        <p:txBody>
          <a:bodyPr>
            <a:normAutofit fontScale="90000"/>
          </a:bodyPr>
          <a:lstStyle/>
          <a:p>
            <a:br>
              <a:rPr lang="tr-TR"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tr-TR"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tr-TR"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tr-TR" sz="2800" b="1" dirty="0">
                <a:effectLst/>
                <a:latin typeface="Times New Roman" panose="02020603050405020304" pitchFamily="18" charset="0"/>
                <a:ea typeface="Calibri" panose="020F0502020204030204" pitchFamily="34" charset="0"/>
                <a:cs typeface="Times New Roman" panose="02020603050405020304" pitchFamily="18" charset="0"/>
              </a:rPr>
            </a:br>
            <a:r>
              <a:rPr lang="tr-TR" sz="2800" b="1"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tr-TR"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tr-TR"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tr-TR" sz="2800" b="1" dirty="0">
                <a:effectLst/>
                <a:latin typeface="Times New Roman" panose="02020603050405020304" pitchFamily="18" charset="0"/>
                <a:ea typeface="Calibri" panose="020F0502020204030204" pitchFamily="34" charset="0"/>
                <a:cs typeface="Times New Roman" panose="02020603050405020304" pitchFamily="18" charset="0"/>
              </a:rPr>
            </a:br>
            <a:r>
              <a:rPr lang="tr-TR" sz="2700" b="1" dirty="0">
                <a:effectLst/>
                <a:latin typeface="Times New Roman" panose="02020603050405020304" pitchFamily="18" charset="0"/>
                <a:ea typeface="Calibri" panose="020F0502020204030204" pitchFamily="34" charset="0"/>
                <a:cs typeface="Times New Roman" panose="02020603050405020304" pitchFamily="18" charset="0"/>
              </a:rPr>
              <a:t>Metin Sonu  Arz/Rica Kullanımı </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endParaRPr lang="tr-TR" sz="2800" dirty="0"/>
          </a:p>
        </p:txBody>
      </p:sp>
      <p:pic>
        <p:nvPicPr>
          <p:cNvPr id="5" name="İçerik Yer Tutucusu 4">
            <a:extLst>
              <a:ext uri="{FF2B5EF4-FFF2-40B4-BE49-F238E27FC236}">
                <a16:creationId xmlns:a16="http://schemas.microsoft.com/office/drawing/2014/main" id="{7B61F287-2D92-4D2F-807B-FA6E8D110A56}"/>
              </a:ext>
            </a:extLst>
          </p:cNvPr>
          <p:cNvPicPr>
            <a:picLocks noGrp="1"/>
          </p:cNvPicPr>
          <p:nvPr>
            <p:ph idx="1"/>
          </p:nvPr>
        </p:nvPicPr>
        <p:blipFill>
          <a:blip r:embed="rId2"/>
          <a:stretch>
            <a:fillRect/>
          </a:stretch>
        </p:blipFill>
        <p:spPr>
          <a:xfrm>
            <a:off x="5114925" y="1076326"/>
            <a:ext cx="6648450" cy="2247899"/>
          </a:xfrm>
          <a:prstGeom prst="rect">
            <a:avLst/>
          </a:prstGeom>
        </p:spPr>
      </p:pic>
      <p:sp>
        <p:nvSpPr>
          <p:cNvPr id="4" name="Metin Yer Tutucusu 3">
            <a:extLst>
              <a:ext uri="{FF2B5EF4-FFF2-40B4-BE49-F238E27FC236}">
                <a16:creationId xmlns:a16="http://schemas.microsoft.com/office/drawing/2014/main" id="{4C9058FD-9EC8-447A-B639-B910F3A88246}"/>
              </a:ext>
            </a:extLst>
          </p:cNvPr>
          <p:cNvSpPr>
            <a:spLocks noGrp="1"/>
          </p:cNvSpPr>
          <p:nvPr>
            <p:ph type="body" sz="half" idx="2"/>
          </p:nvPr>
        </p:nvSpPr>
        <p:spPr>
          <a:xfrm>
            <a:off x="276225" y="987425"/>
            <a:ext cx="4772025" cy="5718175"/>
          </a:xfrm>
        </p:spPr>
        <p:txBody>
          <a:bodyPr>
            <a:normAutofit fontScale="85000" lnSpcReduction="10000"/>
          </a:bodyPr>
          <a:lstStyle/>
          <a:p>
            <a:pPr algn="just">
              <a:lnSpc>
                <a:spcPct val="120000"/>
              </a:lnSpc>
              <a:spcBef>
                <a:spcPts val="0"/>
              </a:spcBef>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Hiyerarşi yönünden alt makamlarla yapılan yazışmalar “Rica ederim.”, </a:t>
            </a:r>
            <a:r>
              <a:rPr lang="tr-T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üst ve aynı düzeydeki makamlarla yapılan yazışmalar “Arz ederim.” ibaresiyle bitirilmelidir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Üst, aynı düzey ve alt makamlara birlikte dağıtımlı olarak yapılan yazışmalar “Arz ve rica ederim.” veya “Arz/rica ederim.” ibaresiyle bitirilmelidir.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Belge, imza yetkisini devreden makam adına “a.” imzalandığında, yetkiyi devreden makamın hiyerarşik durumuna göre arz ve/veya rica ibarelerinden uygun olanıyla bitirilmelidir.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İdarelerin kamu niteliği olmayan tüzel kişiler ile yaptıkları yazışmalar “Rica ederim.” ibaresiyle bitirilmelidir.</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İdare içinde hiyerarşi yönünden aynı düzeyde yer alan birimler arasında yapılan yazışmalar, “Arz ederim.” ibaresiyle bitirilmelidir. (Örneğin; Teftiş Kurulu Başkanlığı – Personel Genel Müdürlüğü vb.) Muhatap kısmında ikinci satırda parantez içinde birim veya idare ismi belirtilen yazışmalar, </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birinci satırda yer alan muhatap idare dikkate alınarak arz veya rica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ibarelerinden uygun olanı ile bitirilmelidir: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pic>
        <p:nvPicPr>
          <p:cNvPr id="6" name="Resim 5">
            <a:extLst>
              <a:ext uri="{FF2B5EF4-FFF2-40B4-BE49-F238E27FC236}">
                <a16:creationId xmlns:a16="http://schemas.microsoft.com/office/drawing/2014/main" id="{7D75263D-8712-468C-9594-D90AA3A90828}"/>
              </a:ext>
            </a:extLst>
          </p:cNvPr>
          <p:cNvPicPr/>
          <p:nvPr/>
        </p:nvPicPr>
        <p:blipFill>
          <a:blip r:embed="rId3"/>
          <a:stretch>
            <a:fillRect/>
          </a:stretch>
        </p:blipFill>
        <p:spPr>
          <a:xfrm>
            <a:off x="5114925" y="3739515"/>
            <a:ext cx="6581775" cy="1737360"/>
          </a:xfrm>
          <a:prstGeom prst="rect">
            <a:avLst/>
          </a:prstGeom>
        </p:spPr>
      </p:pic>
    </p:spTree>
    <p:extLst>
      <p:ext uri="{BB962C8B-B14F-4D97-AF65-F5344CB8AC3E}">
        <p14:creationId xmlns:p14="http://schemas.microsoft.com/office/powerpoint/2010/main" val="2474047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989539-A30B-4992-8DC9-27A1957045CF}"/>
              </a:ext>
            </a:extLst>
          </p:cNvPr>
          <p:cNvSpPr>
            <a:spLocks noGrp="1"/>
          </p:cNvSpPr>
          <p:nvPr>
            <p:ph type="title"/>
          </p:nvPr>
        </p:nvSpPr>
        <p:spPr>
          <a:xfrm>
            <a:off x="839788" y="457200"/>
            <a:ext cx="3932237" cy="685800"/>
          </a:xfrm>
        </p:spPr>
        <p:txBody>
          <a:bodyPr>
            <a:normAutofit/>
          </a:bodyPr>
          <a:lstStyle/>
          <a:p>
            <a:r>
              <a:rPr lang="tr-TR" sz="2400" b="1" dirty="0">
                <a:latin typeface="Times New Roman" panose="02020603050405020304" pitchFamily="18" charset="0"/>
                <a:cs typeface="Times New Roman" panose="02020603050405020304" pitchFamily="18" charset="0"/>
              </a:rPr>
              <a:t>Arz/Rica </a:t>
            </a:r>
          </a:p>
        </p:txBody>
      </p:sp>
      <p:pic>
        <p:nvPicPr>
          <p:cNvPr id="5" name="İçerik Yer Tutucusu 4">
            <a:extLst>
              <a:ext uri="{FF2B5EF4-FFF2-40B4-BE49-F238E27FC236}">
                <a16:creationId xmlns:a16="http://schemas.microsoft.com/office/drawing/2014/main" id="{C71DFBE0-B46D-4E05-99FA-B6CFACAC7711}"/>
              </a:ext>
            </a:extLst>
          </p:cNvPr>
          <p:cNvPicPr>
            <a:picLocks noGrp="1"/>
          </p:cNvPicPr>
          <p:nvPr>
            <p:ph idx="1"/>
          </p:nvPr>
        </p:nvPicPr>
        <p:blipFill>
          <a:blip r:embed="rId2"/>
          <a:stretch>
            <a:fillRect/>
          </a:stretch>
        </p:blipFill>
        <p:spPr>
          <a:xfrm>
            <a:off x="5183188" y="1390712"/>
            <a:ext cx="6172200" cy="4067050"/>
          </a:xfrm>
          <a:prstGeom prst="rect">
            <a:avLst/>
          </a:prstGeom>
        </p:spPr>
      </p:pic>
      <p:sp>
        <p:nvSpPr>
          <p:cNvPr id="4" name="Metin Yer Tutucusu 3">
            <a:extLst>
              <a:ext uri="{FF2B5EF4-FFF2-40B4-BE49-F238E27FC236}">
                <a16:creationId xmlns:a16="http://schemas.microsoft.com/office/drawing/2014/main" id="{3AC7FE9B-77A1-4CDD-8340-2B6641FED99C}"/>
              </a:ext>
            </a:extLst>
          </p:cNvPr>
          <p:cNvSpPr>
            <a:spLocks noGrp="1"/>
          </p:cNvSpPr>
          <p:nvPr>
            <p:ph type="body" sz="half" idx="2"/>
          </p:nvPr>
        </p:nvSpPr>
        <p:spPr>
          <a:xfrm>
            <a:off x="839788" y="1333499"/>
            <a:ext cx="3932237" cy="4981575"/>
          </a:xfrm>
        </p:spPr>
        <p:txBody>
          <a:bodyPr>
            <a:normAutofit lnSpcReduction="10000"/>
          </a:bodyPr>
          <a:lstStyle/>
          <a:p>
            <a:pPr algn="just"/>
            <a:r>
              <a:rPr lang="tr-TR" sz="1800" dirty="0">
                <a:effectLst/>
                <a:latin typeface="Times New Roman" panose="02020603050405020304" pitchFamily="18" charset="0"/>
                <a:ea typeface="Calibri" panose="020F0502020204030204" pitchFamily="34" charset="0"/>
                <a:cs typeface="Times New Roman" panose="02020603050405020304" pitchFamily="18" charset="0"/>
              </a:rPr>
              <a:t>Resmî yazışmaların metin sonunda kullanılan “arz” ve “rica” ibarelerinin belirlenmesinde </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muhatap idare üst yöneticisinin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ek göstergesinin, protokolün ve hiyerarşinin esas alınması gibi idarelerce geliştirilen farklı yöntemler ve süreçler bulunmaktadır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“Arz” ve “rica” ibarelerinin tercih edilmesinde mevzuatla veya farklı hususlarca net olarak hiyerarşi yönünden ast-üst ilişkisinin tanımlanmadığı durumlarda metin sonunun “arz ederim” ifadesi ile bitirilmesi uygun olacaktır. Böylelikle söz konusu ifade, resmî yazı içeriğinin önüne geçmeyerek iş ve işlemlerin hızlıca yürütülmesi sağlanmış olacaktır. “Rica” ibaresinin kullanımında hassasiyet gösterilmeli ve aşağıda yer alan hususlar örnek alınmalıdır:</a:t>
            </a:r>
          </a:p>
          <a:p>
            <a:endParaRPr lang="tr-TR" dirty="0"/>
          </a:p>
        </p:txBody>
      </p:sp>
    </p:spTree>
    <p:extLst>
      <p:ext uri="{BB962C8B-B14F-4D97-AF65-F5344CB8AC3E}">
        <p14:creationId xmlns:p14="http://schemas.microsoft.com/office/powerpoint/2010/main" val="1836587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4957DCC0-9927-4879-86C4-C568E389063F}"/>
              </a:ext>
            </a:extLst>
          </p:cNvPr>
          <p:cNvPicPr>
            <a:picLocks noChangeAspect="1"/>
          </p:cNvPicPr>
          <p:nvPr/>
        </p:nvPicPr>
        <p:blipFill>
          <a:blip r:embed="rId2"/>
          <a:stretch>
            <a:fillRect/>
          </a:stretch>
        </p:blipFill>
        <p:spPr>
          <a:xfrm>
            <a:off x="1190625" y="837916"/>
            <a:ext cx="10020300" cy="5200934"/>
          </a:xfrm>
          <a:prstGeom prst="rect">
            <a:avLst/>
          </a:prstGeom>
        </p:spPr>
      </p:pic>
    </p:spTree>
    <p:extLst>
      <p:ext uri="{BB962C8B-B14F-4D97-AF65-F5344CB8AC3E}">
        <p14:creationId xmlns:p14="http://schemas.microsoft.com/office/powerpoint/2010/main" val="3951187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Nesne 1">
            <a:extLst>
              <a:ext uri="{FF2B5EF4-FFF2-40B4-BE49-F238E27FC236}">
                <a16:creationId xmlns:a16="http://schemas.microsoft.com/office/drawing/2014/main" id="{24A9D936-DBE6-4F95-8791-9A78F9747F74}"/>
              </a:ext>
            </a:extLst>
          </p:cNvPr>
          <p:cNvGraphicFramePr>
            <a:graphicFrameLocks noChangeAspect="1"/>
          </p:cNvGraphicFramePr>
          <p:nvPr>
            <p:extLst>
              <p:ext uri="{D42A27DB-BD31-4B8C-83A1-F6EECF244321}">
                <p14:modId xmlns:p14="http://schemas.microsoft.com/office/powerpoint/2010/main" val="3161807885"/>
              </p:ext>
            </p:extLst>
          </p:nvPr>
        </p:nvGraphicFramePr>
        <p:xfrm>
          <a:off x="2509837" y="455612"/>
          <a:ext cx="7172325" cy="5946775"/>
        </p:xfrm>
        <a:graphic>
          <a:graphicData uri="http://schemas.openxmlformats.org/presentationml/2006/ole">
            <mc:AlternateContent xmlns:mc="http://schemas.openxmlformats.org/markup-compatibility/2006">
              <mc:Choice xmlns:v="urn:schemas-microsoft-com:vml" Requires="v">
                <p:oleObj spid="_x0000_s1064" name="Document" r:id="rId3" imgW="6388481" imgH="7559663" progId="Word.Document.12">
                  <p:embed/>
                </p:oleObj>
              </mc:Choice>
              <mc:Fallback>
                <p:oleObj name="Document" r:id="rId3" imgW="6388481" imgH="7559663" progId="Word.Document.12">
                  <p:embed/>
                  <p:pic>
                    <p:nvPicPr>
                      <p:cNvPr id="0" name=""/>
                      <p:cNvPicPr/>
                      <p:nvPr/>
                    </p:nvPicPr>
                    <p:blipFill>
                      <a:blip r:embed="rId4"/>
                      <a:stretch>
                        <a:fillRect/>
                      </a:stretch>
                    </p:blipFill>
                    <p:spPr>
                      <a:xfrm>
                        <a:off x="2509837" y="455612"/>
                        <a:ext cx="7172325" cy="5946775"/>
                      </a:xfrm>
                      <a:prstGeom prst="rect">
                        <a:avLst/>
                      </a:prstGeom>
                    </p:spPr>
                  </p:pic>
                </p:oleObj>
              </mc:Fallback>
            </mc:AlternateContent>
          </a:graphicData>
        </a:graphic>
      </p:graphicFrame>
    </p:spTree>
    <p:extLst>
      <p:ext uri="{BB962C8B-B14F-4D97-AF65-F5344CB8AC3E}">
        <p14:creationId xmlns:p14="http://schemas.microsoft.com/office/powerpoint/2010/main" val="894499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5E1FE8-EB6C-42DF-9E86-3C6B42CC0708}"/>
              </a:ext>
            </a:extLst>
          </p:cNvPr>
          <p:cNvSpPr>
            <a:spLocks noGrp="1"/>
          </p:cNvSpPr>
          <p:nvPr>
            <p:ph type="title"/>
          </p:nvPr>
        </p:nvSpPr>
        <p:spPr>
          <a:xfrm>
            <a:off x="485775" y="457200"/>
            <a:ext cx="5610225" cy="3295650"/>
          </a:xfrm>
        </p:spPr>
        <p:txBody>
          <a:bodyPr>
            <a:normAutofit fontScale="90000"/>
          </a:bodyPr>
          <a:lstStyle/>
          <a:p>
            <a:pPr>
              <a:lnSpc>
                <a:spcPct val="100000"/>
              </a:lnSpc>
            </a:pPr>
            <a:r>
              <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Metin İçinde İlgi Gösterimi</a:t>
            </a:r>
            <a:br>
              <a:rPr lang="tr-T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br>
              <a:rPr lang="tr-TR" sz="1800" dirty="0">
                <a:effectLst/>
                <a:latin typeface="Calibri" panose="020F0502020204030204" pitchFamily="34" charset="0"/>
                <a:ea typeface="Calibri" panose="020F0502020204030204" pitchFamily="34" charset="0"/>
                <a:cs typeface="Times New Roman" panose="02020603050405020304" pitchFamily="18" charset="0"/>
              </a:rPr>
            </a:b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Metnin ilk paragrafında ilgide yer alan belgeler hakkında kısa ve öz bilgi verilmelidir. Metin içindeki ilgi gösteriminde aşağıdaki örnekler dikkate alınmalıdır: </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İlgi tek ise: </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İlgi’de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kayıtlı yazı İlgi birden fazla ise: </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-İlgi (a)’da kayıtlı yazı -İlgi (a) ve (b)’de kayıtlı yazı </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-İlgi (b-ç-e)’de kayıtlı yazı </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Örnek: Kurumumuza İlgi (a)’da kayıtlı yazıyla iletilen söz konusu Yönetmelik Taslağı hakkında görüş ve önerilerimiz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Ek’te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yer almaktadır.</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endParaRPr lang="tr-TR" sz="1600" dirty="0"/>
          </a:p>
        </p:txBody>
      </p:sp>
      <p:pic>
        <p:nvPicPr>
          <p:cNvPr id="5" name="İçerik Yer Tutucusu 4">
            <a:extLst>
              <a:ext uri="{FF2B5EF4-FFF2-40B4-BE49-F238E27FC236}">
                <a16:creationId xmlns:a16="http://schemas.microsoft.com/office/drawing/2014/main" id="{90CAF107-2AA0-4A0F-8352-96D81F5BC7F0}"/>
              </a:ext>
            </a:extLst>
          </p:cNvPr>
          <p:cNvPicPr>
            <a:picLocks noGrp="1"/>
          </p:cNvPicPr>
          <p:nvPr>
            <p:ph idx="1"/>
          </p:nvPr>
        </p:nvPicPr>
        <p:blipFill>
          <a:blip r:embed="rId2"/>
          <a:stretch>
            <a:fillRect/>
          </a:stretch>
        </p:blipFill>
        <p:spPr>
          <a:xfrm>
            <a:off x="6562260" y="1172332"/>
            <a:ext cx="3414056" cy="4503810"/>
          </a:xfrm>
          <a:prstGeom prst="rect">
            <a:avLst/>
          </a:prstGeom>
        </p:spPr>
      </p:pic>
      <p:sp>
        <p:nvSpPr>
          <p:cNvPr id="4" name="Metin Yer Tutucusu 3">
            <a:extLst>
              <a:ext uri="{FF2B5EF4-FFF2-40B4-BE49-F238E27FC236}">
                <a16:creationId xmlns:a16="http://schemas.microsoft.com/office/drawing/2014/main" id="{1A9C473E-F13B-48D5-BCE8-055F7AEE0B9B}"/>
              </a:ext>
            </a:extLst>
          </p:cNvPr>
          <p:cNvSpPr>
            <a:spLocks noGrp="1"/>
          </p:cNvSpPr>
          <p:nvPr>
            <p:ph type="body" sz="half" idx="2"/>
          </p:nvPr>
        </p:nvSpPr>
        <p:spPr>
          <a:xfrm>
            <a:off x="485775" y="3752850"/>
            <a:ext cx="5381625" cy="2857500"/>
          </a:xfrm>
        </p:spPr>
        <p:txBody>
          <a:bodyPr>
            <a:normAutofit fontScale="62500" lnSpcReduction="20000"/>
          </a:bodyPr>
          <a:lstStyle/>
          <a:p>
            <a:pPr algn="just">
              <a:lnSpc>
                <a:spcPct val="120000"/>
              </a:lnSpc>
              <a:spcBef>
                <a:spcPts val="0"/>
              </a:spcBef>
            </a:pPr>
            <a:r>
              <a:rPr lang="tr-TR" sz="2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Metin İçinde Ek Gösterimi</a:t>
            </a:r>
            <a:endParaRPr lang="tr-TR"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ts val="0"/>
              </a:spcBef>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Metin içinde ekten bahsedilirken kısa ve öz bilgi verilmelidir. Metindeki eklerin gösteriminde aşağıdaki</a:t>
            </a:r>
          </a:p>
          <a:p>
            <a:pPr algn="just">
              <a:lnSpc>
                <a:spcPct val="120000"/>
              </a:lnSpc>
              <a:spcBef>
                <a:spcPts val="0"/>
              </a:spcBef>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örnekler dikkate alınmalıdır:</a:t>
            </a:r>
          </a:p>
          <a:p>
            <a:pPr algn="just">
              <a:lnSpc>
                <a:spcPct val="120000"/>
              </a:lnSpc>
              <a:spcBef>
                <a:spcPts val="0"/>
              </a:spcBef>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Ek tek ise:</a:t>
            </a:r>
          </a:p>
          <a:p>
            <a:pPr algn="just">
              <a:lnSpc>
                <a:spcPct val="120000"/>
              </a:lnSpc>
              <a:spcBef>
                <a:spcPts val="0"/>
              </a:spcBef>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a:t>
            </a: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Ekli liste</a:t>
            </a:r>
          </a:p>
          <a:p>
            <a:pPr algn="just">
              <a:lnSpc>
                <a:spcPct val="120000"/>
              </a:lnSpc>
              <a:spcBef>
                <a:spcPts val="0"/>
              </a:spcBef>
            </a:pP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a:t>
            </a:r>
            <a:r>
              <a:rPr lang="tr-TR" sz="2200" b="1" dirty="0" err="1">
                <a:effectLst/>
                <a:latin typeface="Times New Roman" panose="02020603050405020304" pitchFamily="18" charset="0"/>
                <a:ea typeface="Calibri" panose="020F0502020204030204" pitchFamily="34" charset="0"/>
                <a:cs typeface="Times New Roman" panose="02020603050405020304" pitchFamily="18" charset="0"/>
              </a:rPr>
              <a:t>Ek’te</a:t>
            </a: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 yer alan</a:t>
            </a:r>
          </a:p>
          <a:p>
            <a:pPr algn="just">
              <a:lnSpc>
                <a:spcPct val="120000"/>
              </a:lnSpc>
              <a:spcBef>
                <a:spcPts val="0"/>
              </a:spcBef>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Ek birden fazla ise:</a:t>
            </a:r>
          </a:p>
          <a:p>
            <a:pPr algn="just">
              <a:lnSpc>
                <a:spcPct val="120000"/>
              </a:lnSpc>
              <a:spcBef>
                <a:spcPts val="0"/>
              </a:spcBef>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-Ek-1’de belirtilen</a:t>
            </a:r>
          </a:p>
          <a:p>
            <a:pPr algn="just">
              <a:lnSpc>
                <a:spcPct val="120000"/>
              </a:lnSpc>
              <a:spcBef>
                <a:spcPts val="0"/>
              </a:spcBef>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-Ek-1, 2 ve 3’te yer alan listelerde</a:t>
            </a:r>
          </a:p>
          <a:p>
            <a:pPr algn="just">
              <a:lnSpc>
                <a:spcPct val="120000"/>
              </a:lnSpc>
              <a:spcBef>
                <a:spcPts val="0"/>
              </a:spcBef>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Örnek: İlgi (b)’de kayıtlı yazıyla kurumumuza iletilen söz konusu Yönetmelik Taslağı hakkında görüş ve önerilerimiz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Ek’te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yer almaktadır</a:t>
            </a:r>
          </a:p>
          <a:p>
            <a:endParaRPr lang="tr-TR" dirty="0"/>
          </a:p>
        </p:txBody>
      </p:sp>
    </p:spTree>
    <p:extLst>
      <p:ext uri="{BB962C8B-B14F-4D97-AF65-F5344CB8AC3E}">
        <p14:creationId xmlns:p14="http://schemas.microsoft.com/office/powerpoint/2010/main" val="3769711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9B785E-7289-4FF5-96FF-F67D369D19B5}"/>
              </a:ext>
            </a:extLst>
          </p:cNvPr>
          <p:cNvSpPr>
            <a:spLocks noGrp="1"/>
          </p:cNvSpPr>
          <p:nvPr>
            <p:ph type="title"/>
          </p:nvPr>
        </p:nvSpPr>
        <p:spPr>
          <a:xfrm>
            <a:off x="839788" y="457200"/>
            <a:ext cx="3932237" cy="800100"/>
          </a:xfrm>
        </p:spPr>
        <p:txBody>
          <a:bodyPr>
            <a:normAutofit/>
          </a:bodyPr>
          <a:lstStyle/>
          <a:p>
            <a:r>
              <a:rPr lang="tr-TR"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Metin İçindeki Yazım Kuralları </a:t>
            </a:r>
            <a:br>
              <a:rPr lang="tr-TR" sz="2000" dirty="0">
                <a:effectLst/>
                <a:latin typeface="Calibri" panose="020F0502020204030204" pitchFamily="34" charset="0"/>
                <a:ea typeface="Calibri" panose="020F0502020204030204" pitchFamily="34" charset="0"/>
                <a:cs typeface="Times New Roman" panose="02020603050405020304" pitchFamily="18" charset="0"/>
              </a:rPr>
            </a:br>
            <a:endParaRPr lang="tr-TR" sz="2000" dirty="0"/>
          </a:p>
        </p:txBody>
      </p:sp>
      <p:pic>
        <p:nvPicPr>
          <p:cNvPr id="5" name="İçerik Yer Tutucusu 4">
            <a:extLst>
              <a:ext uri="{FF2B5EF4-FFF2-40B4-BE49-F238E27FC236}">
                <a16:creationId xmlns:a16="http://schemas.microsoft.com/office/drawing/2014/main" id="{62FB057E-6851-445A-AA7D-0CCAB9244455}"/>
              </a:ext>
            </a:extLst>
          </p:cNvPr>
          <p:cNvPicPr>
            <a:picLocks noGrp="1"/>
          </p:cNvPicPr>
          <p:nvPr>
            <p:ph idx="1"/>
          </p:nvPr>
        </p:nvPicPr>
        <p:blipFill>
          <a:blip r:embed="rId2"/>
          <a:stretch>
            <a:fillRect/>
          </a:stretch>
        </p:blipFill>
        <p:spPr>
          <a:xfrm>
            <a:off x="5183188" y="2299975"/>
            <a:ext cx="6172200" cy="2248524"/>
          </a:xfrm>
          <a:prstGeom prst="rect">
            <a:avLst/>
          </a:prstGeom>
        </p:spPr>
      </p:pic>
      <p:sp>
        <p:nvSpPr>
          <p:cNvPr id="4" name="Metin Yer Tutucusu 3">
            <a:extLst>
              <a:ext uri="{FF2B5EF4-FFF2-40B4-BE49-F238E27FC236}">
                <a16:creationId xmlns:a16="http://schemas.microsoft.com/office/drawing/2014/main" id="{B3F2EECD-F1CA-4B52-8BBF-FB10A88AD2E3}"/>
              </a:ext>
            </a:extLst>
          </p:cNvPr>
          <p:cNvSpPr>
            <a:spLocks noGrp="1"/>
          </p:cNvSpPr>
          <p:nvPr>
            <p:ph type="body" sz="half" idx="2"/>
          </p:nvPr>
        </p:nvSpPr>
        <p:spPr>
          <a:xfrm>
            <a:off x="314326" y="995363"/>
            <a:ext cx="4457700" cy="5405437"/>
          </a:xfrm>
        </p:spPr>
        <p:txBody>
          <a:bodyPr>
            <a:normAutofit fontScale="77500" lnSpcReduction="20000"/>
          </a:bodyPr>
          <a:lstStyle/>
          <a:p>
            <a:pPr algn="just">
              <a:lnSpc>
                <a:spcPct val="107000"/>
              </a:lnSpc>
              <a:spcAft>
                <a:spcPts val="800"/>
              </a:spcAft>
            </a:pP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Resmî yazının metin alanında veya rapor, bilgi notu vb. eklerde ihtiyaç duyulabilecek Türkçe dil bilgisi ve yazım kurallarına ilişkin diğer hususların belirtildiği bölümler, Türk Dil Kurumunca yayımlanan Yazım Kılavuzu ve Türkçe Sözlük dikkate alınarak hazırlanmıştır.</a:t>
            </a:r>
            <a:endParaRPr lang="tr-TR" sz="2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Metin İçindeki Yer, Mekân, İdare, Birim, İhale, Proje vb. Adlarının Yazımı </a:t>
            </a:r>
            <a:endParaRPr lang="tr-TR" sz="2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Metin alanında bir toplantı, yer, mekân, idare, birim, ihale, proje vb. adlarının devamına getirilen kelimeler özel isme dâhil olmaktadır. Söz konusu kelimeler de tıpkı özel ismin diğer kısmı gibi ilk harfi büyük yazılmalı ve sonuna gelen ek gerekliyse kesme işaretiyle ayrılmalıdır</a:t>
            </a:r>
          </a:p>
          <a:p>
            <a:pPr algn="just">
              <a:lnSpc>
                <a:spcPct val="107000"/>
              </a:lnSpc>
              <a:spcAft>
                <a:spcPts val="800"/>
              </a:spcAft>
            </a:pPr>
            <a:r>
              <a:rPr lang="tr-TR" sz="2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“Resmî Yazışmalarda Uygulanacak Usul ve Esaslar Hakkında Yönetmelik Taslağı Toplantısı” isminden “toplantı” kelimesi çıkarıldığında konunun toplantı olup olmadığı anlaşılamamaktadır. Bu nedenle “toplantı” burada özel isme dâhildir ve ilk harfi büyük yazılmalıdır.</a:t>
            </a:r>
            <a:endParaRPr lang="tr-TR" sz="2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40019638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773CB2-263B-489F-8977-AC8BF46568F7}"/>
              </a:ext>
            </a:extLst>
          </p:cNvPr>
          <p:cNvSpPr>
            <a:spLocks noGrp="1"/>
          </p:cNvSpPr>
          <p:nvPr>
            <p:ph type="title"/>
          </p:nvPr>
        </p:nvSpPr>
        <p:spPr>
          <a:xfrm>
            <a:off x="852486" y="133350"/>
            <a:ext cx="3932237" cy="1085850"/>
          </a:xfrm>
        </p:spPr>
        <p:txBody>
          <a:bodyPr>
            <a:normAutofit/>
          </a:bodyPr>
          <a:lstStyle/>
          <a:p>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Metin İçinde Dikkat Edilmesi Gereken Anlatım Bozuklukları </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endParaRPr lang="tr-TR" sz="2400" dirty="0"/>
          </a:p>
        </p:txBody>
      </p:sp>
      <p:pic>
        <p:nvPicPr>
          <p:cNvPr id="5" name="İçerik Yer Tutucusu 4">
            <a:extLst>
              <a:ext uri="{FF2B5EF4-FFF2-40B4-BE49-F238E27FC236}">
                <a16:creationId xmlns:a16="http://schemas.microsoft.com/office/drawing/2014/main" id="{ED2AC473-FC7E-4BF0-8283-C2D0F07AD6CA}"/>
              </a:ext>
            </a:extLst>
          </p:cNvPr>
          <p:cNvPicPr>
            <a:picLocks noGrp="1"/>
          </p:cNvPicPr>
          <p:nvPr>
            <p:ph idx="1"/>
          </p:nvPr>
        </p:nvPicPr>
        <p:blipFill>
          <a:blip r:embed="rId2"/>
          <a:stretch>
            <a:fillRect/>
          </a:stretch>
        </p:blipFill>
        <p:spPr>
          <a:xfrm>
            <a:off x="5167314" y="1099370"/>
            <a:ext cx="6300786" cy="2891605"/>
          </a:xfrm>
          <a:prstGeom prst="rect">
            <a:avLst/>
          </a:prstGeom>
        </p:spPr>
      </p:pic>
      <p:sp>
        <p:nvSpPr>
          <p:cNvPr id="4" name="Metin Yer Tutucusu 3">
            <a:extLst>
              <a:ext uri="{FF2B5EF4-FFF2-40B4-BE49-F238E27FC236}">
                <a16:creationId xmlns:a16="http://schemas.microsoft.com/office/drawing/2014/main" id="{43859DD6-0C01-4BD0-8284-C8319A0E1E4A}"/>
              </a:ext>
            </a:extLst>
          </p:cNvPr>
          <p:cNvSpPr>
            <a:spLocks noGrp="1"/>
          </p:cNvSpPr>
          <p:nvPr>
            <p:ph type="body" sz="half" idx="2"/>
          </p:nvPr>
        </p:nvSpPr>
        <p:spPr>
          <a:xfrm>
            <a:off x="361950" y="987425"/>
            <a:ext cx="4667250" cy="5289549"/>
          </a:xfrm>
        </p:spPr>
        <p:txBody>
          <a:bodyPr>
            <a:normAutofit fontScale="85000" lnSpcReduction="10000"/>
          </a:bodyPr>
          <a:lstStyle/>
          <a:p>
            <a:pPr algn="just">
              <a:lnSpc>
                <a:spcPct val="120000"/>
              </a:lnSpc>
              <a:spcBef>
                <a:spcPts val="0"/>
              </a:spcBef>
            </a:pP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Resmî yazılardaki anlatım bozuklukları muhatabın belgeyi anlaması ve algılamasında güçlük yaşamasına sebebiyet vermektedir. Genel itibarıyla resmî yazı metinlerinde yapılan anlatım bozukluklarının sebepleri şöyledir: </a:t>
            </a:r>
            <a:endParaRPr lang="tr-TR"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pP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Çok uzun cümleler kurulması (4-5 satırlık) Cümle ögelerinin (özne-tümleç-nesne-yüklem) eksik olması Resmî anlatımı sağlamak amacıyla aynı anlama gelen veya birbirini çağrıştıran ifadelerin aynı cümle içinde kullanımı </a:t>
            </a:r>
            <a:endParaRPr lang="tr-TR"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pP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Aynı veya benzer seslerin (harflerin) sık tekrar etmesi (ve bağlacının aynı cümle içinde çok fazla kullanılması gibi)</a:t>
            </a:r>
            <a:endParaRPr lang="tr-TR"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pPr>
            <a:r>
              <a:rPr lang="tr-TR" sz="19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Kelime veya Eklerin Sık Tekrar Etmesi </a:t>
            </a:r>
            <a:endParaRPr lang="tr-TR"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pP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Aynı cümle içinde özellikle de aynı bağlaçların ikiden fazla tekrar etmesi anlatımın akıcılığını etkilemektedir. Hazırlanan metinlerde ses tekrarları dikkate alınarak alternatifler üzerinde durulmalıdır</a:t>
            </a:r>
            <a:endParaRPr lang="tr-TR"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pic>
        <p:nvPicPr>
          <p:cNvPr id="6" name="Resim 5">
            <a:extLst>
              <a:ext uri="{FF2B5EF4-FFF2-40B4-BE49-F238E27FC236}">
                <a16:creationId xmlns:a16="http://schemas.microsoft.com/office/drawing/2014/main" id="{F39C5B1C-B113-481C-B5CE-32DBFBBAD439}"/>
              </a:ext>
            </a:extLst>
          </p:cNvPr>
          <p:cNvPicPr/>
          <p:nvPr/>
        </p:nvPicPr>
        <p:blipFill>
          <a:blip r:embed="rId3"/>
          <a:stretch>
            <a:fillRect/>
          </a:stretch>
        </p:blipFill>
        <p:spPr>
          <a:xfrm>
            <a:off x="5238750" y="4171950"/>
            <a:ext cx="6229350" cy="1438275"/>
          </a:xfrm>
          <a:prstGeom prst="rect">
            <a:avLst/>
          </a:prstGeom>
        </p:spPr>
      </p:pic>
    </p:spTree>
    <p:extLst>
      <p:ext uri="{BB962C8B-B14F-4D97-AF65-F5344CB8AC3E}">
        <p14:creationId xmlns:p14="http://schemas.microsoft.com/office/powerpoint/2010/main" val="1786932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9B7A48-2B25-4EE9-A7E6-D4E052D90F26}"/>
              </a:ext>
            </a:extLst>
          </p:cNvPr>
          <p:cNvSpPr>
            <a:spLocks noGrp="1"/>
          </p:cNvSpPr>
          <p:nvPr>
            <p:ph type="title"/>
          </p:nvPr>
        </p:nvSpPr>
        <p:spPr>
          <a:xfrm>
            <a:off x="581025" y="365125"/>
            <a:ext cx="10972800" cy="1368425"/>
          </a:xfrm>
        </p:spPr>
        <p:txBody>
          <a:bodyPr>
            <a:normAutofit fontScale="90000"/>
          </a:bodyPr>
          <a:lstStyle/>
          <a:p>
            <a:pPr>
              <a:lnSpc>
                <a:spcPct val="120000"/>
              </a:lnSpc>
              <a:spcBef>
                <a:spcPts val="0"/>
              </a:spcBef>
            </a:pPr>
            <a:br>
              <a:rPr lang="tr-TR" sz="2000" b="1" dirty="0">
                <a:effectLst/>
                <a:latin typeface="Times New Roman" panose="02020603050405020304" pitchFamily="18" charset="0"/>
                <a:ea typeface="Calibri" panose="020F0502020204030204" pitchFamily="34" charset="0"/>
                <a:cs typeface="Times New Roman" panose="02020603050405020304" pitchFamily="18" charset="0"/>
              </a:rPr>
            </a:b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Gereksiz Kelime Kullanımı ve Mantık İlkelerine Aykırılık </a:t>
            </a:r>
            <a:br>
              <a:rPr lang="tr-TR" sz="2000" dirty="0">
                <a:effectLst/>
                <a:latin typeface="Calibri" panose="020F0502020204030204" pitchFamily="34" charset="0"/>
                <a:ea typeface="Calibri" panose="020F0502020204030204" pitchFamily="34" charset="0"/>
                <a:cs typeface="Times New Roman" panose="02020603050405020304" pitchFamily="18" charset="0"/>
              </a:rPr>
            </a:b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Resmî yazılarda, belgenin daha resmî bir dille hazırlanmasını sağlamak üzere çoğu zaman aynı anlamda, birbirini çağrıştıran veya gereksiz kullanılan kelimeler cümle içinde yer alabilmektedir. Bazı durumlarda bu kelimeler, gereksiz gibi görünmemesine rağmen mantık ilkelerinde aykırılığa sebep olmaktadır:</a:t>
            </a:r>
            <a:br>
              <a:rPr lang="tr-TR" sz="2000" dirty="0">
                <a:effectLst/>
                <a:latin typeface="Calibri" panose="020F0502020204030204" pitchFamily="34" charset="0"/>
                <a:ea typeface="Calibri" panose="020F0502020204030204" pitchFamily="34" charset="0"/>
                <a:cs typeface="Times New Roman" panose="02020603050405020304" pitchFamily="18" charset="0"/>
              </a:rPr>
            </a:br>
            <a:endParaRPr lang="tr-TR" sz="2000" dirty="0"/>
          </a:p>
        </p:txBody>
      </p:sp>
      <p:pic>
        <p:nvPicPr>
          <p:cNvPr id="4" name="İçerik Yer Tutucusu 3">
            <a:extLst>
              <a:ext uri="{FF2B5EF4-FFF2-40B4-BE49-F238E27FC236}">
                <a16:creationId xmlns:a16="http://schemas.microsoft.com/office/drawing/2014/main" id="{3C9B99F9-2BEB-47AE-8122-425CF68B037D}"/>
              </a:ext>
            </a:extLst>
          </p:cNvPr>
          <p:cNvPicPr>
            <a:picLocks noGrp="1"/>
          </p:cNvPicPr>
          <p:nvPr>
            <p:ph idx="1"/>
          </p:nvPr>
        </p:nvPicPr>
        <p:blipFill>
          <a:blip r:embed="rId2"/>
          <a:stretch>
            <a:fillRect/>
          </a:stretch>
        </p:blipFill>
        <p:spPr>
          <a:xfrm>
            <a:off x="581025" y="1857375"/>
            <a:ext cx="10582275" cy="4635500"/>
          </a:xfrm>
          <a:prstGeom prst="rect">
            <a:avLst/>
          </a:prstGeom>
        </p:spPr>
      </p:pic>
    </p:spTree>
    <p:extLst>
      <p:ext uri="{BB962C8B-B14F-4D97-AF65-F5344CB8AC3E}">
        <p14:creationId xmlns:p14="http://schemas.microsoft.com/office/powerpoint/2010/main" val="3006661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85F6FB-7E37-4C3C-ADFB-B269B5505EF9}"/>
              </a:ext>
            </a:extLst>
          </p:cNvPr>
          <p:cNvSpPr>
            <a:spLocks noGrp="1"/>
          </p:cNvSpPr>
          <p:nvPr>
            <p:ph type="title"/>
          </p:nvPr>
        </p:nvSpPr>
        <p:spPr>
          <a:xfrm>
            <a:off x="839788" y="114301"/>
            <a:ext cx="10515600" cy="495300"/>
          </a:xfrm>
        </p:spPr>
        <p:txBody>
          <a:bodyPr>
            <a:noAutofit/>
          </a:bodyPr>
          <a:lstStyle/>
          <a:p>
            <a:pPr algn="ctr"/>
            <a:r>
              <a:rPr lang="tr-TR" sz="2400" b="1" dirty="0">
                <a:latin typeface="Times New Roman" panose="02020603050405020304" pitchFamily="18" charset="0"/>
                <a:cs typeface="Times New Roman" panose="02020603050405020304" pitchFamily="18" charset="0"/>
              </a:rPr>
              <a:t>GEREKSİZ KULLANIM </a:t>
            </a:r>
          </a:p>
        </p:txBody>
      </p:sp>
      <p:sp>
        <p:nvSpPr>
          <p:cNvPr id="3" name="Metin Yer Tutucusu 2">
            <a:extLst>
              <a:ext uri="{FF2B5EF4-FFF2-40B4-BE49-F238E27FC236}">
                <a16:creationId xmlns:a16="http://schemas.microsoft.com/office/drawing/2014/main" id="{6E148CD8-F07A-4F04-8A52-793C97B7ABDB}"/>
              </a:ext>
            </a:extLst>
          </p:cNvPr>
          <p:cNvSpPr>
            <a:spLocks noGrp="1"/>
          </p:cNvSpPr>
          <p:nvPr>
            <p:ph type="body" idx="1"/>
          </p:nvPr>
        </p:nvSpPr>
        <p:spPr>
          <a:xfrm>
            <a:off x="342900" y="609600"/>
            <a:ext cx="5438776" cy="2390775"/>
          </a:xfrm>
        </p:spPr>
        <p:txBody>
          <a:bodyPr>
            <a:normAutofit fontScale="40000" lnSpcReduction="20000"/>
          </a:bodyPr>
          <a:lstStyle/>
          <a:p>
            <a:pPr algn="just">
              <a:lnSpc>
                <a:spcPct val="120000"/>
              </a:lnSpc>
              <a:spcBef>
                <a:spcPts val="0"/>
              </a:spcBef>
            </a:pPr>
            <a:r>
              <a:rPr lang="tr-TR" sz="3500" b="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Gereksiz kelimelerin kullanımıyla yapılan anlatım bozukluğu, belgeyi hazırlayan kişinin dikkatiyle ilgili olduğu için hazırlanan metinlerde oluşturulan cümleler, belgede sorumluluğu bulunan kişilerce dikkatle gözden geçirilmelidir</a:t>
            </a:r>
            <a:endParaRPr lang="tr-TR" sz="35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pPr>
            <a:r>
              <a:rPr lang="tr-TR" sz="3500" b="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Sıralama Hataları, Kelimelerin Yanlış Anlamda ve Birbirlerinin Yerine Kullanımı (Çelişme-Aykırılık) Kavramların oluşumundaki öncelik durumu dikkate alınmadan hazırlanan cümlelerde sıralama hatalarıyla karşılaşılabilmektedir. Yaralanma-ölüm, ihale-satın alma gibi birbirinin devamı olabilecek süreçler aynı cümle içinde kullanıldığında sıralamaya dikkat edilmelidir:</a:t>
            </a:r>
            <a:endParaRPr lang="tr-TR" sz="35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endParaRPr lang="tr-TR" sz="2000" dirty="0"/>
          </a:p>
        </p:txBody>
      </p:sp>
      <p:pic>
        <p:nvPicPr>
          <p:cNvPr id="7" name="İçerik Yer Tutucusu 6">
            <a:extLst>
              <a:ext uri="{FF2B5EF4-FFF2-40B4-BE49-F238E27FC236}">
                <a16:creationId xmlns:a16="http://schemas.microsoft.com/office/drawing/2014/main" id="{0E8C9021-B788-48C6-BBA9-3BD3387BCC35}"/>
              </a:ext>
            </a:extLst>
          </p:cNvPr>
          <p:cNvPicPr>
            <a:picLocks noGrp="1"/>
          </p:cNvPicPr>
          <p:nvPr>
            <p:ph sz="half" idx="2"/>
          </p:nvPr>
        </p:nvPicPr>
        <p:blipFill>
          <a:blip r:embed="rId2"/>
          <a:stretch>
            <a:fillRect/>
          </a:stretch>
        </p:blipFill>
        <p:spPr>
          <a:xfrm>
            <a:off x="447675" y="3552825"/>
            <a:ext cx="5549900" cy="2940048"/>
          </a:xfrm>
          <a:prstGeom prst="rect">
            <a:avLst/>
          </a:prstGeom>
        </p:spPr>
      </p:pic>
      <p:sp>
        <p:nvSpPr>
          <p:cNvPr id="5" name="Metin Yer Tutucusu 4">
            <a:extLst>
              <a:ext uri="{FF2B5EF4-FFF2-40B4-BE49-F238E27FC236}">
                <a16:creationId xmlns:a16="http://schemas.microsoft.com/office/drawing/2014/main" id="{8B8FFF1F-8FD1-4ED4-8F34-AB086E78323C}"/>
              </a:ext>
            </a:extLst>
          </p:cNvPr>
          <p:cNvSpPr>
            <a:spLocks noGrp="1"/>
          </p:cNvSpPr>
          <p:nvPr>
            <p:ph type="body" sz="quarter" idx="3"/>
          </p:nvPr>
        </p:nvSpPr>
        <p:spPr>
          <a:xfrm>
            <a:off x="6194426" y="609600"/>
            <a:ext cx="5654675" cy="2514600"/>
          </a:xfrm>
        </p:spPr>
        <p:txBody>
          <a:bodyPr>
            <a:normAutofit fontScale="40000" lnSpcReduction="20000"/>
          </a:bodyPr>
          <a:lstStyle/>
          <a:p>
            <a:pPr algn="just">
              <a:lnSpc>
                <a:spcPct val="120000"/>
              </a:lnSpc>
              <a:spcBef>
                <a:spcPts val="0"/>
              </a:spcBef>
            </a:pPr>
            <a:r>
              <a:rPr lang="tr-TR" sz="4500" b="0" dirty="0">
                <a:effectLst/>
                <a:latin typeface="Times New Roman" panose="02020603050405020304" pitchFamily="18" charset="0"/>
                <a:ea typeface="Calibri" panose="020F0502020204030204" pitchFamily="34" charset="0"/>
                <a:cs typeface="Times New Roman" panose="02020603050405020304" pitchFamily="18" charset="0"/>
              </a:rPr>
              <a:t>Birbirlerini çağrıştırması sebebiyle birbirlerinin yerine kullanılan kelimeler anlatım bozukluğuna sebep olabilmektedir. Özellikle yüklemde olumsuz (neden olmak, sebep olmak vb.), nötr (oluşturmak, hazırlamak vb.) ve olumlu (sağlamak, kazandırmak vb.) olarak nitelendirebileceğimiz kelimelerin kullanımında cümlede verilmek istenen anlam dikkate alınarak tercih yapılmalıdır:</a:t>
            </a:r>
            <a:endParaRPr lang="tr-TR" sz="4500" b="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pic>
        <p:nvPicPr>
          <p:cNvPr id="8" name="İçerik Yer Tutucusu 7">
            <a:extLst>
              <a:ext uri="{FF2B5EF4-FFF2-40B4-BE49-F238E27FC236}">
                <a16:creationId xmlns:a16="http://schemas.microsoft.com/office/drawing/2014/main" id="{C66F1DA8-0C58-4B0F-9C92-844C266E092A}"/>
              </a:ext>
            </a:extLst>
          </p:cNvPr>
          <p:cNvPicPr>
            <a:picLocks noGrp="1"/>
          </p:cNvPicPr>
          <p:nvPr>
            <p:ph sz="quarter" idx="4"/>
          </p:nvPr>
        </p:nvPicPr>
        <p:blipFill>
          <a:blip r:embed="rId3"/>
          <a:stretch>
            <a:fillRect/>
          </a:stretch>
        </p:blipFill>
        <p:spPr>
          <a:xfrm>
            <a:off x="6172200" y="2886074"/>
            <a:ext cx="5676900" cy="3606799"/>
          </a:xfrm>
          <a:prstGeom prst="rect">
            <a:avLst/>
          </a:prstGeom>
        </p:spPr>
      </p:pic>
    </p:spTree>
    <p:extLst>
      <p:ext uri="{BB962C8B-B14F-4D97-AF65-F5344CB8AC3E}">
        <p14:creationId xmlns:p14="http://schemas.microsoft.com/office/powerpoint/2010/main" val="2637572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6B496DD-B898-434C-8A2F-EEC6A2C0B193}"/>
              </a:ext>
            </a:extLst>
          </p:cNvPr>
          <p:cNvPicPr/>
          <p:nvPr/>
        </p:nvPicPr>
        <p:blipFill>
          <a:blip r:embed="rId2"/>
          <a:stretch>
            <a:fillRect/>
          </a:stretch>
        </p:blipFill>
        <p:spPr>
          <a:xfrm>
            <a:off x="1876425" y="219075"/>
            <a:ext cx="7439025" cy="6181725"/>
          </a:xfrm>
          <a:prstGeom prst="rect">
            <a:avLst/>
          </a:prstGeom>
        </p:spPr>
      </p:pic>
    </p:spTree>
    <p:extLst>
      <p:ext uri="{BB962C8B-B14F-4D97-AF65-F5344CB8AC3E}">
        <p14:creationId xmlns:p14="http://schemas.microsoft.com/office/powerpoint/2010/main" val="27476058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39EBB4-5F5D-41B6-A6C3-A871DA213FBA}"/>
              </a:ext>
            </a:extLst>
          </p:cNvPr>
          <p:cNvSpPr>
            <a:spLocks noGrp="1"/>
          </p:cNvSpPr>
          <p:nvPr>
            <p:ph type="title"/>
          </p:nvPr>
        </p:nvSpPr>
        <p:spPr>
          <a:xfrm>
            <a:off x="836612" y="989012"/>
            <a:ext cx="4011613" cy="887413"/>
          </a:xfrm>
        </p:spPr>
        <p:txBody>
          <a:bodyPr>
            <a:normAutofit fontScale="90000"/>
          </a:bodyPr>
          <a:lstStyle/>
          <a:p>
            <a:r>
              <a:rPr lang="tr-TR"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Cümle Ögelerinin Eksikliği ve Tamlama Kusurları </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endParaRPr lang="tr-TR" sz="2400" dirty="0"/>
          </a:p>
        </p:txBody>
      </p:sp>
      <p:pic>
        <p:nvPicPr>
          <p:cNvPr id="5" name="İçerik Yer Tutucusu 4">
            <a:extLst>
              <a:ext uri="{FF2B5EF4-FFF2-40B4-BE49-F238E27FC236}">
                <a16:creationId xmlns:a16="http://schemas.microsoft.com/office/drawing/2014/main" id="{145A2347-6B06-412F-9481-23FFB1A1999F}"/>
              </a:ext>
            </a:extLst>
          </p:cNvPr>
          <p:cNvPicPr>
            <a:picLocks noGrp="1"/>
          </p:cNvPicPr>
          <p:nvPr>
            <p:ph idx="1"/>
          </p:nvPr>
        </p:nvPicPr>
        <p:blipFill>
          <a:blip r:embed="rId2"/>
          <a:stretch>
            <a:fillRect/>
          </a:stretch>
        </p:blipFill>
        <p:spPr>
          <a:xfrm>
            <a:off x="5334000" y="1247776"/>
            <a:ext cx="5648325" cy="5086350"/>
          </a:xfrm>
          <a:prstGeom prst="rect">
            <a:avLst/>
          </a:prstGeom>
        </p:spPr>
      </p:pic>
      <p:sp>
        <p:nvSpPr>
          <p:cNvPr id="4" name="Metin Yer Tutucusu 3">
            <a:extLst>
              <a:ext uri="{FF2B5EF4-FFF2-40B4-BE49-F238E27FC236}">
                <a16:creationId xmlns:a16="http://schemas.microsoft.com/office/drawing/2014/main" id="{CC7247CE-B9FB-429B-AB0B-E6BD6730325D}"/>
              </a:ext>
            </a:extLst>
          </p:cNvPr>
          <p:cNvSpPr>
            <a:spLocks noGrp="1"/>
          </p:cNvSpPr>
          <p:nvPr>
            <p:ph type="body" sz="half" idx="2"/>
          </p:nvPr>
        </p:nvSpPr>
        <p:spPr>
          <a:xfrm>
            <a:off x="839788" y="1809750"/>
            <a:ext cx="4160837" cy="4059238"/>
          </a:xfrm>
        </p:spPr>
        <p:txBody>
          <a:bodyPr/>
          <a:lstStyle/>
          <a:p>
            <a:pPr algn="just">
              <a:lnSpc>
                <a:spcPct val="107000"/>
              </a:lnSpc>
              <a:spcAft>
                <a:spcPts val="800"/>
              </a:spcAft>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Resmî yazılarda sıklıkla tercih edilen sıralı ve birleşik cümlelerde öge eksikliği ile cümlelerde yer alan bazı tamlamalardaki kusurlar çoğu zaman karşılaşılan bir anlatım bozukluğuna neden olmaktadır: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4393410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189727-252B-4732-87EC-C8DAE3397473}"/>
              </a:ext>
            </a:extLst>
          </p:cNvPr>
          <p:cNvSpPr>
            <a:spLocks noGrp="1"/>
          </p:cNvSpPr>
          <p:nvPr>
            <p:ph type="title"/>
          </p:nvPr>
        </p:nvSpPr>
        <p:spPr>
          <a:xfrm>
            <a:off x="839788" y="457200"/>
            <a:ext cx="3932237" cy="971550"/>
          </a:xfrm>
        </p:spPr>
        <p:txBody>
          <a:bodyPr>
            <a:normAutofit/>
          </a:bodyPr>
          <a:lstStyle/>
          <a:p>
            <a:r>
              <a:rPr lang="tr-TR"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İMZA</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endParaRPr lang="tr-TR" sz="2400" dirty="0"/>
          </a:p>
        </p:txBody>
      </p:sp>
      <p:pic>
        <p:nvPicPr>
          <p:cNvPr id="5" name="İçerik Yer Tutucusu 4">
            <a:extLst>
              <a:ext uri="{FF2B5EF4-FFF2-40B4-BE49-F238E27FC236}">
                <a16:creationId xmlns:a16="http://schemas.microsoft.com/office/drawing/2014/main" id="{1DD6ABF1-134F-4ED5-8E87-654B0453F7AD}"/>
              </a:ext>
            </a:extLst>
          </p:cNvPr>
          <p:cNvPicPr>
            <a:picLocks noGrp="1"/>
          </p:cNvPicPr>
          <p:nvPr>
            <p:ph idx="1"/>
          </p:nvPr>
        </p:nvPicPr>
        <p:blipFill>
          <a:blip r:embed="rId2"/>
          <a:stretch>
            <a:fillRect/>
          </a:stretch>
        </p:blipFill>
        <p:spPr>
          <a:xfrm>
            <a:off x="5162550" y="1314451"/>
            <a:ext cx="5867400" cy="3495674"/>
          </a:xfrm>
          <a:prstGeom prst="rect">
            <a:avLst/>
          </a:prstGeom>
        </p:spPr>
      </p:pic>
      <p:sp>
        <p:nvSpPr>
          <p:cNvPr id="4" name="Metin Yer Tutucusu 3">
            <a:extLst>
              <a:ext uri="{FF2B5EF4-FFF2-40B4-BE49-F238E27FC236}">
                <a16:creationId xmlns:a16="http://schemas.microsoft.com/office/drawing/2014/main" id="{408DA778-E10D-48F9-8D80-E92321F66394}"/>
              </a:ext>
            </a:extLst>
          </p:cNvPr>
          <p:cNvSpPr>
            <a:spLocks noGrp="1"/>
          </p:cNvSpPr>
          <p:nvPr>
            <p:ph type="body" sz="half" idx="2"/>
          </p:nvPr>
        </p:nvSpPr>
        <p:spPr>
          <a:xfrm>
            <a:off x="839788" y="1314451"/>
            <a:ext cx="3932237" cy="4554538"/>
          </a:xfrm>
        </p:spPr>
        <p:txBody>
          <a:bodyPr>
            <a:normAutofit/>
          </a:bodyPr>
          <a:lstStyle/>
          <a:p>
            <a:pPr algn="just"/>
            <a:r>
              <a:rPr lang="tr-TR" sz="2000" dirty="0">
                <a:effectLst/>
                <a:latin typeface="Times New Roman" panose="02020603050405020304" pitchFamily="18" charset="0"/>
                <a:ea typeface="Calibri" panose="020F0502020204030204" pitchFamily="34" charset="0"/>
                <a:cs typeface="Times New Roman" panose="02020603050405020304" pitchFamily="18" charset="0"/>
              </a:rPr>
              <a:t>Elektronik belgelerin güvenli elektronik imza ile imzalanması, zorunlu hâllerde veya olağanüstü durumlarda fiziksel ortamda hazırlanan belgelerin ise imzanın dağılmayacak ve kâğıda işlemesini sağlayacak </a:t>
            </a:r>
            <a:r>
              <a:rPr lang="tr-TR" sz="2000" b="1"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mavi mürekkepli</a:t>
            </a:r>
            <a:r>
              <a:rPr lang="tr-TR" sz="200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kalemle atılması gerekmektedir</a:t>
            </a: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47504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5930D-E38E-4C54-BF96-9F1B1BF0EF6B}"/>
              </a:ext>
            </a:extLst>
          </p:cNvPr>
          <p:cNvSpPr>
            <a:spLocks noGrp="1"/>
          </p:cNvSpPr>
          <p:nvPr>
            <p:ph type="title"/>
          </p:nvPr>
        </p:nvSpPr>
        <p:spPr>
          <a:xfrm>
            <a:off x="839788" y="365126"/>
            <a:ext cx="10515600" cy="425449"/>
          </a:xfrm>
        </p:spPr>
        <p:txBody>
          <a:bodyPr>
            <a:normAutofit fontScale="90000"/>
          </a:bodyPr>
          <a:lstStyle/>
          <a:p>
            <a:pPr marL="342900" lvl="0" indent="-342900">
              <a:lnSpc>
                <a:spcPct val="107000"/>
              </a:lnSpc>
              <a:spcAft>
                <a:spcPts val="800"/>
              </a:spcAft>
            </a:pPr>
            <a:br>
              <a:rPr lang="tr-TR" sz="2800" b="1" dirty="0">
                <a:effectLst/>
                <a:latin typeface="Times New Roman" panose="02020603050405020304" pitchFamily="18" charset="0"/>
                <a:ea typeface="Calibri" panose="020F0502020204030204" pitchFamily="34" charset="0"/>
                <a:cs typeface="Times New Roman" panose="02020603050405020304" pitchFamily="18" charset="0"/>
              </a:rPr>
            </a:br>
            <a:r>
              <a:rPr lang="tr-TR" sz="2800" b="1" dirty="0">
                <a:effectLst/>
                <a:latin typeface="Times New Roman" panose="02020603050405020304" pitchFamily="18" charset="0"/>
                <a:ea typeface="Calibri" panose="020F0502020204030204" pitchFamily="34" charset="0"/>
                <a:cs typeface="Times New Roman" panose="02020603050405020304" pitchFamily="18" charset="0"/>
              </a:rPr>
              <a:t>Güvenli Elektronik İmza Oluşturma Araçları</a:t>
            </a:r>
            <a:br>
              <a:rPr lang="tr-TR" sz="3200" dirty="0">
                <a:effectLst/>
                <a:latin typeface="Calibri" panose="020F0502020204030204" pitchFamily="34" charset="0"/>
                <a:ea typeface="Calibri" panose="020F0502020204030204" pitchFamily="34" charset="0"/>
                <a:cs typeface="Times New Roman" panose="02020603050405020304" pitchFamily="18" charset="0"/>
              </a:rPr>
            </a:br>
            <a:endParaRPr lang="tr-TR" sz="3200" dirty="0"/>
          </a:p>
        </p:txBody>
      </p:sp>
      <p:sp>
        <p:nvSpPr>
          <p:cNvPr id="3" name="Metin Yer Tutucusu 2">
            <a:extLst>
              <a:ext uri="{FF2B5EF4-FFF2-40B4-BE49-F238E27FC236}">
                <a16:creationId xmlns:a16="http://schemas.microsoft.com/office/drawing/2014/main" id="{28EA2467-21F2-4AF8-A5EA-C510E5C25083}"/>
              </a:ext>
            </a:extLst>
          </p:cNvPr>
          <p:cNvSpPr>
            <a:spLocks noGrp="1"/>
          </p:cNvSpPr>
          <p:nvPr>
            <p:ph type="body" idx="1"/>
          </p:nvPr>
        </p:nvSpPr>
        <p:spPr>
          <a:xfrm>
            <a:off x="836612" y="1028701"/>
            <a:ext cx="5160963" cy="838200"/>
          </a:xfrm>
        </p:spPr>
        <p:txBody>
          <a:bodyPr>
            <a:noAutofit/>
          </a:bodyPr>
          <a:lstStyle/>
          <a:p>
            <a:r>
              <a:rPr lang="tr-TR" sz="1800" b="0" dirty="0">
                <a:effectLst/>
                <a:latin typeface="Times New Roman" panose="02020603050405020304" pitchFamily="18" charset="0"/>
                <a:ea typeface="Calibri" panose="020F0502020204030204" pitchFamily="34" charset="0"/>
                <a:cs typeface="Times New Roman" panose="02020603050405020304" pitchFamily="18" charset="0"/>
              </a:rPr>
              <a:t>Güvenli elektronik imza ve oluşturma araçları 5070 Sayılı Elektronik İmza Kanunu’nda tanımlanmış olup günümüzdeki kullanım araçları aşağıda belirtilmiştir</a:t>
            </a:r>
            <a:endParaRPr lang="tr-TR" sz="1800" b="0" dirty="0"/>
          </a:p>
        </p:txBody>
      </p:sp>
      <p:pic>
        <p:nvPicPr>
          <p:cNvPr id="7" name="İçerik Yer Tutucusu 6">
            <a:extLst>
              <a:ext uri="{FF2B5EF4-FFF2-40B4-BE49-F238E27FC236}">
                <a16:creationId xmlns:a16="http://schemas.microsoft.com/office/drawing/2014/main" id="{357B306F-BFDE-4BA8-9353-73F90FD33B2E}"/>
              </a:ext>
            </a:extLst>
          </p:cNvPr>
          <p:cNvPicPr>
            <a:picLocks noGrp="1"/>
          </p:cNvPicPr>
          <p:nvPr>
            <p:ph sz="half" idx="2"/>
          </p:nvPr>
        </p:nvPicPr>
        <p:blipFill>
          <a:blip r:embed="rId2"/>
          <a:stretch>
            <a:fillRect/>
          </a:stretch>
        </p:blipFill>
        <p:spPr>
          <a:xfrm>
            <a:off x="836612" y="1866901"/>
            <a:ext cx="5259388" cy="4675343"/>
          </a:xfrm>
          <a:prstGeom prst="rect">
            <a:avLst/>
          </a:prstGeom>
        </p:spPr>
      </p:pic>
      <p:sp>
        <p:nvSpPr>
          <p:cNvPr id="5" name="Metin Yer Tutucusu 4">
            <a:extLst>
              <a:ext uri="{FF2B5EF4-FFF2-40B4-BE49-F238E27FC236}">
                <a16:creationId xmlns:a16="http://schemas.microsoft.com/office/drawing/2014/main" id="{FFA1976D-C346-41D6-A2A4-CD3A000B6F37}"/>
              </a:ext>
            </a:extLst>
          </p:cNvPr>
          <p:cNvSpPr>
            <a:spLocks noGrp="1"/>
          </p:cNvSpPr>
          <p:nvPr>
            <p:ph type="body" sz="quarter" idx="3"/>
          </p:nvPr>
        </p:nvSpPr>
        <p:spPr>
          <a:xfrm>
            <a:off x="6194426" y="942975"/>
            <a:ext cx="5597523" cy="1104900"/>
          </a:xfrm>
        </p:spPr>
        <p:txBody>
          <a:bodyPr>
            <a:normAutofit fontScale="25000" lnSpcReduction="20000"/>
          </a:bodyPr>
          <a:lstStyle/>
          <a:p>
            <a:pPr algn="just">
              <a:lnSpc>
                <a:spcPct val="107000"/>
              </a:lnSpc>
              <a:spcAft>
                <a:spcPts val="800"/>
              </a:spcAft>
            </a:pPr>
            <a:endParaRPr lang="tr-TR" sz="4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tr-TR" sz="4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tr-TR" sz="5600" b="0" dirty="0">
                <a:effectLst/>
                <a:latin typeface="Times New Roman" panose="02020603050405020304" pitchFamily="18" charset="0"/>
                <a:ea typeface="Calibri" panose="020F0502020204030204" pitchFamily="34" charset="0"/>
                <a:cs typeface="Times New Roman" panose="02020603050405020304" pitchFamily="18" charset="0"/>
              </a:rPr>
              <a:t>İmza Bölümünde </a:t>
            </a:r>
            <a:r>
              <a:rPr lang="tr-TR" sz="5600" b="0" dirty="0" err="1">
                <a:effectLst/>
                <a:latin typeface="Times New Roman" panose="02020603050405020304" pitchFamily="18" charset="0"/>
                <a:ea typeface="Calibri" panose="020F0502020204030204" pitchFamily="34" charset="0"/>
                <a:cs typeface="Times New Roman" panose="02020603050405020304" pitchFamily="18" charset="0"/>
              </a:rPr>
              <a:t>Ünvan</a:t>
            </a:r>
            <a:r>
              <a:rPr lang="tr-TR" sz="5600" b="0" dirty="0">
                <a:effectLst/>
                <a:latin typeface="Times New Roman" panose="02020603050405020304" pitchFamily="18" charset="0"/>
                <a:ea typeface="Calibri" panose="020F0502020204030204" pitchFamily="34" charset="0"/>
                <a:cs typeface="Times New Roman" panose="02020603050405020304" pitchFamily="18" charset="0"/>
              </a:rPr>
              <a:t> Kullanımı  İmza bölümünde imza atacak yetkili makamın adı, soyadı ve </a:t>
            </a:r>
            <a:r>
              <a:rPr lang="tr-TR" sz="5600" b="0" dirty="0" err="1">
                <a:effectLst/>
                <a:latin typeface="Times New Roman" panose="02020603050405020304" pitchFamily="18" charset="0"/>
                <a:ea typeface="Calibri" panose="020F0502020204030204" pitchFamily="34" charset="0"/>
                <a:cs typeface="Times New Roman" panose="02020603050405020304" pitchFamily="18" charset="0"/>
              </a:rPr>
              <a:t>ünvanı</a:t>
            </a:r>
            <a:r>
              <a:rPr lang="tr-TR" sz="5600" b="0" dirty="0">
                <a:effectLst/>
                <a:latin typeface="Times New Roman" panose="02020603050405020304" pitchFamily="18" charset="0"/>
                <a:ea typeface="Calibri" panose="020F0502020204030204" pitchFamily="34" charset="0"/>
                <a:cs typeface="Times New Roman" panose="02020603050405020304" pitchFamily="18" charset="0"/>
              </a:rPr>
              <a:t> açık yazılmalıdır. Sadece akademik </a:t>
            </a:r>
            <a:r>
              <a:rPr lang="tr-TR" sz="5600" b="0" dirty="0" err="1">
                <a:effectLst/>
                <a:latin typeface="Times New Roman" panose="02020603050405020304" pitchFamily="18" charset="0"/>
                <a:ea typeface="Calibri" panose="020F0502020204030204" pitchFamily="34" charset="0"/>
                <a:cs typeface="Times New Roman" panose="02020603050405020304" pitchFamily="18" charset="0"/>
              </a:rPr>
              <a:t>ünvanlar</a:t>
            </a:r>
            <a:r>
              <a:rPr lang="tr-TR" sz="5600" b="0" dirty="0">
                <a:effectLst/>
                <a:latin typeface="Times New Roman" panose="02020603050405020304" pitchFamily="18" charset="0"/>
                <a:ea typeface="Calibri" panose="020F0502020204030204" pitchFamily="34" charset="0"/>
                <a:cs typeface="Times New Roman" panose="02020603050405020304" pitchFamily="18" charset="0"/>
              </a:rPr>
              <a:t> ile askeri rütbelerde kısaltma kullanılmalıdır. </a:t>
            </a:r>
            <a:r>
              <a:rPr lang="tr-TR" sz="5600" b="0" dirty="0" err="1">
                <a:effectLst/>
                <a:latin typeface="Times New Roman" panose="02020603050405020304" pitchFamily="18" charset="0"/>
                <a:ea typeface="Calibri" panose="020F0502020204030204" pitchFamily="34" charset="0"/>
                <a:cs typeface="Times New Roman" panose="02020603050405020304" pitchFamily="18" charset="0"/>
              </a:rPr>
              <a:t>Ünvan</a:t>
            </a:r>
            <a:r>
              <a:rPr lang="tr-TR" sz="5600" b="0" dirty="0">
                <a:effectLst/>
                <a:latin typeface="Times New Roman" panose="02020603050405020304" pitchFamily="18" charset="0"/>
                <a:ea typeface="Calibri" panose="020F0502020204030204" pitchFamily="34" charset="0"/>
                <a:cs typeface="Times New Roman" panose="02020603050405020304" pitchFamily="18" charset="0"/>
              </a:rPr>
              <a:t> yazımında, atama kararında yer alan görev </a:t>
            </a:r>
            <a:r>
              <a:rPr lang="tr-TR" sz="5600" b="0" dirty="0" err="1">
                <a:effectLst/>
                <a:latin typeface="Times New Roman" panose="02020603050405020304" pitchFamily="18" charset="0"/>
                <a:ea typeface="Calibri" panose="020F0502020204030204" pitchFamily="34" charset="0"/>
                <a:cs typeface="Times New Roman" panose="02020603050405020304" pitchFamily="18" charset="0"/>
              </a:rPr>
              <a:t>ünvan</a:t>
            </a:r>
            <a:r>
              <a:rPr lang="tr-TR" sz="5600" b="0" dirty="0">
                <a:effectLst/>
                <a:latin typeface="Times New Roman" panose="02020603050405020304" pitchFamily="18" charset="0"/>
                <a:ea typeface="Calibri" panose="020F0502020204030204" pitchFamily="34" charset="0"/>
                <a:cs typeface="Times New Roman" panose="02020603050405020304" pitchFamily="18" charset="0"/>
              </a:rPr>
              <a:t> bilgisi esas alınmalıdır:</a:t>
            </a:r>
            <a:endParaRPr lang="tr-TR" sz="5600" b="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pic>
        <p:nvPicPr>
          <p:cNvPr id="8" name="İçerik Yer Tutucusu 7">
            <a:extLst>
              <a:ext uri="{FF2B5EF4-FFF2-40B4-BE49-F238E27FC236}">
                <a16:creationId xmlns:a16="http://schemas.microsoft.com/office/drawing/2014/main" id="{2984DBD2-F1D6-424D-9075-B18C411803AC}"/>
              </a:ext>
            </a:extLst>
          </p:cNvPr>
          <p:cNvPicPr>
            <a:picLocks noGrp="1"/>
          </p:cNvPicPr>
          <p:nvPr>
            <p:ph sz="quarter" idx="4"/>
          </p:nvPr>
        </p:nvPicPr>
        <p:blipFill>
          <a:blip r:embed="rId3"/>
          <a:stretch>
            <a:fillRect/>
          </a:stretch>
        </p:blipFill>
        <p:spPr>
          <a:xfrm>
            <a:off x="6194425" y="1866901"/>
            <a:ext cx="4902199" cy="2419349"/>
          </a:xfrm>
          <a:prstGeom prst="rect">
            <a:avLst/>
          </a:prstGeom>
        </p:spPr>
      </p:pic>
      <p:pic>
        <p:nvPicPr>
          <p:cNvPr id="9" name="Resim 8">
            <a:extLst>
              <a:ext uri="{FF2B5EF4-FFF2-40B4-BE49-F238E27FC236}">
                <a16:creationId xmlns:a16="http://schemas.microsoft.com/office/drawing/2014/main" id="{B3140EDC-B73C-4A19-8DDA-DD011B81DF4B}"/>
              </a:ext>
            </a:extLst>
          </p:cNvPr>
          <p:cNvPicPr/>
          <p:nvPr/>
        </p:nvPicPr>
        <p:blipFill>
          <a:blip r:embed="rId4"/>
          <a:stretch>
            <a:fillRect/>
          </a:stretch>
        </p:blipFill>
        <p:spPr>
          <a:xfrm>
            <a:off x="6298563" y="4286250"/>
            <a:ext cx="4896485" cy="2263140"/>
          </a:xfrm>
          <a:prstGeom prst="rect">
            <a:avLst/>
          </a:prstGeom>
        </p:spPr>
      </p:pic>
    </p:spTree>
    <p:extLst>
      <p:ext uri="{BB962C8B-B14F-4D97-AF65-F5344CB8AC3E}">
        <p14:creationId xmlns:p14="http://schemas.microsoft.com/office/powerpoint/2010/main" val="40429255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CE5098-C739-44FE-B935-8A2F9502704C}"/>
              </a:ext>
            </a:extLst>
          </p:cNvPr>
          <p:cNvSpPr>
            <a:spLocks noGrp="1"/>
          </p:cNvSpPr>
          <p:nvPr>
            <p:ph type="title"/>
          </p:nvPr>
        </p:nvSpPr>
        <p:spPr>
          <a:xfrm>
            <a:off x="839788" y="457200"/>
            <a:ext cx="3932237" cy="1114425"/>
          </a:xfrm>
        </p:spPr>
        <p:txBody>
          <a:bodyPr>
            <a:normAutofit/>
          </a:bodyPr>
          <a:lstStyle/>
          <a:p>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İmza Bölümünde Adına “a.” Kullanımı</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endParaRPr lang="tr-TR" sz="2400" dirty="0"/>
          </a:p>
        </p:txBody>
      </p:sp>
      <p:pic>
        <p:nvPicPr>
          <p:cNvPr id="5" name="İçerik Yer Tutucusu 4">
            <a:extLst>
              <a:ext uri="{FF2B5EF4-FFF2-40B4-BE49-F238E27FC236}">
                <a16:creationId xmlns:a16="http://schemas.microsoft.com/office/drawing/2014/main" id="{FC942209-5B1F-48E0-BE3C-6224B7F8BA8E}"/>
              </a:ext>
            </a:extLst>
          </p:cNvPr>
          <p:cNvPicPr>
            <a:picLocks noGrp="1"/>
          </p:cNvPicPr>
          <p:nvPr>
            <p:ph idx="1"/>
          </p:nvPr>
        </p:nvPicPr>
        <p:blipFill>
          <a:blip r:embed="rId2"/>
          <a:stretch>
            <a:fillRect/>
          </a:stretch>
        </p:blipFill>
        <p:spPr>
          <a:xfrm>
            <a:off x="4983163" y="658262"/>
            <a:ext cx="5638801" cy="1245700"/>
          </a:xfrm>
          <a:prstGeom prst="rect">
            <a:avLst/>
          </a:prstGeom>
        </p:spPr>
      </p:pic>
      <p:sp>
        <p:nvSpPr>
          <p:cNvPr id="4" name="Metin Yer Tutucusu 3">
            <a:extLst>
              <a:ext uri="{FF2B5EF4-FFF2-40B4-BE49-F238E27FC236}">
                <a16:creationId xmlns:a16="http://schemas.microsoft.com/office/drawing/2014/main" id="{B764EB6B-7F05-4DB3-833F-5A5E49BB4EF6}"/>
              </a:ext>
            </a:extLst>
          </p:cNvPr>
          <p:cNvSpPr>
            <a:spLocks noGrp="1"/>
          </p:cNvSpPr>
          <p:nvPr>
            <p:ph type="body" sz="half" idx="2"/>
          </p:nvPr>
        </p:nvSpPr>
        <p:spPr>
          <a:xfrm>
            <a:off x="839788" y="1447800"/>
            <a:ext cx="3932237" cy="4873624"/>
          </a:xfrm>
        </p:spPr>
        <p:txBody>
          <a:bodyPr>
            <a:normAutofit fontScale="92500" lnSpcReduction="10000"/>
          </a:bodyPr>
          <a:lstStyle/>
          <a:p>
            <a:pPr algn="just"/>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Yetkili makam tarafından imza yetkisinin devredildiği durumlarda adına ifadesinin kısaltması olarak “… a.” kullanılmaktadır. Yetkili makam adına imza atacak yetkililer, imza yetkileri veya yetki devri yönergesine göre seçilmelidir. İdarenin iç yazışmalarında imza yetkisi devredilen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ünvan</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bilgisinin yazılmasına gerek yoktur. Ancak dağıtımlı belgelerde muhataplar arasında hem iç birim hem de idare olması durumunda, “... a.” ibaresine ve imza yetkisini devredenin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ünvanına</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yer verilmelidir. Metnin son kısmında kullanılacak “arz/rica ederim.” ifadesi adına imza atılan makamın hiyerarşi yönünden durumu dikkate alınarak belirlenmelidir</a:t>
            </a:r>
          </a:p>
          <a:p>
            <a:endParaRPr lang="tr-TR" dirty="0"/>
          </a:p>
        </p:txBody>
      </p:sp>
      <p:pic>
        <p:nvPicPr>
          <p:cNvPr id="6" name="Resim 5">
            <a:extLst>
              <a:ext uri="{FF2B5EF4-FFF2-40B4-BE49-F238E27FC236}">
                <a16:creationId xmlns:a16="http://schemas.microsoft.com/office/drawing/2014/main" id="{4844CFFF-A750-440E-ACEC-BCE6A0382A46}"/>
              </a:ext>
            </a:extLst>
          </p:cNvPr>
          <p:cNvPicPr/>
          <p:nvPr/>
        </p:nvPicPr>
        <p:blipFill>
          <a:blip r:embed="rId3"/>
          <a:stretch>
            <a:fillRect/>
          </a:stretch>
        </p:blipFill>
        <p:spPr>
          <a:xfrm>
            <a:off x="5248275" y="2000251"/>
            <a:ext cx="5373690" cy="4457700"/>
          </a:xfrm>
          <a:prstGeom prst="rect">
            <a:avLst/>
          </a:prstGeom>
        </p:spPr>
      </p:pic>
    </p:spTree>
    <p:extLst>
      <p:ext uri="{BB962C8B-B14F-4D97-AF65-F5344CB8AC3E}">
        <p14:creationId xmlns:p14="http://schemas.microsoft.com/office/powerpoint/2010/main" val="29042653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3034E6-1B4D-4412-B713-2AE12A745C7A}"/>
              </a:ext>
            </a:extLst>
          </p:cNvPr>
          <p:cNvSpPr>
            <a:spLocks noGrp="1"/>
          </p:cNvSpPr>
          <p:nvPr>
            <p:ph type="title"/>
          </p:nvPr>
        </p:nvSpPr>
        <p:spPr>
          <a:xfrm>
            <a:off x="838200" y="365125"/>
            <a:ext cx="10515600" cy="854075"/>
          </a:xfrm>
        </p:spPr>
        <p:txBody>
          <a:bodyPr>
            <a:normAutofit fontScale="90000"/>
          </a:bodyPr>
          <a:lstStyle/>
          <a:p>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İmza Bölümünde İki veya Daha Fazla Yetkilinin Seçilmesi Belgenin iki veya daha fazla yetkili tarafından imzalandığı durumlarda örnekler aşağıdaki gibi olacaktır</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endParaRPr lang="tr-TR" sz="2800" dirty="0"/>
          </a:p>
        </p:txBody>
      </p:sp>
      <p:pic>
        <p:nvPicPr>
          <p:cNvPr id="4" name="İçerik Yer Tutucusu 3">
            <a:extLst>
              <a:ext uri="{FF2B5EF4-FFF2-40B4-BE49-F238E27FC236}">
                <a16:creationId xmlns:a16="http://schemas.microsoft.com/office/drawing/2014/main" id="{BA235DA8-4E57-4EAC-B147-AC2B0391C63B}"/>
              </a:ext>
            </a:extLst>
          </p:cNvPr>
          <p:cNvPicPr>
            <a:picLocks noGrp="1"/>
          </p:cNvPicPr>
          <p:nvPr>
            <p:ph idx="1"/>
          </p:nvPr>
        </p:nvPicPr>
        <p:blipFill>
          <a:blip r:embed="rId2"/>
          <a:stretch>
            <a:fillRect/>
          </a:stretch>
        </p:blipFill>
        <p:spPr>
          <a:xfrm>
            <a:off x="1916285" y="1219200"/>
            <a:ext cx="5675140" cy="4791075"/>
          </a:xfrm>
          <a:prstGeom prst="rect">
            <a:avLst/>
          </a:prstGeom>
        </p:spPr>
      </p:pic>
    </p:spTree>
    <p:extLst>
      <p:ext uri="{BB962C8B-B14F-4D97-AF65-F5344CB8AC3E}">
        <p14:creationId xmlns:p14="http://schemas.microsoft.com/office/powerpoint/2010/main" val="36346415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830FD4-B1FB-4159-B050-3EC6B427545D}"/>
              </a:ext>
            </a:extLst>
          </p:cNvPr>
          <p:cNvSpPr>
            <a:spLocks noGrp="1"/>
          </p:cNvSpPr>
          <p:nvPr>
            <p:ph type="title"/>
          </p:nvPr>
        </p:nvSpPr>
        <p:spPr>
          <a:xfrm>
            <a:off x="952500" y="523875"/>
            <a:ext cx="10402888" cy="542925"/>
          </a:xfrm>
        </p:spPr>
        <p:txBody>
          <a:bodyPr>
            <a:normAutofit fontScale="90000"/>
          </a:bodyPr>
          <a:lstStyle/>
          <a:p>
            <a:pPr algn="ctr"/>
            <a:br>
              <a:rPr lang="tr-TR" sz="2800" b="1" dirty="0">
                <a:effectLst/>
                <a:latin typeface="Times New Roman" panose="02020603050405020304" pitchFamily="18" charset="0"/>
                <a:ea typeface="Calibri" panose="020F0502020204030204" pitchFamily="34" charset="0"/>
                <a:cs typeface="Times New Roman" panose="02020603050405020304" pitchFamily="18" charset="0"/>
              </a:rPr>
            </a:br>
            <a:r>
              <a:rPr lang="tr-TR" sz="2800" b="1" dirty="0">
                <a:effectLst/>
                <a:latin typeface="Times New Roman" panose="02020603050405020304" pitchFamily="18" charset="0"/>
                <a:ea typeface="Calibri" panose="020F0502020204030204" pitchFamily="34" charset="0"/>
                <a:cs typeface="Times New Roman" panose="02020603050405020304" pitchFamily="18" charset="0"/>
              </a:rPr>
              <a:t>EK</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endParaRPr lang="tr-TR" sz="2800" dirty="0">
              <a:latin typeface="Times New Roman" panose="02020603050405020304" pitchFamily="18" charset="0"/>
              <a:cs typeface="Times New Roman" panose="02020603050405020304" pitchFamily="18" charset="0"/>
            </a:endParaRPr>
          </a:p>
        </p:txBody>
      </p:sp>
      <p:sp>
        <p:nvSpPr>
          <p:cNvPr id="3" name="Metin Yer Tutucusu 2">
            <a:extLst>
              <a:ext uri="{FF2B5EF4-FFF2-40B4-BE49-F238E27FC236}">
                <a16:creationId xmlns:a16="http://schemas.microsoft.com/office/drawing/2014/main" id="{913A696D-567C-453A-9134-C1E0D71A7DD4}"/>
              </a:ext>
            </a:extLst>
          </p:cNvPr>
          <p:cNvSpPr>
            <a:spLocks noGrp="1"/>
          </p:cNvSpPr>
          <p:nvPr>
            <p:ph type="body" idx="1"/>
          </p:nvPr>
        </p:nvSpPr>
        <p:spPr>
          <a:xfrm>
            <a:off x="814388" y="990600"/>
            <a:ext cx="5183188" cy="1266825"/>
          </a:xfrm>
        </p:spPr>
        <p:txBody>
          <a:bodyPr>
            <a:normAutofit fontScale="62500" lnSpcReduction="20000"/>
          </a:bodyPr>
          <a:lstStyle/>
          <a:p>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tr-TR" sz="2600" b="0" dirty="0">
                <a:effectLst/>
                <a:latin typeface="Times New Roman" panose="02020603050405020304" pitchFamily="18" charset="0"/>
                <a:ea typeface="Calibri" panose="020F0502020204030204" pitchFamily="34" charset="0"/>
                <a:cs typeface="Times New Roman" panose="02020603050405020304" pitchFamily="18" charset="0"/>
              </a:rPr>
              <a:t>Ek bilgisinde sadece sayfa sayısı verilmesi yerine ekin niteliği hakkında sayısal bilgi verilmelidir. Örneğin, </a:t>
            </a:r>
            <a:r>
              <a:rPr lang="tr-TR" sz="2600" b="0" dirty="0" err="1">
                <a:effectLst/>
                <a:latin typeface="Times New Roman" panose="02020603050405020304" pitchFamily="18" charset="0"/>
                <a:ea typeface="Calibri" panose="020F0502020204030204" pitchFamily="34" charset="0"/>
                <a:cs typeface="Times New Roman" panose="02020603050405020304" pitchFamily="18" charset="0"/>
              </a:rPr>
              <a:t>excel</a:t>
            </a:r>
            <a:r>
              <a:rPr lang="tr-TR" sz="2600" b="0" dirty="0">
                <a:effectLst/>
                <a:latin typeface="Times New Roman" panose="02020603050405020304" pitchFamily="18" charset="0"/>
                <a:ea typeface="Calibri" panose="020F0502020204030204" pitchFamily="34" charset="0"/>
                <a:cs typeface="Times New Roman" panose="02020603050405020304" pitchFamily="18" charset="0"/>
              </a:rPr>
              <a:t> formatında oluşturulan bir personel listesinin sayfa sayısı net olmayacağından kişi sayısının belirtilmesi uygun olacaktır.</a:t>
            </a:r>
          </a:p>
          <a:p>
            <a:endParaRPr lang="tr-TR" dirty="0"/>
          </a:p>
        </p:txBody>
      </p:sp>
      <p:pic>
        <p:nvPicPr>
          <p:cNvPr id="8" name="İçerik Yer Tutucusu 7">
            <a:extLst>
              <a:ext uri="{FF2B5EF4-FFF2-40B4-BE49-F238E27FC236}">
                <a16:creationId xmlns:a16="http://schemas.microsoft.com/office/drawing/2014/main" id="{F77AD8D1-966B-4CE2-B52D-870AFA948444}"/>
              </a:ext>
            </a:extLst>
          </p:cNvPr>
          <p:cNvPicPr>
            <a:picLocks noGrp="1"/>
          </p:cNvPicPr>
          <p:nvPr>
            <p:ph sz="half" idx="2"/>
          </p:nvPr>
        </p:nvPicPr>
        <p:blipFill>
          <a:blip r:embed="rId2"/>
          <a:stretch>
            <a:fillRect/>
          </a:stretch>
        </p:blipFill>
        <p:spPr>
          <a:xfrm>
            <a:off x="814388" y="2352675"/>
            <a:ext cx="5183188" cy="3836988"/>
          </a:xfrm>
          <a:prstGeom prst="rect">
            <a:avLst/>
          </a:prstGeom>
        </p:spPr>
      </p:pic>
      <p:sp>
        <p:nvSpPr>
          <p:cNvPr id="5" name="Metin Yer Tutucusu 4">
            <a:extLst>
              <a:ext uri="{FF2B5EF4-FFF2-40B4-BE49-F238E27FC236}">
                <a16:creationId xmlns:a16="http://schemas.microsoft.com/office/drawing/2014/main" id="{A265D2CA-58E0-47F9-AFC4-1FDA73B43DCA}"/>
              </a:ext>
            </a:extLst>
          </p:cNvPr>
          <p:cNvSpPr>
            <a:spLocks noGrp="1"/>
          </p:cNvSpPr>
          <p:nvPr>
            <p:ph type="body" sz="quarter" idx="3"/>
          </p:nvPr>
        </p:nvSpPr>
        <p:spPr>
          <a:xfrm>
            <a:off x="6172200" y="1066800"/>
            <a:ext cx="5183188" cy="866775"/>
          </a:xfrm>
        </p:spPr>
        <p:txBody>
          <a:bodyPr>
            <a:normAutofit fontScale="62500" lnSpcReduction="20000"/>
          </a:bodyPr>
          <a:lstStyle/>
          <a:p>
            <a:r>
              <a:rPr lang="tr-TR" sz="2600" b="0" dirty="0">
                <a:effectLst/>
                <a:latin typeface="Times New Roman" panose="02020603050405020304" pitchFamily="18" charset="0"/>
                <a:ea typeface="Calibri" panose="020F0502020204030204" pitchFamily="34" charset="0"/>
                <a:cs typeface="Times New Roman" panose="02020603050405020304" pitchFamily="18" charset="0"/>
              </a:rPr>
              <a:t>İlgi tutulan belgenin ek olarak iletilmesi durumunda, belgenin varsa fiziksel ekleri ayrıca belirtilmelidir</a:t>
            </a:r>
          </a:p>
          <a:p>
            <a:endParaRPr lang="tr-TR" dirty="0"/>
          </a:p>
        </p:txBody>
      </p:sp>
      <p:pic>
        <p:nvPicPr>
          <p:cNvPr id="9" name="İçerik Yer Tutucusu 8">
            <a:extLst>
              <a:ext uri="{FF2B5EF4-FFF2-40B4-BE49-F238E27FC236}">
                <a16:creationId xmlns:a16="http://schemas.microsoft.com/office/drawing/2014/main" id="{1B3B2EA5-13EC-487A-AD74-1339800921C7}"/>
              </a:ext>
            </a:extLst>
          </p:cNvPr>
          <p:cNvPicPr>
            <a:picLocks noGrp="1"/>
          </p:cNvPicPr>
          <p:nvPr>
            <p:ph sz="quarter" idx="4"/>
          </p:nvPr>
        </p:nvPicPr>
        <p:blipFill>
          <a:blip r:embed="rId3"/>
          <a:stretch>
            <a:fillRect/>
          </a:stretch>
        </p:blipFill>
        <p:spPr>
          <a:xfrm>
            <a:off x="6095999" y="2352675"/>
            <a:ext cx="5838826" cy="3836987"/>
          </a:xfrm>
          <a:prstGeom prst="rect">
            <a:avLst/>
          </a:prstGeom>
        </p:spPr>
      </p:pic>
    </p:spTree>
    <p:extLst>
      <p:ext uri="{BB962C8B-B14F-4D97-AF65-F5344CB8AC3E}">
        <p14:creationId xmlns:p14="http://schemas.microsoft.com/office/powerpoint/2010/main" val="23878059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5135B1-D902-48EA-93B3-269F740F4E42}"/>
              </a:ext>
            </a:extLst>
          </p:cNvPr>
          <p:cNvSpPr>
            <a:spLocks noGrp="1"/>
          </p:cNvSpPr>
          <p:nvPr>
            <p:ph type="title"/>
          </p:nvPr>
        </p:nvSpPr>
        <p:spPr>
          <a:xfrm>
            <a:off x="304802" y="257175"/>
            <a:ext cx="4467224" cy="733426"/>
          </a:xfrm>
        </p:spPr>
        <p:txBody>
          <a:bodyPr>
            <a:normAutofit fontScale="90000"/>
          </a:bodyPr>
          <a:lstStyle/>
          <a:p>
            <a:pPr algn="ct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DAĞITIM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pic>
        <p:nvPicPr>
          <p:cNvPr id="5" name="İçerik Yer Tutucusu 4">
            <a:extLst>
              <a:ext uri="{FF2B5EF4-FFF2-40B4-BE49-F238E27FC236}">
                <a16:creationId xmlns:a16="http://schemas.microsoft.com/office/drawing/2014/main" id="{15E7B4CC-8CD3-4404-9E58-ED1DC1606A82}"/>
              </a:ext>
            </a:extLst>
          </p:cNvPr>
          <p:cNvPicPr>
            <a:picLocks noGrp="1"/>
          </p:cNvPicPr>
          <p:nvPr>
            <p:ph idx="1"/>
          </p:nvPr>
        </p:nvPicPr>
        <p:blipFill>
          <a:blip r:embed="rId2"/>
          <a:stretch>
            <a:fillRect/>
          </a:stretch>
        </p:blipFill>
        <p:spPr>
          <a:xfrm>
            <a:off x="6562259" y="514350"/>
            <a:ext cx="4305765" cy="5905500"/>
          </a:xfrm>
          <a:prstGeom prst="rect">
            <a:avLst/>
          </a:prstGeom>
        </p:spPr>
      </p:pic>
      <p:sp>
        <p:nvSpPr>
          <p:cNvPr id="4" name="Metin Yer Tutucusu 3">
            <a:extLst>
              <a:ext uri="{FF2B5EF4-FFF2-40B4-BE49-F238E27FC236}">
                <a16:creationId xmlns:a16="http://schemas.microsoft.com/office/drawing/2014/main" id="{E92AABA6-C1C6-414D-9D71-76B05EE79FFE}"/>
              </a:ext>
            </a:extLst>
          </p:cNvPr>
          <p:cNvSpPr>
            <a:spLocks noGrp="1"/>
          </p:cNvSpPr>
          <p:nvPr>
            <p:ph type="body" sz="half" idx="2"/>
          </p:nvPr>
        </p:nvSpPr>
        <p:spPr>
          <a:xfrm>
            <a:off x="304801" y="1162049"/>
            <a:ext cx="5324940" cy="5438776"/>
          </a:xfrm>
        </p:spPr>
        <p:txBody>
          <a:bodyPr>
            <a:normAutofit fontScale="85000" lnSpcReduction="20000"/>
          </a:bodyPr>
          <a:lstStyle/>
          <a:p>
            <a:pPr algn="just">
              <a:lnSpc>
                <a:spcPct val="107000"/>
              </a:lnSpc>
              <a:spcAft>
                <a:spcPts val="8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Aynı içerikli belgenin birden fazla muhataba gönderilmesi durumunda her bir muhatap için ayrı belge oluşturmak yerine “DAĞITIM YERLERİNE” </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hitaplı tek belge hazırlanmalıdır.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Dağıtım alanında muhataplar belirtilmelidir. </a:t>
            </a:r>
          </a:p>
          <a:p>
            <a:pPr algn="just">
              <a:lnSpc>
                <a:spcPct val="107000"/>
              </a:lnSpc>
              <a:spcAft>
                <a:spcPts val="8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Dağıtım listesinin uzun olması durumunda ayrıca dağıtım listesi oluşturulabilmektedir. Dağıtımlı belgelerin tek belge olarak düzenlenmesi ile hazırlanma ve imzalanma süreçlerinde zamandan ve maliyetten tasarruf sağlanmış olacaktır. </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“DAĞITIM YERLERİNE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hitaplı belgelerin görüntüsünde hitap değiştirilerek kurum isimlerinin yazılmaması gerekmektedir. Muhatap alanı değişime uğramadığı için belge özniteliklerini korumuş olacaktır. Belgeyi, idareleri sınıflandırarak (bakanlıklar, valilikler, üniversiteler, kamu kurum ve kuruluşları ve benzeri) göndermek gerektiğinde “Dağıtım:” alanına daha önceden tanımlanan dağıtım planı yazılmalıdır. Oluşturulan dağıtım planı,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EBYS’lerde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tanımlanıp kullanıma açılabilmektedir. </a:t>
            </a:r>
          </a:p>
          <a:p>
            <a:pPr algn="just">
              <a:lnSpc>
                <a:spcPct val="107000"/>
              </a:lnSpc>
              <a:spcAft>
                <a:spcPts val="8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Dağıtım planlarının kullanımıyla birlikte muhatap idarelerin tek tek belirtilmesi sebebiyle üst yazının dağıtım listesinden dolayı uzamasının, muhataplar arasında bazı idarelerin unutulmasının ve harcanacak zaman kaybının önüne geçilmiş olacaktır. Dağıtım listesinin uzun olması durumunda “Dağıtım:” ibaresinin alt satırına “Dağıtım Listesi” yazılmalıdır. Muhatap idareler, “DAĞITIM LİSTESİ” başlığı altında belgenin devamında farklı bir sayfada veya belge ekinde belirtilmelidir.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9335130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6189AFCE-4FCC-4B5F-8B41-A3D95B2E47B5}"/>
              </a:ext>
            </a:extLst>
          </p:cNvPr>
          <p:cNvSpPr txBox="1"/>
          <p:nvPr/>
        </p:nvSpPr>
        <p:spPr>
          <a:xfrm>
            <a:off x="1676400" y="209550"/>
            <a:ext cx="8172450" cy="6063198"/>
          </a:xfrm>
          <a:prstGeom prst="rect">
            <a:avLst/>
          </a:prstGeom>
          <a:noFill/>
        </p:spPr>
        <p:txBody>
          <a:bodyPr wrap="square">
            <a:spAutoFit/>
          </a:bodyPr>
          <a:lstStyle/>
          <a:p>
            <a:pPr algn="ctr"/>
            <a:r>
              <a:rPr lang="tr-TR" b="1" dirty="0">
                <a:effectLst/>
                <a:latin typeface="Times New Roman" panose="02020603050405020304" pitchFamily="18" charset="0"/>
                <a:ea typeface="Calibri" panose="020F0502020204030204" pitchFamily="34" charset="0"/>
                <a:cs typeface="Times New Roman" panose="02020603050405020304" pitchFamily="18" charset="0"/>
              </a:rPr>
              <a:t>Dağıtımlı belgelerde “Dağıtım Listesi” oluşturulurken gönderilmek istenilen muhatapların sıralaması aşağıdaki liste dikkate alınarak belirlenmelidir:</a:t>
            </a:r>
          </a:p>
          <a:p>
            <a:pPr algn="just"/>
            <a:r>
              <a:rPr lang="tr-TR" sz="1600" dirty="0">
                <a:effectLst/>
                <a:latin typeface="Times New Roman" panose="02020603050405020304" pitchFamily="18" charset="0"/>
                <a:ea typeface="Calibri" panose="020F0502020204030204" pitchFamily="34" charset="0"/>
                <a:cs typeface="Times New Roman" panose="02020603050405020304" pitchFamily="18" charset="0"/>
              </a:rPr>
              <a:t>Cumhurbaşkanlığı</a:t>
            </a:r>
          </a:p>
          <a:p>
            <a:pPr algn="just"/>
            <a:r>
              <a:rPr lang="tr-TR" sz="1600" dirty="0">
                <a:effectLst/>
                <a:latin typeface="Times New Roman" panose="02020603050405020304" pitchFamily="18" charset="0"/>
                <a:ea typeface="Calibri" panose="020F0502020204030204" pitchFamily="34" charset="0"/>
                <a:cs typeface="Times New Roman" panose="02020603050405020304" pitchFamily="18" charset="0"/>
              </a:rPr>
              <a:t>Türkiye Büyük Millet Meclisi Başkanlığı</a:t>
            </a:r>
          </a:p>
          <a:p>
            <a:pPr algn="just"/>
            <a:r>
              <a:rPr lang="tr-TR" sz="1600" dirty="0">
                <a:effectLst/>
                <a:latin typeface="Times New Roman" panose="02020603050405020304" pitchFamily="18" charset="0"/>
                <a:ea typeface="Calibri" panose="020F0502020204030204" pitchFamily="34" charset="0"/>
                <a:cs typeface="Times New Roman" panose="02020603050405020304" pitchFamily="18" charset="0"/>
              </a:rPr>
              <a:t>Anayasa Mahkemesi Başkanlığı</a:t>
            </a:r>
          </a:p>
          <a:p>
            <a:pPr algn="just"/>
            <a:r>
              <a:rPr lang="tr-TR" sz="1600" dirty="0">
                <a:effectLst/>
                <a:latin typeface="Times New Roman" panose="02020603050405020304" pitchFamily="18" charset="0"/>
                <a:ea typeface="Calibri" panose="020F0502020204030204" pitchFamily="34" charset="0"/>
                <a:cs typeface="Times New Roman" panose="02020603050405020304" pitchFamily="18" charset="0"/>
              </a:rPr>
              <a:t>Yargıtay Başkanlığı</a:t>
            </a:r>
          </a:p>
          <a:p>
            <a:pPr algn="just"/>
            <a:r>
              <a:rPr lang="tr-TR" sz="1600" dirty="0">
                <a:effectLst/>
                <a:latin typeface="Times New Roman" panose="02020603050405020304" pitchFamily="18" charset="0"/>
                <a:ea typeface="Calibri" panose="020F0502020204030204" pitchFamily="34" charset="0"/>
                <a:cs typeface="Times New Roman" panose="02020603050405020304" pitchFamily="18" charset="0"/>
              </a:rPr>
              <a:t>Danıştay Başkanlığı</a:t>
            </a:r>
          </a:p>
          <a:p>
            <a:pPr algn="just"/>
            <a:r>
              <a:rPr lang="tr-TR" sz="1600" dirty="0">
                <a:effectLst/>
                <a:latin typeface="Times New Roman" panose="02020603050405020304" pitchFamily="18" charset="0"/>
                <a:ea typeface="Calibri" panose="020F0502020204030204" pitchFamily="34" charset="0"/>
                <a:cs typeface="Times New Roman" panose="02020603050405020304" pitchFamily="18" charset="0"/>
              </a:rPr>
              <a:t>Sayıştay Başkanlığı</a:t>
            </a:r>
          </a:p>
          <a:p>
            <a:pPr algn="just"/>
            <a:r>
              <a:rPr lang="tr-TR" sz="1600" dirty="0">
                <a:effectLst/>
                <a:latin typeface="Times New Roman" panose="02020603050405020304" pitchFamily="18" charset="0"/>
                <a:ea typeface="Calibri" panose="020F0502020204030204" pitchFamily="34" charset="0"/>
                <a:cs typeface="Times New Roman" panose="02020603050405020304" pitchFamily="18" charset="0"/>
              </a:rPr>
              <a:t>Uyuşmazlık Mahkemesi Başkanlığı</a:t>
            </a:r>
          </a:p>
          <a:p>
            <a:pPr algn="just"/>
            <a:r>
              <a:rPr lang="tr-TR" sz="1600" dirty="0">
                <a:effectLst/>
                <a:latin typeface="Times New Roman" panose="02020603050405020304" pitchFamily="18" charset="0"/>
                <a:ea typeface="Calibri" panose="020F0502020204030204" pitchFamily="34" charset="0"/>
                <a:cs typeface="Times New Roman" panose="02020603050405020304" pitchFamily="18" charset="0"/>
              </a:rPr>
              <a:t>Bakanlıklar</a:t>
            </a:r>
          </a:p>
          <a:p>
            <a:pPr algn="just"/>
            <a:r>
              <a:rPr lang="tr-TR" sz="1600" dirty="0">
                <a:effectLst/>
                <a:latin typeface="Times New Roman" panose="02020603050405020304" pitchFamily="18" charset="0"/>
                <a:ea typeface="Calibri" panose="020F0502020204030204" pitchFamily="34" charset="0"/>
                <a:cs typeface="Times New Roman" panose="02020603050405020304" pitchFamily="18" charset="0"/>
              </a:rPr>
              <a:t>Yüksek Seçim Kurulu Başkanlığı</a:t>
            </a:r>
          </a:p>
          <a:p>
            <a:pPr algn="just"/>
            <a:r>
              <a:rPr lang="tr-TR" sz="1600" dirty="0">
                <a:effectLst/>
                <a:latin typeface="Times New Roman" panose="02020603050405020304" pitchFamily="18" charset="0"/>
                <a:ea typeface="Calibri" panose="020F0502020204030204" pitchFamily="34" charset="0"/>
                <a:cs typeface="Times New Roman" panose="02020603050405020304" pitchFamily="18" charset="0"/>
              </a:rPr>
              <a:t>Hâkimler ve Savcılar Kurulu Başkanlığı</a:t>
            </a:r>
          </a:p>
          <a:p>
            <a:pPr algn="just"/>
            <a:r>
              <a:rPr lang="tr-TR" sz="1600" dirty="0">
                <a:effectLst/>
                <a:latin typeface="Times New Roman" panose="02020603050405020304" pitchFamily="18" charset="0"/>
                <a:ea typeface="Calibri" panose="020F0502020204030204" pitchFamily="34" charset="0"/>
                <a:cs typeface="Times New Roman" panose="02020603050405020304" pitchFamily="18" charset="0"/>
              </a:rPr>
              <a:t>Cumhurbaşkanlığına Bağlı Kurum, Kuruluş ve Ofisler</a:t>
            </a:r>
          </a:p>
          <a:p>
            <a:pPr algn="just"/>
            <a:r>
              <a:rPr lang="tr-TR" sz="1600" dirty="0">
                <a:effectLst/>
                <a:latin typeface="Times New Roman" panose="02020603050405020304" pitchFamily="18" charset="0"/>
                <a:ea typeface="Calibri" panose="020F0502020204030204" pitchFamily="34" charset="0"/>
                <a:cs typeface="Times New Roman" panose="02020603050405020304" pitchFamily="18" charset="0"/>
              </a:rPr>
              <a:t>Bakanlıklara Bağlı, İlgili ve İlişkili Kurum ve Kuruluşlar</a:t>
            </a:r>
          </a:p>
          <a:p>
            <a:pPr algn="just"/>
            <a:r>
              <a:rPr lang="tr-TR" sz="1600" dirty="0">
                <a:effectLst/>
                <a:latin typeface="Times New Roman" panose="02020603050405020304" pitchFamily="18" charset="0"/>
                <a:ea typeface="Calibri" panose="020F0502020204030204" pitchFamily="34" charset="0"/>
                <a:cs typeface="Times New Roman" panose="02020603050405020304" pitchFamily="18" charset="0"/>
              </a:rPr>
              <a:t>Valilikler</a:t>
            </a:r>
          </a:p>
          <a:p>
            <a:pPr algn="just"/>
            <a:r>
              <a:rPr lang="tr-TR" sz="1600" dirty="0">
                <a:effectLst/>
                <a:latin typeface="Times New Roman" panose="02020603050405020304" pitchFamily="18" charset="0"/>
                <a:ea typeface="Calibri" panose="020F0502020204030204" pitchFamily="34" charset="0"/>
                <a:cs typeface="Times New Roman" panose="02020603050405020304" pitchFamily="18" charset="0"/>
              </a:rPr>
              <a:t>Büyükşehir/İl Belediyeleri</a:t>
            </a:r>
          </a:p>
          <a:p>
            <a:pPr algn="just"/>
            <a:r>
              <a:rPr lang="tr-TR" sz="1600" dirty="0">
                <a:effectLst/>
                <a:latin typeface="Times New Roman" panose="02020603050405020304" pitchFamily="18" charset="0"/>
                <a:ea typeface="Calibri" panose="020F0502020204030204" pitchFamily="34" charset="0"/>
                <a:cs typeface="Times New Roman" panose="02020603050405020304" pitchFamily="18" charset="0"/>
              </a:rPr>
              <a:t>Üniversiteler</a:t>
            </a:r>
          </a:p>
          <a:p>
            <a:pPr algn="just"/>
            <a:r>
              <a:rPr lang="tr-TR" sz="1600" dirty="0">
                <a:effectLst/>
                <a:latin typeface="Times New Roman" panose="02020603050405020304" pitchFamily="18" charset="0"/>
                <a:ea typeface="Calibri" panose="020F0502020204030204" pitchFamily="34" charset="0"/>
                <a:cs typeface="Times New Roman" panose="02020603050405020304" pitchFamily="18" charset="0"/>
              </a:rPr>
              <a:t>Kaymakamlıklar</a:t>
            </a:r>
          </a:p>
          <a:p>
            <a:pPr algn="just"/>
            <a:r>
              <a:rPr lang="tr-TR" sz="1600" dirty="0">
                <a:effectLst/>
                <a:latin typeface="Times New Roman" panose="02020603050405020304" pitchFamily="18" charset="0"/>
                <a:ea typeface="Calibri" panose="020F0502020204030204" pitchFamily="34" charset="0"/>
                <a:cs typeface="Times New Roman" panose="02020603050405020304" pitchFamily="18" charset="0"/>
              </a:rPr>
              <a:t>İlçe Belediyeleri</a:t>
            </a:r>
          </a:p>
          <a:p>
            <a:pPr algn="just"/>
            <a:r>
              <a:rPr lang="tr-TR" sz="1600" dirty="0">
                <a:effectLst/>
                <a:latin typeface="Times New Roman" panose="02020603050405020304" pitchFamily="18" charset="0"/>
                <a:ea typeface="Calibri" panose="020F0502020204030204" pitchFamily="34" charset="0"/>
                <a:cs typeface="Times New Roman" panose="02020603050405020304" pitchFamily="18" charset="0"/>
              </a:rPr>
              <a:t>Kamu Kurumu Niteliğindeki Meslek Kuruluşları</a:t>
            </a:r>
          </a:p>
          <a:p>
            <a:pPr algn="just"/>
            <a:r>
              <a:rPr lang="tr-TR" sz="1600" dirty="0">
                <a:effectLst/>
                <a:latin typeface="Times New Roman" panose="02020603050405020304" pitchFamily="18" charset="0"/>
                <a:ea typeface="Calibri" panose="020F0502020204030204" pitchFamily="34" charset="0"/>
                <a:cs typeface="Times New Roman" panose="02020603050405020304" pitchFamily="18" charset="0"/>
              </a:rPr>
              <a:t>Kamu Kurumu Dışındaki Tüzel Kişiler</a:t>
            </a:r>
          </a:p>
          <a:p>
            <a:pPr algn="just"/>
            <a:r>
              <a:rPr lang="tr-TR" sz="1600" dirty="0">
                <a:effectLst/>
                <a:latin typeface="Times New Roman" panose="02020603050405020304" pitchFamily="18" charset="0"/>
                <a:ea typeface="Calibri" panose="020F0502020204030204" pitchFamily="34" charset="0"/>
                <a:cs typeface="Times New Roman" panose="02020603050405020304" pitchFamily="18" charset="0"/>
              </a:rPr>
              <a:t>Gerçek Kişiler</a:t>
            </a:r>
          </a:p>
          <a:p>
            <a:pPr algn="just"/>
            <a:r>
              <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Dağıtım listesi hazırlanırken yukarıda belirtilen sıralama içinde yer alan aynı düzeydeki idareler kendi içinde alfabetik olarak sıralanmalıdır.</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07129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1EE4402-6079-4337-B6A8-8401B614229A}"/>
              </a:ext>
            </a:extLst>
          </p:cNvPr>
          <p:cNvSpPr txBox="1"/>
          <p:nvPr/>
        </p:nvSpPr>
        <p:spPr>
          <a:xfrm>
            <a:off x="304800" y="504826"/>
            <a:ext cx="11249025" cy="5755422"/>
          </a:xfrm>
          <a:prstGeom prst="rect">
            <a:avLst/>
          </a:prstGeom>
          <a:noFill/>
        </p:spPr>
        <p:txBody>
          <a:bodyPr wrap="square">
            <a:spAutoFit/>
          </a:bodyPr>
          <a:lstStyle/>
          <a:p>
            <a:pPr algn="ctr"/>
            <a:r>
              <a:rPr lang="tr-TR" sz="2800" b="1" dirty="0">
                <a:effectLst/>
                <a:latin typeface="Times New Roman" panose="02020603050405020304" pitchFamily="18" charset="0"/>
                <a:ea typeface="Calibri" panose="020F0502020204030204" pitchFamily="34" charset="0"/>
                <a:cs typeface="Times New Roman" panose="02020603050405020304" pitchFamily="18" charset="0"/>
              </a:rPr>
              <a:t>OLUR</a:t>
            </a:r>
            <a:endParaRPr lang="tr-TR" sz="2800"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tr-TR" sz="1600" b="1" dirty="0">
                <a:effectLst/>
                <a:latin typeface="Times New Roman" panose="02020603050405020304" pitchFamily="18" charset="0"/>
                <a:ea typeface="Calibri" panose="020F0502020204030204" pitchFamily="34" charset="0"/>
                <a:cs typeface="Times New Roman" panose="02020603050405020304" pitchFamily="18" charset="0"/>
              </a:rPr>
              <a:t>Olur alınacak makam, belgenin mahiyetine ve idareye ait İmza veya Yetki Devri </a:t>
            </a:r>
            <a:r>
              <a:rPr lang="tr-TR" sz="1600" b="1" dirty="0" err="1">
                <a:effectLst/>
                <a:latin typeface="Times New Roman" panose="02020603050405020304" pitchFamily="18" charset="0"/>
                <a:ea typeface="Calibri" panose="020F0502020204030204" pitchFamily="34" charset="0"/>
                <a:cs typeface="Times New Roman" panose="02020603050405020304" pitchFamily="18" charset="0"/>
              </a:rPr>
              <a:t>Yönergesi’ne</a:t>
            </a:r>
            <a:r>
              <a:rPr lang="tr-TR" sz="1600" b="1" dirty="0">
                <a:effectLst/>
                <a:latin typeface="Times New Roman" panose="02020603050405020304" pitchFamily="18" charset="0"/>
                <a:ea typeface="Calibri" panose="020F0502020204030204" pitchFamily="34" charset="0"/>
                <a:cs typeface="Times New Roman" panose="02020603050405020304" pitchFamily="18" charset="0"/>
              </a:rPr>
              <a:t> uygun olarak belirlenmelidir. </a:t>
            </a:r>
          </a:p>
          <a:p>
            <a:pPr algn="just"/>
            <a:r>
              <a:rPr lang="tr-TR" sz="1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Hitap, oluru veren makama göre belirlenerek “……… MAKAMINA” şeklinde düzenlenmelidir. </a:t>
            </a:r>
          </a:p>
          <a:p>
            <a:pPr algn="just"/>
            <a:r>
              <a:rPr lang="tr-TR" sz="1600" dirty="0">
                <a:effectLst/>
                <a:latin typeface="Times New Roman" panose="02020603050405020304" pitchFamily="18" charset="0"/>
                <a:ea typeface="Calibri" panose="020F0502020204030204" pitchFamily="34" charset="0"/>
                <a:cs typeface="Times New Roman" panose="02020603050405020304" pitchFamily="18" charset="0"/>
              </a:rPr>
              <a:t>Elektronik ortamda hazırlanan olur belgelerinde tarih, oluru alınan makamın imza işlemine ait tarih bilgisi olarak tutulmalıdır. Teklif eden yönetici ile varsa ara kademe yöneticilere ait imza tarih bilgisi </a:t>
            </a:r>
            <a:r>
              <a:rPr lang="tr-TR" sz="1600" dirty="0" err="1">
                <a:effectLst/>
                <a:latin typeface="Times New Roman" panose="02020603050405020304" pitchFamily="18" charset="0"/>
                <a:ea typeface="Calibri" panose="020F0502020204030204" pitchFamily="34" charset="0"/>
                <a:cs typeface="Times New Roman" panose="02020603050405020304" pitchFamily="18" charset="0"/>
              </a:rPr>
              <a:t>üstveriden</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takip edilmelidir. </a:t>
            </a:r>
          </a:p>
          <a:p>
            <a:pPr algn="just"/>
            <a:r>
              <a:rPr lang="tr-TR" sz="1600" b="1" dirty="0">
                <a:effectLst/>
                <a:latin typeface="Times New Roman" panose="02020603050405020304" pitchFamily="18" charset="0"/>
                <a:ea typeface="Calibri" panose="020F0502020204030204" pitchFamily="34" charset="0"/>
                <a:cs typeface="Times New Roman" panose="02020603050405020304" pitchFamily="18" charset="0"/>
              </a:rPr>
              <a:t>Zorunlu hâllerde veya olağanüstü durumlarda hazırlanan belgelerde ara kademe yönetici ve oluru alınan makam tarafından imza alanında tarih bilgisi de yazılmalıdır. </a:t>
            </a:r>
          </a:p>
          <a:p>
            <a:pPr algn="just"/>
            <a:r>
              <a:rPr lang="tr-TR" sz="1600" dirty="0">
                <a:effectLst/>
                <a:latin typeface="Times New Roman" panose="02020603050405020304" pitchFamily="18" charset="0"/>
                <a:ea typeface="Calibri" panose="020F0502020204030204" pitchFamily="34" charset="0"/>
                <a:cs typeface="Times New Roman" panose="02020603050405020304" pitchFamily="18" charset="0"/>
              </a:rPr>
              <a:t>Belge tarihi olarak belgenin kayıt numarası aldığı tarih esas alınmalıdır. e-Yazışma Teknik Rehberi gereğince imzalandıktan sonra belge üzerinde herhangi bir değişiklik yapılması durumunda belgedeki güvenli elektronik imzaların geçerliliği ortadan kalkmaktadır. </a:t>
            </a:r>
          </a:p>
          <a:p>
            <a:pPr algn="just"/>
            <a:r>
              <a:rPr lang="tr-TR" sz="1600" b="1" dirty="0">
                <a:effectLst/>
                <a:latin typeface="Times New Roman" panose="02020603050405020304" pitchFamily="18" charset="0"/>
                <a:ea typeface="Calibri" panose="020F0502020204030204" pitchFamily="34" charset="0"/>
                <a:cs typeface="Times New Roman" panose="02020603050405020304" pitchFamily="18" charset="0"/>
              </a:rPr>
              <a:t>Olur yazılarında belge asgari iki imzacı tarafından imzalandığı için ilk imzacı belgeyi imzaladıktan sonra belge üzerinde herhangi bir değişiklik yapılamamaktadır</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Dolayısıyla oluru alınan makamın belgeyi imzaladığını belirten tarih bilgisi belge üzerinde gösterilemediğinden belge görüntüsü üzerinde Yönetmelik’in 12’nci maddesinin birinci fıkrasında belirtilen alanda </a:t>
            </a:r>
            <a:r>
              <a:rPr lang="tr-TR" sz="1600" dirty="0" err="1">
                <a:effectLst/>
                <a:latin typeface="Times New Roman" panose="02020603050405020304" pitchFamily="18" charset="0"/>
                <a:ea typeface="Calibri" panose="020F0502020204030204" pitchFamily="34" charset="0"/>
                <a:cs typeface="Times New Roman" panose="02020603050405020304" pitchFamily="18" charset="0"/>
              </a:rPr>
              <a:t>yazılımsal</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çözümlerle (açılabilir pencere, </a:t>
            </a:r>
            <a:r>
              <a:rPr lang="tr-TR" sz="1600" dirty="0" err="1">
                <a:effectLst/>
                <a:latin typeface="Times New Roman" panose="02020603050405020304" pitchFamily="18" charset="0"/>
                <a:ea typeface="Calibri" panose="020F0502020204030204" pitchFamily="34" charset="0"/>
                <a:cs typeface="Times New Roman" panose="02020603050405020304" pitchFamily="18" charset="0"/>
              </a:rPr>
              <a:t>PDF’ye</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damga ekleme, filigran vb.) gösterilmelidir. Oluru teklif eden birim ile olur alınan makam arasında başka yöneticiler varsa bunlar “Uygun görüşle arz ederim.” ifadesiyle olura katılabilmektedir. Bu ifade, teklif eden birim yetkilisinin imza bölümü ile “OLUR” ibaresinin bulunduğu bölüm arasına uygun boşluk bırakılarak yazı alanının solunda yer alacak şekilde yazılmalıdır. </a:t>
            </a:r>
          </a:p>
          <a:p>
            <a:pPr algn="just"/>
            <a:r>
              <a:rPr lang="tr-TR" sz="1600" dirty="0">
                <a:effectLst/>
                <a:latin typeface="Times New Roman" panose="02020603050405020304" pitchFamily="18" charset="0"/>
                <a:ea typeface="Calibri" panose="020F0502020204030204" pitchFamily="34" charset="0"/>
                <a:cs typeface="Times New Roman" panose="02020603050405020304" pitchFamily="18" charset="0"/>
              </a:rPr>
              <a:t>Yukarıda belirtilen gerekçeye istinaden elektronik ortamda hazırlanan belgelerde ara kademede yer alan yöneticinin belgeyi imzaladığına dair tarih bilgisi belge üzerinde gösterilemeyeceğinden </a:t>
            </a:r>
            <a:r>
              <a:rPr lang="tr-TR" sz="1600" dirty="0" err="1">
                <a:effectLst/>
                <a:latin typeface="Times New Roman" panose="02020603050405020304" pitchFamily="18" charset="0"/>
                <a:ea typeface="Calibri" panose="020F0502020204030204" pitchFamily="34" charset="0"/>
                <a:cs typeface="Times New Roman" panose="02020603050405020304" pitchFamily="18" charset="0"/>
              </a:rPr>
              <a:t>üstveride</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yer almaktadır. </a:t>
            </a:r>
          </a:p>
          <a:p>
            <a:pPr algn="just"/>
            <a:r>
              <a:rPr lang="tr-TR" sz="1600" b="1" i="1" dirty="0">
                <a:effectLst/>
                <a:latin typeface="Times New Roman" panose="02020603050405020304" pitchFamily="18" charset="0"/>
                <a:ea typeface="Calibri" panose="020F0502020204030204" pitchFamily="34" charset="0"/>
                <a:cs typeface="Times New Roman" panose="02020603050405020304" pitchFamily="18" charset="0"/>
              </a:rPr>
              <a:t>Ancak zorunlu hâllerde veya Olağanüstü durumlarda fiziksel ortamda hazırlanan belgelerde söz konusu imzacıya ait tarih bilgisine belge üzerinde yer verilmelidir. </a:t>
            </a:r>
          </a:p>
          <a:p>
            <a:pPr algn="just"/>
            <a:r>
              <a:rPr lang="tr-TR"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NOT: Olur belgesi, oluru alınacak makama hitaben oluşturulduğu için kurum dışına gönderilmek istendiğinde, bir üst yazıya ek yapılarak muhataba iletilmelidir.</a:t>
            </a:r>
            <a:endParaRPr lang="tr-TR"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42363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77EF6A-FAFE-4358-AB54-2E6DA5D5DCD3}"/>
              </a:ext>
            </a:extLst>
          </p:cNvPr>
          <p:cNvSpPr>
            <a:spLocks noGrp="1"/>
          </p:cNvSpPr>
          <p:nvPr>
            <p:ph type="title"/>
          </p:nvPr>
        </p:nvSpPr>
        <p:spPr>
          <a:xfrm>
            <a:off x="838200" y="365126"/>
            <a:ext cx="10515600" cy="425450"/>
          </a:xfrm>
        </p:spPr>
        <p:txBody>
          <a:bodyPr>
            <a:normAutofit fontScale="90000"/>
          </a:bodyPr>
          <a:lstStyle/>
          <a:p>
            <a:pPr algn="ctr"/>
            <a:r>
              <a:rPr lang="tr-TR" sz="2800" b="1" dirty="0">
                <a:latin typeface="Times New Roman" panose="02020603050405020304" pitchFamily="18" charset="0"/>
                <a:cs typeface="Times New Roman" panose="02020603050405020304" pitchFamily="18" charset="0"/>
              </a:rPr>
              <a:t>OLUR</a:t>
            </a:r>
          </a:p>
        </p:txBody>
      </p:sp>
      <p:pic>
        <p:nvPicPr>
          <p:cNvPr id="5" name="İçerik Yer Tutucusu 4">
            <a:extLst>
              <a:ext uri="{FF2B5EF4-FFF2-40B4-BE49-F238E27FC236}">
                <a16:creationId xmlns:a16="http://schemas.microsoft.com/office/drawing/2014/main" id="{A61893BF-911D-410D-A21F-B0B30BE23F09}"/>
              </a:ext>
            </a:extLst>
          </p:cNvPr>
          <p:cNvPicPr>
            <a:picLocks noGrp="1"/>
          </p:cNvPicPr>
          <p:nvPr>
            <p:ph sz="half" idx="1"/>
          </p:nvPr>
        </p:nvPicPr>
        <p:blipFill>
          <a:blip r:embed="rId2"/>
          <a:stretch>
            <a:fillRect/>
          </a:stretch>
        </p:blipFill>
        <p:spPr>
          <a:xfrm>
            <a:off x="1266824" y="981076"/>
            <a:ext cx="4200525" cy="5195888"/>
          </a:xfrm>
          <a:prstGeom prst="rect">
            <a:avLst/>
          </a:prstGeom>
        </p:spPr>
      </p:pic>
      <p:pic>
        <p:nvPicPr>
          <p:cNvPr id="6" name="İçerik Yer Tutucusu 5">
            <a:extLst>
              <a:ext uri="{FF2B5EF4-FFF2-40B4-BE49-F238E27FC236}">
                <a16:creationId xmlns:a16="http://schemas.microsoft.com/office/drawing/2014/main" id="{A83C623B-D19C-4BAC-A136-7BFD7EE0D23E}"/>
              </a:ext>
            </a:extLst>
          </p:cNvPr>
          <p:cNvPicPr>
            <a:picLocks noGrp="1"/>
          </p:cNvPicPr>
          <p:nvPr>
            <p:ph sz="half" idx="2"/>
          </p:nvPr>
        </p:nvPicPr>
        <p:blipFill>
          <a:blip r:embed="rId3"/>
          <a:stretch>
            <a:fillRect/>
          </a:stretch>
        </p:blipFill>
        <p:spPr>
          <a:xfrm>
            <a:off x="5981699" y="981076"/>
            <a:ext cx="4733925" cy="5195888"/>
          </a:xfrm>
          <a:prstGeom prst="rect">
            <a:avLst/>
          </a:prstGeom>
        </p:spPr>
      </p:pic>
    </p:spTree>
    <p:extLst>
      <p:ext uri="{BB962C8B-B14F-4D97-AF65-F5344CB8AC3E}">
        <p14:creationId xmlns:p14="http://schemas.microsoft.com/office/powerpoint/2010/main" val="3080841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D7036FA4-A58A-45A2-A3DC-731858E4B4A4}"/>
              </a:ext>
            </a:extLst>
          </p:cNvPr>
          <p:cNvPicPr/>
          <p:nvPr/>
        </p:nvPicPr>
        <p:blipFill>
          <a:blip r:embed="rId2"/>
          <a:stretch>
            <a:fillRect/>
          </a:stretch>
        </p:blipFill>
        <p:spPr>
          <a:xfrm>
            <a:off x="1200151" y="742950"/>
            <a:ext cx="9210674" cy="4810125"/>
          </a:xfrm>
          <a:prstGeom prst="rect">
            <a:avLst/>
          </a:prstGeom>
        </p:spPr>
      </p:pic>
    </p:spTree>
    <p:extLst>
      <p:ext uri="{BB962C8B-B14F-4D97-AF65-F5344CB8AC3E}">
        <p14:creationId xmlns:p14="http://schemas.microsoft.com/office/powerpoint/2010/main" val="20723320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B79883-2E47-4A39-A155-BDC11A82BE9C}"/>
              </a:ext>
            </a:extLst>
          </p:cNvPr>
          <p:cNvSpPr>
            <a:spLocks noGrp="1"/>
          </p:cNvSpPr>
          <p:nvPr>
            <p:ph type="title"/>
          </p:nvPr>
        </p:nvSpPr>
        <p:spPr>
          <a:xfrm>
            <a:off x="839788" y="114300"/>
            <a:ext cx="3932237" cy="742950"/>
          </a:xfrm>
        </p:spPr>
        <p:txBody>
          <a:bodyPr>
            <a:normAutofit fontScale="90000"/>
          </a:bodyPr>
          <a:lstStyle/>
          <a:p>
            <a:br>
              <a:rPr lang="tr-TR" sz="2400" b="1" dirty="0">
                <a:effectLst/>
                <a:latin typeface="Times New Roman" panose="02020603050405020304" pitchFamily="18" charset="0"/>
                <a:ea typeface="Calibri" panose="020F0502020204030204" pitchFamily="34" charset="0"/>
                <a:cs typeface="Times New Roman" panose="02020603050405020304" pitchFamily="18" charset="0"/>
              </a:rPr>
            </a:b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PARAF</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endParaRPr lang="tr-TR" sz="2400" dirty="0"/>
          </a:p>
        </p:txBody>
      </p:sp>
      <p:pic>
        <p:nvPicPr>
          <p:cNvPr id="5" name="İçerik Yer Tutucusu 4">
            <a:extLst>
              <a:ext uri="{FF2B5EF4-FFF2-40B4-BE49-F238E27FC236}">
                <a16:creationId xmlns:a16="http://schemas.microsoft.com/office/drawing/2014/main" id="{B7D49DEA-3D47-46DC-A12A-454D6733FCFE}"/>
              </a:ext>
            </a:extLst>
          </p:cNvPr>
          <p:cNvPicPr>
            <a:picLocks noGrp="1"/>
          </p:cNvPicPr>
          <p:nvPr>
            <p:ph idx="1"/>
          </p:nvPr>
        </p:nvPicPr>
        <p:blipFill>
          <a:blip r:embed="rId2"/>
          <a:stretch>
            <a:fillRect/>
          </a:stretch>
        </p:blipFill>
        <p:spPr>
          <a:xfrm>
            <a:off x="5594436" y="2372586"/>
            <a:ext cx="5349704" cy="2103302"/>
          </a:xfrm>
          <a:prstGeom prst="rect">
            <a:avLst/>
          </a:prstGeom>
        </p:spPr>
      </p:pic>
      <p:sp>
        <p:nvSpPr>
          <p:cNvPr id="4" name="Metin Yer Tutucusu 3">
            <a:extLst>
              <a:ext uri="{FF2B5EF4-FFF2-40B4-BE49-F238E27FC236}">
                <a16:creationId xmlns:a16="http://schemas.microsoft.com/office/drawing/2014/main" id="{2089C039-5127-4709-B1E8-02B876B2379E}"/>
              </a:ext>
            </a:extLst>
          </p:cNvPr>
          <p:cNvSpPr>
            <a:spLocks noGrp="1"/>
          </p:cNvSpPr>
          <p:nvPr>
            <p:ph type="body" sz="half" idx="2"/>
          </p:nvPr>
        </p:nvSpPr>
        <p:spPr>
          <a:xfrm>
            <a:off x="400050" y="987425"/>
            <a:ext cx="5086350" cy="5308600"/>
          </a:xfrm>
        </p:spPr>
        <p:txBody>
          <a:bodyPr>
            <a:normAutofit fontScale="77500" lnSpcReduction="20000"/>
          </a:bodyPr>
          <a:lstStyle/>
          <a:p>
            <a:pPr algn="just">
              <a:lnSpc>
                <a:spcPct val="107000"/>
              </a:lnSpc>
              <a:spcAft>
                <a:spcPts val="800"/>
              </a:spcAft>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Paraf, belgeyi hazırlayan ile belgeyi imzalayacak yetkili makam arasında yer alan sorumluların imza ya da kısa imzalarını ifade etmektedir. </a:t>
            </a:r>
          </a:p>
          <a:p>
            <a:pPr algn="just">
              <a:lnSpc>
                <a:spcPct val="107000"/>
              </a:lnSpc>
              <a:spcAft>
                <a:spcPts val="8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Fiziksel ortamda hazırlanan belgelerde tutulan paraf bilgisi ile belgeyi uygun gören hiyerarşik sorumlular belirtilmektedir. Dolayısıyla fiziksel ortamda hazırlanan belgeler, oluşturan idarenin paraf bilgisine erişebilmesi amacıyla paraf (dosya) ve dağıtım nüshası olmak üzere 2 nüsha tutulmaktadır. Elektronik ortamda hazırlanan belgelerin paraf bilgilerine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üstveriden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erişilebilmesi ve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üstveri</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bilgileri ile belgenin bir bütün olması sebebiyle belgenin tek nüsha olarak üretilmesi uygun olacaktır. Ancak paraf bilgileri, belgeyi imzalamaya yetkili makamın karar verme sürecinde belgenin geçmişi hakkında bilgi sahibi olmasını sağladığı için önem arz etmektedir. Bu sebeple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EBYS’lerin</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sistem içinde paraf bilgilerine erişimde kullanıcı dostu süreçler geliştirmeleri ve tek nüsha olarak tutacakları belge üzerinde bulunmaması gereken paraf bilgilerini belge görüntüsünde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yazılımsal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çözümlerle (açılabilir pencere vb. çözümler) göstermeleri uygun olacaktır. Elektronik onay ile oluşturulan paraf verilerine ait günlük raporlar, zaman damgasıyla damgalanarak ait olduğu belgenin saklama süresinden az olmayacak şekilde saklanmalıdır. </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Zorunlu hâllerde veya olağanüstü durumlarda fiziksel ortamda hazırlanan belgeler hazırlayan idarede kalacak paraf nüshası ve muhataba iletilecek dağıtım nüshası olmak üzere en az 2 nüsha olarak hazırlanmalı ve paraf bilgilerine paraf nüshası üzerinde yer verilmelidir.</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6660567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94297A02-C010-4FAE-832F-E5C74865789B}"/>
              </a:ext>
            </a:extLst>
          </p:cNvPr>
          <p:cNvSpPr txBox="1"/>
          <p:nvPr/>
        </p:nvSpPr>
        <p:spPr>
          <a:xfrm>
            <a:off x="828675" y="1476375"/>
            <a:ext cx="11029949" cy="1938992"/>
          </a:xfrm>
          <a:prstGeom prst="rect">
            <a:avLst/>
          </a:prstGeom>
          <a:noFill/>
        </p:spPr>
        <p:txBody>
          <a:bodyPr wrap="square">
            <a:spAutoFit/>
          </a:bodyPr>
          <a:lstStyle/>
          <a:p>
            <a:pPr algn="just"/>
            <a:r>
              <a:rPr lang="tr-TR" sz="2400" b="0" i="0" dirty="0">
                <a:solidFill>
                  <a:srgbClr val="333333"/>
                </a:solidFill>
                <a:effectLst/>
                <a:latin typeface="Times New Roman" panose="02020603050405020304" pitchFamily="18" charset="0"/>
                <a:cs typeface="Times New Roman" panose="02020603050405020304" pitchFamily="18" charset="0"/>
              </a:rPr>
              <a:t>      Sanık, … olarak görev yaptığı dönemde, yasa ve yönetmeliklere aykırı olarak hazırlanan atama önerilerine </a:t>
            </a:r>
            <a:r>
              <a:rPr lang="tr-TR" sz="2400" b="1" i="1" dirty="0">
                <a:solidFill>
                  <a:srgbClr val="333333"/>
                </a:solidFill>
                <a:effectLst/>
                <a:latin typeface="Times New Roman" panose="02020603050405020304" pitchFamily="18" charset="0"/>
                <a:cs typeface="Times New Roman" panose="02020603050405020304" pitchFamily="18" charset="0"/>
              </a:rPr>
              <a:t>paraf koyarak bilinçli tarzda onay vermiş</a:t>
            </a:r>
            <a:r>
              <a:rPr lang="tr-TR" sz="2400" b="0" i="0" dirty="0">
                <a:solidFill>
                  <a:srgbClr val="333333"/>
                </a:solidFill>
                <a:effectLst/>
                <a:latin typeface="Times New Roman" panose="02020603050405020304" pitchFamily="18" charset="0"/>
                <a:cs typeface="Times New Roman" panose="02020603050405020304" pitchFamily="18" charset="0"/>
              </a:rPr>
              <a:t>, bu suretle görevde yetkisini kötüye kullanmıştır. Anayasa'nın 2. maddesine göre Türkiye Cumhuriyeti demokratik, laik ve sosyal bir hukuk devletidir.</a:t>
            </a:r>
          </a:p>
          <a:p>
            <a:pPr algn="just"/>
            <a:r>
              <a:rPr lang="tr-TR" sz="2400" b="1" i="1" dirty="0">
                <a:solidFill>
                  <a:srgbClr val="333333"/>
                </a:solidFill>
                <a:latin typeface="Times New Roman" panose="02020603050405020304" pitchFamily="18" charset="0"/>
                <a:cs typeface="Times New Roman" panose="02020603050405020304" pitchFamily="18" charset="0"/>
              </a:rPr>
              <a:t>(Yargıtay Ceza Genel Kurulu)</a:t>
            </a:r>
            <a:endParaRPr lang="tr-TR"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921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5766A7-9E90-4E70-B5D3-BFA289818985}"/>
              </a:ext>
            </a:extLst>
          </p:cNvPr>
          <p:cNvSpPr>
            <a:spLocks noGrp="1"/>
          </p:cNvSpPr>
          <p:nvPr>
            <p:ph type="title"/>
          </p:nvPr>
        </p:nvSpPr>
        <p:spPr>
          <a:xfrm>
            <a:off x="762000" y="247650"/>
            <a:ext cx="4010025" cy="828675"/>
          </a:xfrm>
        </p:spPr>
        <p:txBody>
          <a:bodyPr>
            <a:normAutofit fontScale="90000"/>
          </a:bodyPr>
          <a:lstStyle/>
          <a:p>
            <a:r>
              <a:rPr lang="tr-TR" sz="2800" b="1" dirty="0">
                <a:effectLst/>
                <a:latin typeface="Times New Roman" panose="02020603050405020304" pitchFamily="18" charset="0"/>
                <a:ea typeface="Calibri" panose="020F0502020204030204" pitchFamily="34" charset="0"/>
                <a:cs typeface="Times New Roman" panose="02020603050405020304" pitchFamily="18" charset="0"/>
              </a:rPr>
              <a:t>KOORDİNASYON</a:t>
            </a:r>
            <a:br>
              <a:rPr lang="tr-TR" sz="2800" dirty="0">
                <a:effectLst/>
                <a:latin typeface="Calibri" panose="020F0502020204030204" pitchFamily="34" charset="0"/>
                <a:ea typeface="Calibri" panose="020F0502020204030204" pitchFamily="34" charset="0"/>
                <a:cs typeface="Times New Roman" panose="02020603050405020304" pitchFamily="18" charset="0"/>
              </a:rPr>
            </a:br>
            <a:endParaRPr lang="tr-TR" sz="2800" dirty="0"/>
          </a:p>
        </p:txBody>
      </p:sp>
      <p:pic>
        <p:nvPicPr>
          <p:cNvPr id="5" name="İçerik Yer Tutucusu 4">
            <a:extLst>
              <a:ext uri="{FF2B5EF4-FFF2-40B4-BE49-F238E27FC236}">
                <a16:creationId xmlns:a16="http://schemas.microsoft.com/office/drawing/2014/main" id="{5CDB5ADD-6784-4686-A348-0D4CE35CBB2D}"/>
              </a:ext>
            </a:extLst>
          </p:cNvPr>
          <p:cNvPicPr>
            <a:picLocks noGrp="1"/>
          </p:cNvPicPr>
          <p:nvPr>
            <p:ph idx="1"/>
          </p:nvPr>
        </p:nvPicPr>
        <p:blipFill>
          <a:blip r:embed="rId2"/>
          <a:stretch>
            <a:fillRect/>
          </a:stretch>
        </p:blipFill>
        <p:spPr>
          <a:xfrm>
            <a:off x="5295899" y="1266825"/>
            <a:ext cx="5800725" cy="2724825"/>
          </a:xfrm>
          <a:prstGeom prst="rect">
            <a:avLst/>
          </a:prstGeom>
        </p:spPr>
      </p:pic>
      <p:sp>
        <p:nvSpPr>
          <p:cNvPr id="4" name="Metin Yer Tutucusu 3">
            <a:extLst>
              <a:ext uri="{FF2B5EF4-FFF2-40B4-BE49-F238E27FC236}">
                <a16:creationId xmlns:a16="http://schemas.microsoft.com/office/drawing/2014/main" id="{62D42262-EC84-43A8-9EF3-08A693AFE03B}"/>
              </a:ext>
            </a:extLst>
          </p:cNvPr>
          <p:cNvSpPr>
            <a:spLocks noGrp="1"/>
          </p:cNvSpPr>
          <p:nvPr>
            <p:ph type="body" sz="half" idx="2"/>
          </p:nvPr>
        </p:nvSpPr>
        <p:spPr>
          <a:xfrm>
            <a:off x="839788" y="1171575"/>
            <a:ext cx="3932237" cy="5086350"/>
          </a:xfrm>
        </p:spPr>
        <p:txBody>
          <a:bodyPr>
            <a:normAutofit lnSpcReduction="10000"/>
          </a:bodyPr>
          <a:lstStyle/>
          <a:p>
            <a:pPr algn="just">
              <a:lnSpc>
                <a:spcPct val="107000"/>
              </a:lnSpc>
              <a:spcAft>
                <a:spcPts val="800"/>
              </a:spcAft>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Birden fazla birimin müşterek faaliyetinde veya faaliyete ilişkin farklı birimlerin müdahil olması gerektiği durumlarda koordinasyon parafı kullanılabilmektedir. </a:t>
            </a:r>
          </a:p>
          <a:p>
            <a:pPr algn="just">
              <a:lnSpc>
                <a:spcPct val="107000"/>
              </a:lnSpc>
              <a:spcAft>
                <a:spcPts val="8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Belgeyi hazırlayan birimin paraf hiyerarşisinden sonra koordinasyonuna ihtiyaç duyulan diğer birim yetkilisi/yetkilileri, koordinasyon parafı için eklenmelidir. </a:t>
            </a:r>
          </a:p>
          <a:p>
            <a:pPr algn="just">
              <a:lnSpc>
                <a:spcPct val="107000"/>
              </a:lnSpc>
              <a:spcAft>
                <a:spcPts val="8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Koordinasyon ve paraf bilgilerinin belge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üstverisinde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yer alması gerekmektedir. Bu bilgilerin, paraf bilgilerinde olduğu gibi belge görüntüsü üzerinde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yazılımsal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çözümlerle (açılabilir pencere vb.) gösterilmesi uygun olacaktır.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3715802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FDD1D2-C0F3-4FC8-A950-2E3DCFF73040}"/>
              </a:ext>
            </a:extLst>
          </p:cNvPr>
          <p:cNvSpPr>
            <a:spLocks noGrp="1"/>
          </p:cNvSpPr>
          <p:nvPr>
            <p:ph type="title"/>
          </p:nvPr>
        </p:nvSpPr>
        <p:spPr>
          <a:xfrm>
            <a:off x="561976" y="457200"/>
            <a:ext cx="4210050" cy="819150"/>
          </a:xfrm>
        </p:spPr>
        <p:txBody>
          <a:bodyPr>
            <a:normAutofit/>
          </a:bodyPr>
          <a:lstStyle/>
          <a:p>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DOĞRULAMA BİLGİLERİ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endParaRPr lang="tr-TR" sz="2400" dirty="0"/>
          </a:p>
        </p:txBody>
      </p:sp>
      <p:pic>
        <p:nvPicPr>
          <p:cNvPr id="5" name="İçerik Yer Tutucusu 4">
            <a:extLst>
              <a:ext uri="{FF2B5EF4-FFF2-40B4-BE49-F238E27FC236}">
                <a16:creationId xmlns:a16="http://schemas.microsoft.com/office/drawing/2014/main" id="{9596F3DF-2FBC-41BD-8F10-58B024A871FE}"/>
              </a:ext>
            </a:extLst>
          </p:cNvPr>
          <p:cNvPicPr>
            <a:picLocks noGrp="1"/>
          </p:cNvPicPr>
          <p:nvPr>
            <p:ph idx="1"/>
          </p:nvPr>
        </p:nvPicPr>
        <p:blipFill>
          <a:blip r:embed="rId2"/>
          <a:stretch>
            <a:fillRect/>
          </a:stretch>
        </p:blipFill>
        <p:spPr>
          <a:xfrm>
            <a:off x="4848225" y="995363"/>
            <a:ext cx="6848475" cy="4605337"/>
          </a:xfrm>
          <a:prstGeom prst="rect">
            <a:avLst/>
          </a:prstGeom>
        </p:spPr>
      </p:pic>
      <p:sp>
        <p:nvSpPr>
          <p:cNvPr id="4" name="Metin Yer Tutucusu 3">
            <a:extLst>
              <a:ext uri="{FF2B5EF4-FFF2-40B4-BE49-F238E27FC236}">
                <a16:creationId xmlns:a16="http://schemas.microsoft.com/office/drawing/2014/main" id="{EA2A7279-764F-4849-9EFF-75102D85996D}"/>
              </a:ext>
            </a:extLst>
          </p:cNvPr>
          <p:cNvSpPr>
            <a:spLocks noGrp="1"/>
          </p:cNvSpPr>
          <p:nvPr>
            <p:ph type="body" sz="half" idx="2"/>
          </p:nvPr>
        </p:nvSpPr>
        <p:spPr>
          <a:xfrm>
            <a:off x="561976" y="995363"/>
            <a:ext cx="4210050" cy="5310187"/>
          </a:xfrm>
        </p:spPr>
        <p:txBody>
          <a:bodyPr>
            <a:normAutofit fontScale="85000" lnSpcReduction="10000"/>
          </a:bodyPr>
          <a:lstStyle/>
          <a:p>
            <a:pPr algn="just">
              <a:lnSpc>
                <a:spcPct val="107000"/>
              </a:lnSpc>
              <a:spcAft>
                <a:spcPts val="8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Elektronik ortamda hazırlanan belgelerin iç veya dış yazı ayrımı yapılmaksızın tamamında doğrulama kodu olmalıdır. Elektronik ortamda iletimin mümkün olmadığı durumlarda fiziksel çıktısı gönderilen belgelerin muhatap tarafından kaydedilmeden önce doğrulanması gerekmektedir. Doğrulama işlemi, Dijital Türkiye (e-Devlet) üzerinden belirtilen belge takip adresi aracılığıyla belgeyi üreten idare, belge sayısı, belge tarihi ve doğrulama kodu veya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karekod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yer alan bilgiler aracılığıyla yapılmalıdır. Doğrulaması yapılacak belgenin e-Yazışma Paketinin tamamına e-Devlet üzerinden erişilmelidir. Doğrulaması yapılacak olan belgenin sisteme kaydedilmeden önce e-Devlet üzerinden e-Yazışma Paketinin indirilip sisteme aktarılması uygun olacaktır. Böylelikle belgenin elektronik ortamda güvenli elektronik imza ile hazırlanmış aslına erişim sağlanarak belgenin doğrulaması veya doğrudan belgenin aslının sisteme dâhil edilmesi sağlanmış olacaktır.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42918131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A44B10-763F-445E-B1EA-4B12B3FD205D}"/>
              </a:ext>
            </a:extLst>
          </p:cNvPr>
          <p:cNvSpPr>
            <a:spLocks noGrp="1"/>
          </p:cNvSpPr>
          <p:nvPr>
            <p:ph type="title"/>
          </p:nvPr>
        </p:nvSpPr>
        <p:spPr>
          <a:xfrm>
            <a:off x="839788" y="457200"/>
            <a:ext cx="3932237" cy="752475"/>
          </a:xfrm>
        </p:spPr>
        <p:txBody>
          <a:bodyPr>
            <a:normAutofit/>
          </a:bodyPr>
          <a:lstStyle/>
          <a:p>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İLETİŞİM BİLGİLERİ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endParaRPr lang="tr-TR" sz="2400" dirty="0"/>
          </a:p>
        </p:txBody>
      </p:sp>
      <p:pic>
        <p:nvPicPr>
          <p:cNvPr id="5" name="İçerik Yer Tutucusu 4">
            <a:extLst>
              <a:ext uri="{FF2B5EF4-FFF2-40B4-BE49-F238E27FC236}">
                <a16:creationId xmlns:a16="http://schemas.microsoft.com/office/drawing/2014/main" id="{F22CE7E5-0B8C-408A-97A7-FB086567246E}"/>
              </a:ext>
            </a:extLst>
          </p:cNvPr>
          <p:cNvPicPr>
            <a:picLocks noGrp="1"/>
          </p:cNvPicPr>
          <p:nvPr>
            <p:ph idx="1"/>
          </p:nvPr>
        </p:nvPicPr>
        <p:blipFill>
          <a:blip r:embed="rId2"/>
          <a:stretch>
            <a:fillRect/>
          </a:stretch>
        </p:blipFill>
        <p:spPr>
          <a:xfrm>
            <a:off x="5410200" y="1323975"/>
            <a:ext cx="5381625" cy="2943225"/>
          </a:xfrm>
          <a:prstGeom prst="rect">
            <a:avLst/>
          </a:prstGeom>
        </p:spPr>
      </p:pic>
      <p:sp>
        <p:nvSpPr>
          <p:cNvPr id="4" name="Metin Yer Tutucusu 3">
            <a:extLst>
              <a:ext uri="{FF2B5EF4-FFF2-40B4-BE49-F238E27FC236}">
                <a16:creationId xmlns:a16="http://schemas.microsoft.com/office/drawing/2014/main" id="{840DF15D-2031-4EEB-BE9B-73523E396414}"/>
              </a:ext>
            </a:extLst>
          </p:cNvPr>
          <p:cNvSpPr>
            <a:spLocks noGrp="1"/>
          </p:cNvSpPr>
          <p:nvPr>
            <p:ph type="body" sz="half" idx="2"/>
          </p:nvPr>
        </p:nvSpPr>
        <p:spPr>
          <a:xfrm>
            <a:off x="839788" y="987425"/>
            <a:ext cx="3932237" cy="4881563"/>
          </a:xfrm>
        </p:spPr>
        <p:txBody>
          <a:bodyPr>
            <a:normAutofit lnSpcReduction="10000"/>
          </a:bodyPr>
          <a:lstStyle/>
          <a:p>
            <a:pPr algn="just">
              <a:lnSpc>
                <a:spcPct val="107000"/>
              </a:lnSpc>
              <a:spcAft>
                <a:spcPts val="8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İletişim bilgileri alanının sol tarafında (sola yaslı) belgeyi gönderen idarenin adresi, posta kodu, telefon ve faks numarası, e-posta adresi, internet adresi ve kayıtlı elektronik posta (KEP) adresi yer almalıdır. İletişim bilgileri alanının sağ tarafında (sağa yaslı) ise bilgi alınacak kişinin adı, soyadı,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ünvanı</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ve telefon numarasını içerecek şekilde sayfa sonuna yazılmalıdır. İhtiyaç halinde birden fazla kişi bilgisine yer verilebilir. İletişim bilgilerinin üst sınırı bir çizgi ile ayrılmalıdır. İletişim bilgilerinin en sağında ise belgenin doğrulama sürecinde kullanılan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karekod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bulunmalıdır.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6204621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204CB4-6236-418E-B45B-283B10F5216D}"/>
              </a:ext>
            </a:extLst>
          </p:cNvPr>
          <p:cNvSpPr>
            <a:spLocks noGrp="1"/>
          </p:cNvSpPr>
          <p:nvPr>
            <p:ph type="title"/>
          </p:nvPr>
        </p:nvSpPr>
        <p:spPr>
          <a:xfrm>
            <a:off x="466725" y="238125"/>
            <a:ext cx="4486275" cy="1019175"/>
          </a:xfrm>
        </p:spPr>
        <p:txBody>
          <a:bodyPr>
            <a:normAutofit fontScale="90000"/>
          </a:bodyPr>
          <a:lstStyle/>
          <a:p>
            <a:br>
              <a:rPr lang="tr-TR" sz="2400" b="1" dirty="0">
                <a:effectLst/>
                <a:latin typeface="Times New Roman" panose="02020603050405020304" pitchFamily="18" charset="0"/>
                <a:ea typeface="Calibri" panose="020F0502020204030204" pitchFamily="34" charset="0"/>
                <a:cs typeface="Times New Roman" panose="02020603050405020304" pitchFamily="18" charset="0"/>
              </a:rPr>
            </a:br>
            <a:br>
              <a:rPr lang="tr-TR" sz="2400" b="1" dirty="0">
                <a:effectLst/>
                <a:latin typeface="Times New Roman" panose="02020603050405020304" pitchFamily="18" charset="0"/>
                <a:ea typeface="Calibri" panose="020F0502020204030204" pitchFamily="34" charset="0"/>
                <a:cs typeface="Times New Roman" panose="02020603050405020304" pitchFamily="18" charset="0"/>
              </a:rPr>
            </a:b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SÜRELİ VE KİŞİYE ÖZEL YAZIŞMALAR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endParaRPr lang="tr-TR" sz="2400" dirty="0"/>
          </a:p>
        </p:txBody>
      </p:sp>
      <p:pic>
        <p:nvPicPr>
          <p:cNvPr id="5" name="İçerik Yer Tutucusu 4">
            <a:extLst>
              <a:ext uri="{FF2B5EF4-FFF2-40B4-BE49-F238E27FC236}">
                <a16:creationId xmlns:a16="http://schemas.microsoft.com/office/drawing/2014/main" id="{F0266EEA-A4F3-44AB-8600-41A2397F60DC}"/>
              </a:ext>
            </a:extLst>
          </p:cNvPr>
          <p:cNvPicPr>
            <a:picLocks noGrp="1"/>
          </p:cNvPicPr>
          <p:nvPr>
            <p:ph idx="1"/>
          </p:nvPr>
        </p:nvPicPr>
        <p:blipFill>
          <a:blip r:embed="rId2"/>
          <a:stretch>
            <a:fillRect/>
          </a:stretch>
        </p:blipFill>
        <p:spPr>
          <a:xfrm>
            <a:off x="6095999" y="802640"/>
            <a:ext cx="5415281" cy="5435600"/>
          </a:xfrm>
          <a:prstGeom prst="rect">
            <a:avLst/>
          </a:prstGeom>
        </p:spPr>
      </p:pic>
      <p:sp>
        <p:nvSpPr>
          <p:cNvPr id="4" name="Metin Yer Tutucusu 3">
            <a:extLst>
              <a:ext uri="{FF2B5EF4-FFF2-40B4-BE49-F238E27FC236}">
                <a16:creationId xmlns:a16="http://schemas.microsoft.com/office/drawing/2014/main" id="{F583F5DA-5211-49AA-A09D-F0BF6524C7B0}"/>
              </a:ext>
            </a:extLst>
          </p:cNvPr>
          <p:cNvSpPr>
            <a:spLocks noGrp="1"/>
          </p:cNvSpPr>
          <p:nvPr>
            <p:ph type="body" sz="half" idx="2"/>
          </p:nvPr>
        </p:nvSpPr>
        <p:spPr>
          <a:xfrm>
            <a:off x="390526" y="1257300"/>
            <a:ext cx="5153024" cy="5124450"/>
          </a:xfrm>
        </p:spPr>
        <p:txBody>
          <a:bodyPr>
            <a:normAutofit fontScale="85000" lnSpcReduction="10000"/>
          </a:bodyPr>
          <a:lstStyle/>
          <a:p>
            <a:pPr algn="just">
              <a:lnSpc>
                <a:spcPct val="107000"/>
              </a:lnSpc>
              <a:spcAft>
                <a:spcPts val="8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Elektronik ortamda hazırlanan süreli resmî yazışmalarda “ACELE” veya “GÜNLÜDÜR” ibaresine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üstveride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ve üst yazı alanının sağ üst köşesinde kırmızı renkli olarak yer verilmelidir. “GÜNLÜDÜR” ibaresi taşıyan belgelere cevap verilmesi gereken süre ya da tarih metin içinde ve ilgili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üstveri</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alanında belirtilmelidir. “ACELE” ibaresi taşıyan belgeye derhâl ve süratle, “GÜNLÜDÜR” ibaresi taşıyan belgeye belirtilen süre içinde cevap verilmelidir.</a:t>
            </a:r>
          </a:p>
          <a:p>
            <a:pPr algn="just">
              <a:lnSpc>
                <a:spcPct val="107000"/>
              </a:lnSpc>
              <a:spcAft>
                <a:spcPts val="800"/>
              </a:spcAft>
            </a:pP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tr-TR" sz="180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“ACELE” ibaresi taşıyan belgelerin içinde veya </a:t>
            </a:r>
            <a:r>
              <a:rPr lang="tr-TR" sz="1800" dirty="0" err="1">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üstveri</a:t>
            </a:r>
            <a:r>
              <a:rPr lang="tr-TR" sz="180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alanında süre belirtilmemelidir. Bu ibareyi taşıyan belgeler mümkün olan en kısa sürede işleme alınmalı ve gereği yapılmalıdır. Bu kapsamda, belgenin gönderim işlemlerinin hızla gerçekleştirilmesi (KEP, fiziksel ortamda elden veya APS ile gönderim vb.), muhatap idarenin belge kayıt ve havale işlemlerinin de yine hızla gerçekleştirilmesi gerekmektedir. </a:t>
            </a:r>
            <a:r>
              <a:rPr lang="tr-TR" sz="1800" dirty="0" err="1">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EBYS’ler</a:t>
            </a:r>
            <a:r>
              <a:rPr lang="tr-TR" sz="180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arasında ortak </a:t>
            </a:r>
            <a:r>
              <a:rPr lang="tr-TR" sz="1800" dirty="0" err="1">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üstveri</a:t>
            </a:r>
            <a:r>
              <a:rPr lang="tr-TR" sz="180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 ibarelerinin oluşması amacıyla sadece “ACELE” ibaresinin kullanılması uygun olacaktır. Bu sebeple ÇOK ACELE, İVEDİ, ÇOK İVEDİ, ACİL vb. ibarelerin kullanılmaması gerekmektedir</a:t>
            </a:r>
            <a:endParaRPr lang="tr-TR"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8134805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C582625A-CD4D-4F45-AC6A-BDECEF1FA486}"/>
              </a:ext>
            </a:extLst>
          </p:cNvPr>
          <p:cNvSpPr txBox="1"/>
          <p:nvPr/>
        </p:nvSpPr>
        <p:spPr>
          <a:xfrm>
            <a:off x="1543050" y="1209675"/>
            <a:ext cx="9410700" cy="3439468"/>
          </a:xfrm>
          <a:prstGeom prst="rect">
            <a:avLst/>
          </a:prstGeom>
          <a:noFill/>
        </p:spPr>
        <p:txBody>
          <a:bodyPr wrap="square">
            <a:spAutoFit/>
          </a:bodyPr>
          <a:lstStyle/>
          <a:p>
            <a:pPr algn="just">
              <a:lnSpc>
                <a:spcPct val="107000"/>
              </a:lnSpc>
              <a:spcAft>
                <a:spcPts val="800"/>
              </a:spcAft>
            </a:pP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SAYFA NUMARASI</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Üst yazısı birden fazla sayfa tutan belgelerde ve belgeye ek yapılan dokümanlarda sayfa numarası verilmelidir. Sayfa numarası, iletişim bilgilerinin altında ve sayfanın ortasında, toplam sayfa sayısının kaçıncısı olduğunu gösterecek şekilde belirtilmelidir </a:t>
            </a:r>
          </a:p>
          <a:p>
            <a:pPr algn="just">
              <a:lnSpc>
                <a:spcPct val="107000"/>
              </a:lnSpc>
              <a:spcAft>
                <a:spcPts val="800"/>
              </a:spcAft>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(Örnek: 1/11). Özellikle belgelerin fiziksel iletilmesi durumunda belgeye eklenen dokümanın ek alanı içinde toplam sayfa sayısının belirtilmesi belge bütünlüğü açısından kontrol mekanizması sağlayacaktır.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1951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3693ED-9504-4AD2-BFD9-458D5DD9AC6F}"/>
              </a:ext>
            </a:extLst>
          </p:cNvPr>
          <p:cNvSpPr>
            <a:spLocks noGrp="1"/>
          </p:cNvSpPr>
          <p:nvPr>
            <p:ph type="title"/>
          </p:nvPr>
        </p:nvSpPr>
        <p:spPr>
          <a:xfrm>
            <a:off x="839788" y="457200"/>
            <a:ext cx="3932237" cy="771525"/>
          </a:xfrm>
        </p:spPr>
        <p:txBody>
          <a:bodyPr>
            <a:normAutofit fontScale="90000"/>
          </a:bodyPr>
          <a:lstStyle/>
          <a:p>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BELGENİN ÇOĞALTILMASI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endParaRPr lang="tr-TR" sz="2400" dirty="0"/>
          </a:p>
        </p:txBody>
      </p:sp>
      <p:pic>
        <p:nvPicPr>
          <p:cNvPr id="5" name="İçerik Yer Tutucusu 4">
            <a:extLst>
              <a:ext uri="{FF2B5EF4-FFF2-40B4-BE49-F238E27FC236}">
                <a16:creationId xmlns:a16="http://schemas.microsoft.com/office/drawing/2014/main" id="{B40033F6-9D38-42D2-8090-3B6A2B87C9B6}"/>
              </a:ext>
            </a:extLst>
          </p:cNvPr>
          <p:cNvPicPr>
            <a:picLocks noGrp="1"/>
          </p:cNvPicPr>
          <p:nvPr>
            <p:ph idx="1"/>
          </p:nvPr>
        </p:nvPicPr>
        <p:blipFill>
          <a:blip r:embed="rId2"/>
          <a:stretch>
            <a:fillRect/>
          </a:stretch>
        </p:blipFill>
        <p:spPr>
          <a:xfrm>
            <a:off x="5372099" y="995363"/>
            <a:ext cx="6219825" cy="3328987"/>
          </a:xfrm>
          <a:prstGeom prst="rect">
            <a:avLst/>
          </a:prstGeom>
        </p:spPr>
      </p:pic>
      <p:sp>
        <p:nvSpPr>
          <p:cNvPr id="4" name="Metin Yer Tutucusu 3">
            <a:extLst>
              <a:ext uri="{FF2B5EF4-FFF2-40B4-BE49-F238E27FC236}">
                <a16:creationId xmlns:a16="http://schemas.microsoft.com/office/drawing/2014/main" id="{7268765C-F6E2-4F98-A46A-D1B260F0E7AE}"/>
              </a:ext>
            </a:extLst>
          </p:cNvPr>
          <p:cNvSpPr>
            <a:spLocks noGrp="1"/>
          </p:cNvSpPr>
          <p:nvPr>
            <p:ph type="body" sz="half" idx="2"/>
          </p:nvPr>
        </p:nvSpPr>
        <p:spPr>
          <a:xfrm>
            <a:off x="839788" y="995363"/>
            <a:ext cx="3932237" cy="4873625"/>
          </a:xfrm>
        </p:spPr>
        <p:txBody>
          <a:bodyPr/>
          <a:lstStyle/>
          <a:p>
            <a:pPr algn="just">
              <a:lnSpc>
                <a:spcPct val="107000"/>
              </a:lnSpc>
              <a:spcAft>
                <a:spcPts val="8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Elektronik ortamda hazırlanan belgenin çoğaltılması gerektiğinde yetkili kişiler (belge yönetiminden sorumlu birim personeli) tarafından belgenin çıktısı alınmalıdır. </a:t>
            </a:r>
          </a:p>
          <a:p>
            <a:pPr algn="just">
              <a:lnSpc>
                <a:spcPct val="107000"/>
              </a:lnSpc>
              <a:spcAft>
                <a:spcPts val="8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Belge çıktısında belgenin doğrulama bilgilerinin olması zorunludur.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7635552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8E4AB8-0BFF-4899-80F2-1B6D18F45337}"/>
              </a:ext>
            </a:extLst>
          </p:cNvPr>
          <p:cNvSpPr>
            <a:spLocks noGrp="1"/>
          </p:cNvSpPr>
          <p:nvPr>
            <p:ph type="title"/>
          </p:nvPr>
        </p:nvSpPr>
        <p:spPr>
          <a:xfrm>
            <a:off x="514350" y="457200"/>
            <a:ext cx="4257675" cy="530225"/>
          </a:xfrm>
        </p:spPr>
        <p:txBody>
          <a:bodyPr>
            <a:normAutofit/>
          </a:bodyPr>
          <a:lstStyle/>
          <a:p>
            <a:r>
              <a:rPr lang="tr-TR" sz="2000" b="1" dirty="0">
                <a:latin typeface="Times New Roman" panose="02020603050405020304" pitchFamily="18" charset="0"/>
                <a:cs typeface="Times New Roman" panose="02020603050405020304" pitchFamily="18" charset="0"/>
              </a:rPr>
              <a:t>BELGENİN ÇOĞALTILMASI </a:t>
            </a:r>
          </a:p>
        </p:txBody>
      </p:sp>
      <p:pic>
        <p:nvPicPr>
          <p:cNvPr id="5" name="İçerik Yer Tutucusu 4">
            <a:extLst>
              <a:ext uri="{FF2B5EF4-FFF2-40B4-BE49-F238E27FC236}">
                <a16:creationId xmlns:a16="http://schemas.microsoft.com/office/drawing/2014/main" id="{B103B663-CE7F-4BEF-B137-CF8E40611586}"/>
              </a:ext>
            </a:extLst>
          </p:cNvPr>
          <p:cNvPicPr>
            <a:picLocks noGrp="1"/>
          </p:cNvPicPr>
          <p:nvPr>
            <p:ph idx="1"/>
          </p:nvPr>
        </p:nvPicPr>
        <p:blipFill>
          <a:blip r:embed="rId2"/>
          <a:stretch>
            <a:fillRect/>
          </a:stretch>
        </p:blipFill>
        <p:spPr>
          <a:xfrm>
            <a:off x="6465264" y="771525"/>
            <a:ext cx="3583611" cy="5353049"/>
          </a:xfrm>
          <a:prstGeom prst="rect">
            <a:avLst/>
          </a:prstGeom>
        </p:spPr>
      </p:pic>
      <p:sp>
        <p:nvSpPr>
          <p:cNvPr id="4" name="Metin Yer Tutucusu 3">
            <a:extLst>
              <a:ext uri="{FF2B5EF4-FFF2-40B4-BE49-F238E27FC236}">
                <a16:creationId xmlns:a16="http://schemas.microsoft.com/office/drawing/2014/main" id="{E1769BCF-076A-420D-AB34-333040FD9F18}"/>
              </a:ext>
            </a:extLst>
          </p:cNvPr>
          <p:cNvSpPr>
            <a:spLocks noGrp="1"/>
          </p:cNvSpPr>
          <p:nvPr>
            <p:ph type="body" sz="half" idx="2"/>
          </p:nvPr>
        </p:nvSpPr>
        <p:spPr>
          <a:xfrm>
            <a:off x="419100" y="1171575"/>
            <a:ext cx="4857750" cy="5048250"/>
          </a:xfrm>
        </p:spPr>
        <p:txBody>
          <a:bodyPr>
            <a:normAutofit/>
          </a:bodyPr>
          <a:lstStyle/>
          <a:p>
            <a:pPr algn="just"/>
            <a:r>
              <a:rPr lang="tr-TR" sz="1900" dirty="0">
                <a:effectLst/>
                <a:latin typeface="Times New Roman" panose="02020603050405020304" pitchFamily="18" charset="0"/>
                <a:ea typeface="Calibri" panose="020F0502020204030204" pitchFamily="34" charset="0"/>
                <a:cs typeface="Times New Roman" panose="02020603050405020304" pitchFamily="18" charset="0"/>
              </a:rPr>
              <a:t>Elektronik ortamda güvenli elektronik imza ile imzalanan belgenin çıktısı alındığında doğrulama bilgileri aracılığıyla belgenin asıl nüshasına ulaşılıp doğrulama işlemi yapılmalıdır. Bu nedenle belge çıktısı üzerinde ayrıca “</a:t>
            </a:r>
            <a:r>
              <a:rPr lang="tr-TR" sz="1900" b="1" dirty="0">
                <a:effectLst/>
                <a:latin typeface="Times New Roman" panose="02020603050405020304" pitchFamily="18" charset="0"/>
                <a:ea typeface="Calibri" panose="020F0502020204030204" pitchFamily="34" charset="0"/>
                <a:cs typeface="Times New Roman" panose="02020603050405020304" pitchFamily="18" charset="0"/>
              </a:rPr>
              <a:t>BELGENİN ASLI ELEKTRONİK İMZALIDIR” </a:t>
            </a: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ifadesinin yer aldığı kaşenin kullanılmasına gerek yoktur. Zorunlu hâllerde veya olağanüstü durumlarda ya da Yönetmelik’in yürürlüğe girdiği tarihten önce </a:t>
            </a:r>
            <a:r>
              <a:rPr lang="tr-TR" sz="1900" b="1" dirty="0">
                <a:effectLst/>
                <a:latin typeface="Times New Roman" panose="02020603050405020304" pitchFamily="18" charset="0"/>
                <a:ea typeface="Calibri" panose="020F0502020204030204" pitchFamily="34" charset="0"/>
                <a:cs typeface="Times New Roman" panose="02020603050405020304" pitchFamily="18" charset="0"/>
              </a:rPr>
              <a:t>fiziksel ortamda hazırlanan ve gizlilik derecesi taşımayan bir belgeden örnek çıkartılması hâlinde, çoğaltılan belgenin uygun bir yerine “ASLI GİBİDİR” ibaresi konulmalıdır </a:t>
            </a: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ve </a:t>
            </a:r>
            <a:r>
              <a:rPr lang="tr-TR" sz="190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idarece yetkilendirilmiş görevli tarafından ad, soyadı, </a:t>
            </a:r>
            <a:r>
              <a:rPr lang="tr-TR" sz="1900" dirty="0" err="1">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ünvan</a:t>
            </a:r>
            <a:r>
              <a:rPr lang="tr-TR" sz="190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 ve tarih belirtilmek suretiyle imzalanmalıdır</a:t>
            </a: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 Bu şekilde çoğaltılan belge, asıl belge gibi kabul edilmelidir.</a:t>
            </a:r>
          </a:p>
          <a:p>
            <a:endParaRPr lang="tr-TR" dirty="0"/>
          </a:p>
        </p:txBody>
      </p:sp>
    </p:spTree>
    <p:extLst>
      <p:ext uri="{BB962C8B-B14F-4D97-AF65-F5344CB8AC3E}">
        <p14:creationId xmlns:p14="http://schemas.microsoft.com/office/powerpoint/2010/main" val="12219763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2F747990-1389-4FCD-B50D-99A0F1F9AE2C}"/>
              </a:ext>
            </a:extLst>
          </p:cNvPr>
          <p:cNvSpPr txBox="1"/>
          <p:nvPr/>
        </p:nvSpPr>
        <p:spPr>
          <a:xfrm>
            <a:off x="838201" y="514349"/>
            <a:ext cx="10772774" cy="5509200"/>
          </a:xfrm>
          <a:prstGeom prst="rect">
            <a:avLst/>
          </a:prstGeom>
          <a:noFill/>
        </p:spPr>
        <p:txBody>
          <a:bodyPr wrap="square">
            <a:spAutoFit/>
          </a:bodyPr>
          <a:lstStyle/>
          <a:p>
            <a:pPr algn="just"/>
            <a:r>
              <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BELGENİN ELEKTRONİK ORTAMDA GÖNDERİLMESİ VE ALINMASI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tr-TR" sz="1600" b="1" dirty="0">
                <a:effectLst/>
                <a:latin typeface="Times New Roman" panose="02020603050405020304" pitchFamily="18" charset="0"/>
                <a:ea typeface="Calibri" panose="020F0502020204030204" pitchFamily="34" charset="0"/>
                <a:cs typeface="Times New Roman" panose="02020603050405020304" pitchFamily="18" charset="0"/>
              </a:rPr>
              <a:t>Belgelerin elektronik ortamda muhatabına gönderilmesinden sonra tekrar fiziksel çıktısının gönderilmemesi gerekmektedir. </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Bu durum mükerrer kayıtlara yol açmakta ve belgeyi gönderen/alan idarede mükerrer işlemlere sebep olmaktadır. Fiziksel olarak iletilen belgenin mükerrer olması, muhatap idarede zaman ve iş gücü kaybına neden olmaktadır. Gönderen idare</a:t>
            </a:r>
            <a:r>
              <a:rPr lang="tr-TR" sz="1600" b="1" dirty="0">
                <a:effectLst/>
                <a:latin typeface="Times New Roman" panose="02020603050405020304" pitchFamily="18" charset="0"/>
                <a:ea typeface="Calibri" panose="020F0502020204030204" pitchFamily="34" charset="0"/>
                <a:cs typeface="Times New Roman" panose="02020603050405020304" pitchFamily="18" charset="0"/>
              </a:rPr>
              <a:t>, KEP delil sorgulama aracılığıyla belgenin muhatabına ulaşıp ulaşmadığı konusunda bilgi alabilmektedir. </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Hem elektronik ortamda hem de fiziksel ortamda gönderilen bir belgeyi, yetkili makam hem elektronik imzasıyla hem de el yazısı ile atılan imzayla imzalamaktadır. Aynı belgenin elektronik ve fiziksel olarak iletilmesi halinde fazladan gönderi masrafı oluşmaktadır. Güvenli elektronik imzalı belgelerin KEP veya idarelerce belirlenen usullere göre elektronik ortamda gönderimi yapılamadığında, belgenin </a:t>
            </a:r>
            <a:r>
              <a:rPr lang="tr-TR" sz="1600" dirty="0" err="1">
                <a:effectLst/>
                <a:latin typeface="Times New Roman" panose="02020603050405020304" pitchFamily="18" charset="0"/>
                <a:ea typeface="Calibri" panose="020F0502020204030204" pitchFamily="34" charset="0"/>
                <a:cs typeface="Times New Roman" panose="02020603050405020304" pitchFamily="18" charset="0"/>
              </a:rPr>
              <a:t>EYP'sinin</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gönderimi ve alımı veri depolama araçlarıyla kayıt tutularak gerçekleştirilebilmektedir. İlgili veri depolama araçları: Hard disk, USB, hafıza kartı, CD vb. </a:t>
            </a:r>
          </a:p>
          <a:p>
            <a:pPr algn="just"/>
            <a:r>
              <a:rPr lang="tr-TR" sz="1600" dirty="0">
                <a:effectLst/>
                <a:latin typeface="Times New Roman" panose="02020603050405020304" pitchFamily="18" charset="0"/>
                <a:ea typeface="Calibri" panose="020F0502020204030204" pitchFamily="34" charset="0"/>
                <a:cs typeface="Times New Roman" panose="02020603050405020304" pitchFamily="18" charset="0"/>
              </a:rPr>
              <a:t>Yönetmelik 30. Madde 27.1. e-Yazışma Teknik Rehberinde Tanımlanan Kurallara Uygun Şekilde Hazırlanmayan Belgelerin İadesi İdare, EYP dosya formatına uygun olarak yazılmayan belgeyi kendisine ulaştıktan sonra en geç 2 iş günü içinde iade etmelidir. EYP dosya formatına aykırı olan belgeye ait tarih, sayı, konu, ID bilgisi ve E-Yazışma Teknik Rehberi’ne hangi gerekçeden uygun olmadığına ilişkin iade açıklaması ile birlikte gönderen idareye elektronik ortamda </a:t>
            </a:r>
            <a:r>
              <a:rPr lang="tr-TR" sz="1600" dirty="0" err="1">
                <a:effectLst/>
                <a:latin typeface="Times New Roman" panose="02020603050405020304" pitchFamily="18" charset="0"/>
                <a:ea typeface="Calibri" panose="020F0502020204030204" pitchFamily="34" charset="0"/>
                <a:cs typeface="Times New Roman" panose="02020603050405020304" pitchFamily="18" charset="0"/>
              </a:rPr>
              <a:t>yazılımsal</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geliştirmelerle sisteme dâhil olmadan iletilebilmelidir. Sistem tarafından gerçekleştirilecek iade işleminde sadece e-Yazışma Teknik Rehberi’ne uygunluk şartı aranmalı, Yönetmelik’e uygunluk açısından ret işlemleri “Uygun yazılmayan belgeler” başlıklı 35’inci maddede belirtildiği şekilde resmî yazı ile yapılmalıdır. Sistem tarafından otomatik ret mekanizmasının yürütülemediği durumlarda resmî yazı ile belgeye ait tanımlayıcı bilgiler ve belgenin hangi gerekçeden e-Yazışma Teknik Rehberi’ne uygun olmadığı belirtilmelidir. 27.2. Şifreleme ve Elektronik Mühür Sertifikaları Elektronik ortamda yapılan resmî yazışmalarda belgeyi oluşturan İdarenin kurumsal kimliğinin güvenilir şekilde tespit edilmesine imkân verilmesi kapsamında mülga Başbakanlığın 2017/21 sayılı Genelgesi kapsamında elektronik mühür (e-Mühür) kullanımı ile elektronik yazışmaların şifrelenerek gönderilebilmesi ve alınması için kurumsal şifreleme sertifikalarının kullanımı yönünde gerekli tanımlamalar yapılmıştır.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2486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E1F2C1F6-29F9-45EC-89AE-8BC1E54A4C5C}"/>
              </a:ext>
            </a:extLst>
          </p:cNvPr>
          <p:cNvSpPr txBox="1"/>
          <p:nvPr/>
        </p:nvSpPr>
        <p:spPr>
          <a:xfrm>
            <a:off x="847724" y="666750"/>
            <a:ext cx="10220326" cy="4278094"/>
          </a:xfrm>
          <a:prstGeom prst="rect">
            <a:avLst/>
          </a:prstGeom>
          <a:noFill/>
        </p:spPr>
        <p:txBody>
          <a:bodyPr wrap="square">
            <a:spAutoFit/>
          </a:bodyPr>
          <a:lstStyle/>
          <a:p>
            <a:pPr algn="ctr"/>
            <a:r>
              <a:rPr lang="tr-TR" sz="2800" b="1" dirty="0">
                <a:latin typeface="Times New Roman" panose="02020603050405020304" pitchFamily="18" charset="0"/>
                <a:cs typeface="Times New Roman" panose="02020603050405020304" pitchFamily="18" charset="0"/>
              </a:rPr>
              <a:t>RESMÎ YAZIŞMA ORTAMLARI</a:t>
            </a:r>
          </a:p>
          <a:p>
            <a:pPr algn="ctr"/>
            <a:endParaRPr lang="tr-TR" sz="2800" b="1"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	</a:t>
            </a:r>
            <a:r>
              <a:rPr lang="tr-TR" sz="2400" b="1" i="1" dirty="0">
                <a:latin typeface="Times New Roman" panose="02020603050405020304" pitchFamily="18" charset="0"/>
                <a:cs typeface="Times New Roman" panose="02020603050405020304" pitchFamily="18" charset="0"/>
              </a:rPr>
              <a:t>Zorunlu hâller veya olağanüstü durumlar dışında tüm belgeler, idarelerce </a:t>
            </a:r>
            <a:r>
              <a:rPr lang="tr-TR" sz="2400" b="1" i="1" dirty="0">
                <a:solidFill>
                  <a:srgbClr val="FF0000"/>
                </a:solidFill>
                <a:latin typeface="Times New Roman" panose="02020603050405020304" pitchFamily="18" charset="0"/>
                <a:cs typeface="Times New Roman" panose="02020603050405020304" pitchFamily="18" charset="0"/>
              </a:rPr>
              <a:t>elektronik</a:t>
            </a:r>
            <a:r>
              <a:rPr lang="tr-TR" sz="2400" b="1" i="1" dirty="0">
                <a:latin typeface="Times New Roman" panose="02020603050405020304" pitchFamily="18" charset="0"/>
                <a:cs typeface="Times New Roman" panose="02020603050405020304" pitchFamily="18" charset="0"/>
              </a:rPr>
              <a:t> ortamda üretilip gönderilmelidir. </a:t>
            </a:r>
          </a:p>
          <a:p>
            <a:pPr algn="just"/>
            <a:r>
              <a:rPr lang="tr-TR" sz="2400" dirty="0">
                <a:latin typeface="Times New Roman" panose="02020603050405020304" pitchFamily="18" charset="0"/>
                <a:cs typeface="Times New Roman" panose="02020603050405020304" pitchFamily="18" charset="0"/>
              </a:rPr>
              <a:t>	Güvenli elektronik imza ile imzalanıp elektronik ortamda gönderilen bir belgenin </a:t>
            </a:r>
            <a:r>
              <a:rPr lang="tr-TR" sz="2400" b="1" dirty="0">
                <a:solidFill>
                  <a:srgbClr val="FF0000"/>
                </a:solidFill>
                <a:latin typeface="Times New Roman" panose="02020603050405020304" pitchFamily="18" charset="0"/>
                <a:cs typeface="Times New Roman" panose="02020603050405020304" pitchFamily="18" charset="0"/>
              </a:rPr>
              <a:t>fiziksel kopyası alınmamalı </a:t>
            </a:r>
            <a:r>
              <a:rPr lang="tr-TR" sz="2400" dirty="0">
                <a:latin typeface="Times New Roman" panose="02020603050405020304" pitchFamily="18" charset="0"/>
                <a:cs typeface="Times New Roman" panose="02020603050405020304" pitchFamily="18" charset="0"/>
              </a:rPr>
              <a:t>ve </a:t>
            </a:r>
            <a:r>
              <a:rPr lang="tr-TR" sz="2400" b="1" i="1" dirty="0">
                <a:solidFill>
                  <a:srgbClr val="FF0000"/>
                </a:solidFill>
                <a:latin typeface="Times New Roman" panose="02020603050405020304" pitchFamily="18" charset="0"/>
                <a:cs typeface="Times New Roman" panose="02020603050405020304" pitchFamily="18" charset="0"/>
              </a:rPr>
              <a:t>belge fiziksel ortamda saklanmamalıdır. </a:t>
            </a:r>
          </a:p>
          <a:p>
            <a:pPr algn="just"/>
            <a:r>
              <a:rPr lang="tr-TR" sz="2400" dirty="0">
                <a:latin typeface="Times New Roman" panose="02020603050405020304" pitchFamily="18" charset="0"/>
                <a:cs typeface="Times New Roman" panose="02020603050405020304" pitchFamily="18" charset="0"/>
              </a:rPr>
              <a:t>	Belge </a:t>
            </a:r>
            <a:r>
              <a:rPr lang="tr-TR" sz="2400" dirty="0" err="1">
                <a:latin typeface="Times New Roman" panose="02020603050405020304" pitchFamily="18" charset="0"/>
                <a:cs typeface="Times New Roman" panose="02020603050405020304" pitchFamily="18" charset="0"/>
              </a:rPr>
              <a:t>üstverileri</a:t>
            </a:r>
            <a:r>
              <a:rPr lang="tr-TR" sz="2400" dirty="0">
                <a:latin typeface="Times New Roman" panose="02020603050405020304" pitchFamily="18" charset="0"/>
                <a:cs typeface="Times New Roman" panose="02020603050405020304" pitchFamily="18" charset="0"/>
              </a:rPr>
              <a:t> ve imza bilgileriyle birlikte bütün olarak kurumsal bilişim sistemlerinde (veri tabanı, dosya sistemi vb.) saklanmalıdır. 	</a:t>
            </a:r>
          </a:p>
          <a:p>
            <a:pPr algn="just"/>
            <a:r>
              <a:rPr lang="tr-TR" sz="2400" dirty="0">
                <a:latin typeface="Times New Roman" panose="02020603050405020304" pitchFamily="18" charset="0"/>
                <a:cs typeface="Times New Roman" panose="02020603050405020304" pitchFamily="18" charset="0"/>
              </a:rPr>
              <a:t>	Elektronik ortamda üretilmesinde herhangi bir engel bulunmayan belgeler, zorunlu hâl veya olağanüstü durum kapsamında değerlendirilmemelidir. </a:t>
            </a:r>
          </a:p>
        </p:txBody>
      </p:sp>
    </p:spTree>
    <p:extLst>
      <p:ext uri="{BB962C8B-B14F-4D97-AF65-F5344CB8AC3E}">
        <p14:creationId xmlns:p14="http://schemas.microsoft.com/office/powerpoint/2010/main" val="28085570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488757D-D3D5-4432-A9D5-2EBB1F8C36A2}"/>
              </a:ext>
            </a:extLst>
          </p:cNvPr>
          <p:cNvSpPr txBox="1"/>
          <p:nvPr/>
        </p:nvSpPr>
        <p:spPr>
          <a:xfrm>
            <a:off x="790575" y="495299"/>
            <a:ext cx="10753725" cy="5016758"/>
          </a:xfrm>
          <a:prstGeom prst="rect">
            <a:avLst/>
          </a:prstGeom>
          <a:noFill/>
        </p:spPr>
        <p:txBody>
          <a:bodyPr wrap="square">
            <a:spAutoFit/>
          </a:bodyPr>
          <a:lstStyle/>
          <a:p>
            <a:pPr algn="just"/>
            <a:r>
              <a:rPr lang="tr-TR" sz="1600" dirty="0">
                <a:effectLst/>
                <a:latin typeface="Times New Roman" panose="02020603050405020304" pitchFamily="18" charset="0"/>
                <a:ea typeface="Calibri" panose="020F0502020204030204" pitchFamily="34" charset="0"/>
                <a:cs typeface="Times New Roman" panose="02020603050405020304" pitchFamily="18" charset="0"/>
              </a:rPr>
              <a:t>Kurumsal şifreleme sertifikaları ve e-Mühür üretimi için mülga Başbakanlığın 2017/21 sayılı Genelgesi ile TÜBİTAK Kamu Sertifikasyon Merkezi yetkilendirilmiştir. e-Yazışma Teknik Rehberi’nin güncel versiyonu ile EYP üretiminde e-Mühür kullanımı ve belgelerin kurumsal şifreleme sertifikası ile şifrelenme ve şifre açılmasına yönelik gerekli işlemler tanımlanmıştır. Kurumsal şifreleme sertifikaları ve e-Mühür ile ilgili olarak 29.05.2019 tarihli 2019/DK-BTD/160 numaralı Bilgi Teknolojileri ve İletişim Kurulu Kararı’nda kurumsal şifreleme ve elektronik mühür sertifikalarına ilişkin başvuru alınması, oluşturulması, kullanılması, iptali ve yenilenmesi ile ilgili usul ve esaslar belirlenmiştir. 28.01.2021 tarihli ve 7263 sayılı Kanun ile yapılan değişik sonucunda 5070 sayılı Elektronik İmza Kanunu’nun Ek 1’inci maddesi ile elektronik mührün yasal altyapısı tanımlanmıştır. 14 Eylül 2022 tarihli ve 31953 sayılı Resmî </a:t>
            </a:r>
            <a:r>
              <a:rPr lang="tr-TR" sz="1600" dirty="0" err="1">
                <a:effectLst/>
                <a:latin typeface="Times New Roman" panose="02020603050405020304" pitchFamily="18" charset="0"/>
                <a:ea typeface="Calibri" panose="020F0502020204030204" pitchFamily="34" charset="0"/>
                <a:cs typeface="Times New Roman" panose="02020603050405020304" pitchFamily="18" charset="0"/>
              </a:rPr>
              <a:t>Gazete’de</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“Elektronik Mühre İlişkin Usul ve Esaslar Hakkında Yönetmelik” yayımlanarak yürürlüğe girmiştir. 25 Nisan 2022 tarihli ve 5529 sayılı sayılı Cumhurbaşkanı Kararı ile yayımlanan “Gizlilik Dereceli Belgelerde Uygulanacak Usul ve Esaslar Hakkında Yönetmelik” ile elektronik ortamda hazırlanacak olan Hizmete Özel belgelerin kurumsal şifreleme sertifikası ile şifrelenerek gönderilmesi zorunlu hâle getirilmiştir. Bu nedenle; idareler arası elektronik ortamda belge gönderiminde kurumsal şifreleme kullanımı kapsamında EBYS sistemlerinde gerekli alt yapı çalışmalarının sağlanması gerekmektedir. Diğer belgelerin şifreli gönderilip gönderilmemesi durumu da belgeyi oluşturan idarece verilecek karara göre gerçekleşmektedir. İdarelerce oluşturulacak elektronik ortamdaki belgelerin güvenli elektronik imza ile imzalanmasının akabinde belgeler e-Mühür ile mühürlenerek zaman damgası ile damgalanmalı, e-mührün bileşeni </a:t>
            </a:r>
            <a:r>
              <a:rPr lang="tr-TR" sz="1600" dirty="0" err="1">
                <a:effectLst/>
                <a:latin typeface="Times New Roman" panose="02020603050405020304" pitchFamily="18" charset="0"/>
                <a:ea typeface="Calibri" panose="020F0502020204030204" pitchFamily="34" charset="0"/>
                <a:cs typeface="Times New Roman" panose="02020603050405020304" pitchFamily="18" charset="0"/>
              </a:rPr>
              <a:t>BTK’nın</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Elektronik İmza Profilleri Rehberi’nde yer alan uzun vadeli imza ömrüne sahip profillerden P4 tipine “Arşiv İmza” (</a:t>
            </a:r>
            <a:r>
              <a:rPr lang="tr-TR" sz="1600" dirty="0" err="1">
                <a:effectLst/>
                <a:latin typeface="Times New Roman" panose="02020603050405020304" pitchFamily="18" charset="0"/>
                <a:ea typeface="Calibri" panose="020F0502020204030204" pitchFamily="34" charset="0"/>
                <a:cs typeface="Times New Roman" panose="02020603050405020304" pitchFamily="18" charset="0"/>
              </a:rPr>
              <a:t>CAdES</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-A) uygun şekilde oluşturulmalıdır. Belgenin uzun ömürlü olarak güvenliğinin sağlanabilmesi için elektronik mühür sürecinde kullanılan zaman damgası sertifikasının süresi bitmeden önce zaman damgası sertifikası ile yeniden damgalanarak e-Mühürlü belgenin saklanması gereken süre boyunca arşiv imzası yenilenerek muhafaza edilmelidir. Bu işlemin idarede bulunan tüm elektronik ortamda hazırlanmış belgeler için (idare içinde üretilen ve idareye gelen) gerçekleştirilmesi gerekmektedir.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46046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C8BA62-AB94-490D-96D5-5E5426FCEEED}"/>
              </a:ext>
            </a:extLst>
          </p:cNvPr>
          <p:cNvSpPr>
            <a:spLocks noGrp="1"/>
          </p:cNvSpPr>
          <p:nvPr>
            <p:ph type="title"/>
          </p:nvPr>
        </p:nvSpPr>
        <p:spPr>
          <a:xfrm>
            <a:off x="514349" y="85725"/>
            <a:ext cx="5667376" cy="838200"/>
          </a:xfrm>
        </p:spPr>
        <p:txBody>
          <a:bodyPr>
            <a:normAutofit fontScale="90000"/>
          </a:bodyPr>
          <a:lstStyle/>
          <a:p>
            <a:pPr algn="ctr"/>
            <a:br>
              <a:rPr lang="tr-TR" sz="2000" dirty="0">
                <a:effectLst/>
                <a:latin typeface="Times New Roman" panose="02020603050405020304" pitchFamily="18" charset="0"/>
                <a:ea typeface="Calibri" panose="020F0502020204030204" pitchFamily="34" charset="0"/>
                <a:cs typeface="Times New Roman" panose="02020603050405020304" pitchFamily="18" charset="0"/>
              </a:rPr>
            </a:br>
            <a:br>
              <a:rPr lang="tr-TR" sz="2000" dirty="0">
                <a:effectLst/>
                <a:latin typeface="Calibri" panose="020F0502020204030204" pitchFamily="34" charset="0"/>
                <a:ea typeface="Calibri" panose="020F0502020204030204" pitchFamily="34" charset="0"/>
                <a:cs typeface="Times New Roman" panose="02020603050405020304" pitchFamily="18" charset="0"/>
              </a:rPr>
            </a:br>
            <a:r>
              <a:rPr lang="tr-TR" sz="2000" b="1" dirty="0">
                <a:latin typeface="Times New Roman" panose="02020603050405020304" pitchFamily="18" charset="0"/>
                <a:ea typeface="Calibri" panose="020F0502020204030204" pitchFamily="34" charset="0"/>
                <a:cs typeface="Times New Roman" panose="02020603050405020304" pitchFamily="18" charset="0"/>
              </a:rPr>
              <a:t>BELGENİN FİZİKSEL ORTAMDA GÖNDERİLMESİ VE ALINMASI</a:t>
            </a:r>
            <a:endParaRPr lang="tr-TR" sz="2000" dirty="0"/>
          </a:p>
        </p:txBody>
      </p:sp>
      <p:pic>
        <p:nvPicPr>
          <p:cNvPr id="5" name="İçerik Yer Tutucusu 4">
            <a:extLst>
              <a:ext uri="{FF2B5EF4-FFF2-40B4-BE49-F238E27FC236}">
                <a16:creationId xmlns:a16="http://schemas.microsoft.com/office/drawing/2014/main" id="{23C05F21-0B7F-4A45-BB2F-8DC9DB6B0549}"/>
              </a:ext>
            </a:extLst>
          </p:cNvPr>
          <p:cNvPicPr>
            <a:picLocks noGrp="1"/>
          </p:cNvPicPr>
          <p:nvPr>
            <p:ph idx="1"/>
          </p:nvPr>
        </p:nvPicPr>
        <p:blipFill>
          <a:blip r:embed="rId2"/>
          <a:stretch>
            <a:fillRect/>
          </a:stretch>
        </p:blipFill>
        <p:spPr>
          <a:xfrm>
            <a:off x="6499013" y="657225"/>
            <a:ext cx="4435687" cy="5476875"/>
          </a:xfrm>
          <a:prstGeom prst="rect">
            <a:avLst/>
          </a:prstGeom>
        </p:spPr>
      </p:pic>
      <p:sp>
        <p:nvSpPr>
          <p:cNvPr id="4" name="Metin Yer Tutucusu 3">
            <a:extLst>
              <a:ext uri="{FF2B5EF4-FFF2-40B4-BE49-F238E27FC236}">
                <a16:creationId xmlns:a16="http://schemas.microsoft.com/office/drawing/2014/main" id="{C4002DC3-5223-49F3-A426-CAB49622FC12}"/>
              </a:ext>
            </a:extLst>
          </p:cNvPr>
          <p:cNvSpPr>
            <a:spLocks noGrp="1"/>
          </p:cNvSpPr>
          <p:nvPr>
            <p:ph type="body" sz="half" idx="2"/>
          </p:nvPr>
        </p:nvSpPr>
        <p:spPr>
          <a:xfrm>
            <a:off x="514349" y="995363"/>
            <a:ext cx="5210175" cy="5643562"/>
          </a:xfrm>
        </p:spPr>
        <p:txBody>
          <a:bodyPr>
            <a:normAutofit fontScale="70000" lnSpcReduction="20000"/>
          </a:bodyPr>
          <a:lstStyle/>
          <a:p>
            <a:pPr algn="just">
              <a:lnSpc>
                <a:spcPct val="107000"/>
              </a:lnSpc>
              <a:spcAft>
                <a:spcPts val="800"/>
              </a:spcAft>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.1. Elektronik Ortamda Hazırlanan ve Fiziksel Olarak Gönderilen Belgenin Doğrulama ve Kayıt İşlemleri Elektronik ortamda hazırlanan bir belgenin elektronik olarak iletiminin mümkün olmadığı durumlarda yetkilendirilmiş görevli tarafından çıktısı alınarak muhatabına iletilebilmektedir. Söz konusu belgenin çıktısında yer alan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karekod</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ve doğrulama kodu bilgileri ile belgenin Dijital Türkiye (e-Devlet) üzerinden doğrulaması yapılarak kaydedilmelidir. Doğrulanamayan belgeye ait çıktı işleme alınmamalıdır. Doğrulama işlemi, doğrulama erişim sayfasından belgenin EYP dosyasına erişilerek gerçekleştirilmelidir. Bu durumda doğrulaması yapılan belgenin elektronik ortamda erişilen aslı, işlem kolaylığı sağlamak üzere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EBYS’ye</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aktarılmalıdır. Belgenin doğrulanabildiği fakat EYP dosyasının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EBYS’ye</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aktarılamadığı durumlarda, fiziksel nüsha taranarak işleme devam edilmelidir. Belgenin doğrulanması esnasında; Belge doğrulaması yapılacak sunucuya ulaşılamaması Belge doğrulama bilgilerinin eksik olması gibi nedenlerle belge doğrulamasının yapılamaması durumunda belge alt kısmında yer alan iletişim bilgilerinden belgeyi hazırlayan kişiye ulaşılarak belgenin oluşturan idare tarafından hazırlandığı teyit edilmeli ve belgeyi doğrulayamama gerekçesi (sunucuya erişememe vb.) bildirilmelidir. Doğrulama işlemi yapılmadan belge kayıt işlemi gerçekleştirilmemelidir.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Elektronik ortamda hazırlanan bir belgeye ait çıktıda sayı, tarih ve doğrulama bilgileri eksiksiz olmalıdır. Aksi takdirde, belgenin doğrulama işlemi yapılamayacağından belge, sisteme kaydedilemeyecektir. Bu durumda, belge üzerinde yer alan iletişim bilgileri kullanılarak gönderen idareye söz konusu durum bildirilmelidir.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4069892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9F23AA-07C3-4F61-953A-DFDFD7A9FF9B}"/>
              </a:ext>
            </a:extLst>
          </p:cNvPr>
          <p:cNvSpPr>
            <a:spLocks noGrp="1"/>
          </p:cNvSpPr>
          <p:nvPr>
            <p:ph type="title"/>
          </p:nvPr>
        </p:nvSpPr>
        <p:spPr>
          <a:xfrm>
            <a:off x="839788" y="457200"/>
            <a:ext cx="4075112" cy="695325"/>
          </a:xfrm>
        </p:spPr>
        <p:txBody>
          <a:bodyPr>
            <a:normAutofit fontScale="90000"/>
          </a:bodyPr>
          <a:lstStyle/>
          <a:p>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TEKİT YAZISI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endParaRPr lang="tr-TR" sz="2400" dirty="0"/>
          </a:p>
        </p:txBody>
      </p:sp>
      <p:pic>
        <p:nvPicPr>
          <p:cNvPr id="5" name="İçerik Yer Tutucusu 4">
            <a:extLst>
              <a:ext uri="{FF2B5EF4-FFF2-40B4-BE49-F238E27FC236}">
                <a16:creationId xmlns:a16="http://schemas.microsoft.com/office/drawing/2014/main" id="{96EA4A9A-9638-4B54-ACF4-E1B7CF9918BC}"/>
              </a:ext>
            </a:extLst>
          </p:cNvPr>
          <p:cNvPicPr>
            <a:picLocks noGrp="1"/>
          </p:cNvPicPr>
          <p:nvPr>
            <p:ph idx="1"/>
          </p:nvPr>
        </p:nvPicPr>
        <p:blipFill>
          <a:blip r:embed="rId2"/>
          <a:stretch>
            <a:fillRect/>
          </a:stretch>
        </p:blipFill>
        <p:spPr>
          <a:xfrm>
            <a:off x="5562600" y="1152525"/>
            <a:ext cx="5143500" cy="4876800"/>
          </a:xfrm>
          <a:prstGeom prst="rect">
            <a:avLst/>
          </a:prstGeom>
        </p:spPr>
      </p:pic>
      <p:sp>
        <p:nvSpPr>
          <p:cNvPr id="4" name="Metin Yer Tutucusu 3">
            <a:extLst>
              <a:ext uri="{FF2B5EF4-FFF2-40B4-BE49-F238E27FC236}">
                <a16:creationId xmlns:a16="http://schemas.microsoft.com/office/drawing/2014/main" id="{235D2281-F699-4112-8DF5-9744D6F64E13}"/>
              </a:ext>
            </a:extLst>
          </p:cNvPr>
          <p:cNvSpPr>
            <a:spLocks noGrp="1"/>
          </p:cNvSpPr>
          <p:nvPr>
            <p:ph type="body" sz="half" idx="2"/>
          </p:nvPr>
        </p:nvSpPr>
        <p:spPr>
          <a:xfrm>
            <a:off x="839788" y="1152525"/>
            <a:ext cx="3932237" cy="4716463"/>
          </a:xfrm>
        </p:spPr>
        <p:txBody>
          <a:bodyPr/>
          <a:lstStyle/>
          <a:p>
            <a:pPr algn="just">
              <a:lnSpc>
                <a:spcPct val="107000"/>
              </a:lnSpc>
              <a:spcAft>
                <a:spcPts val="800"/>
              </a:spcAft>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Belgeye süresi içinde cevap verilmemesi durumunda muhataba tekit yazısı yazılabilmektedir. </a:t>
            </a:r>
          </a:p>
          <a:p>
            <a:pPr algn="just">
              <a:lnSpc>
                <a:spcPct val="107000"/>
              </a:lnSpc>
              <a:spcAft>
                <a:spcPts val="800"/>
              </a:spcAft>
            </a:pPr>
            <a:r>
              <a:rPr lang="tr-TR" sz="2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Tekit yazıları amacı itibarıyla hiyerarşi yönünden alt veya aynı düzey idarelere yazılmalıdır. </a:t>
            </a:r>
          </a:p>
          <a:p>
            <a:pPr algn="just">
              <a:lnSpc>
                <a:spcPct val="107000"/>
              </a:lnSpc>
              <a:spcAft>
                <a:spcPts val="800"/>
              </a:spcAft>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Kurumlar hiyerarşi yönünden üst seviyedeki kurumlara tekit yazısı yazmamalıdır. Tekit yazısında daha önce gönderilen belge ilgi olarak tutulmalıdır.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7150493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FF14A646-805A-4E82-80E2-867AE928BCDF}"/>
              </a:ext>
            </a:extLst>
          </p:cNvPr>
          <p:cNvPicPr/>
          <p:nvPr/>
        </p:nvPicPr>
        <p:blipFill>
          <a:blip r:embed="rId2"/>
          <a:stretch>
            <a:fillRect/>
          </a:stretch>
        </p:blipFill>
        <p:spPr>
          <a:xfrm>
            <a:off x="1876425" y="219075"/>
            <a:ext cx="7439025" cy="6181725"/>
          </a:xfrm>
          <a:prstGeom prst="rect">
            <a:avLst/>
          </a:prstGeom>
        </p:spPr>
      </p:pic>
    </p:spTree>
    <p:extLst>
      <p:ext uri="{BB962C8B-B14F-4D97-AF65-F5344CB8AC3E}">
        <p14:creationId xmlns:p14="http://schemas.microsoft.com/office/powerpoint/2010/main" val="34766875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8088D0DE-39D7-4A00-B66E-A5DBCC220818}"/>
              </a:ext>
            </a:extLst>
          </p:cNvPr>
          <p:cNvSpPr txBox="1"/>
          <p:nvPr/>
        </p:nvSpPr>
        <p:spPr>
          <a:xfrm>
            <a:off x="2200275" y="1095375"/>
            <a:ext cx="8372475" cy="3046988"/>
          </a:xfrm>
          <a:prstGeom prst="rect">
            <a:avLst/>
          </a:prstGeom>
          <a:noFill/>
        </p:spPr>
        <p:txBody>
          <a:bodyPr wrap="square">
            <a:spAutoFit/>
          </a:bodyPr>
          <a:lstStyle/>
          <a:p>
            <a:r>
              <a:rPr lang="tr-TR" sz="2400" dirty="0">
                <a:latin typeface="Times New Roman" panose="02020603050405020304" pitchFamily="18" charset="0"/>
                <a:cs typeface="Times New Roman" panose="02020603050405020304" pitchFamily="18" charset="0"/>
              </a:rPr>
              <a:t>DOSYA NUMARASI;</a:t>
            </a:r>
          </a:p>
          <a:p>
            <a:r>
              <a:rPr lang="tr-TR" sz="2400" dirty="0">
                <a:latin typeface="Times New Roman" panose="02020603050405020304" pitchFamily="18" charset="0"/>
                <a:cs typeface="Times New Roman" panose="02020603050405020304" pitchFamily="18" charset="0"/>
              </a:rPr>
              <a:t>EVRAĞIN DOĞRU DOSYALANMASINI,</a:t>
            </a:r>
          </a:p>
          <a:p>
            <a:r>
              <a:rPr lang="tr-TR" sz="2400" dirty="0">
                <a:latin typeface="Times New Roman" panose="02020603050405020304" pitchFamily="18" charset="0"/>
                <a:cs typeface="Times New Roman" panose="02020603050405020304" pitchFamily="18" charset="0"/>
              </a:rPr>
              <a:t>ARŞİV İŞLEMLERİNİN (TASNİF,İMHA GİBİ),</a:t>
            </a:r>
          </a:p>
          <a:p>
            <a:r>
              <a:rPr lang="tr-TR" sz="2400" dirty="0">
                <a:latin typeface="Times New Roman" panose="02020603050405020304" pitchFamily="18" charset="0"/>
                <a:cs typeface="Times New Roman" panose="02020603050405020304" pitchFamily="18" charset="0"/>
              </a:rPr>
              <a:t>BAŞLANGIÇTA VERİLECEK DOĞRU DOĞYA NUMARASI BU SÜREÇLERİN DOĞRU DEVAM ETMESİNİ</a:t>
            </a:r>
          </a:p>
          <a:p>
            <a:r>
              <a:rPr lang="tr-TR" sz="2400" b="1" dirty="0">
                <a:solidFill>
                  <a:srgbClr val="FF0000"/>
                </a:solidFill>
                <a:latin typeface="Times New Roman" panose="02020603050405020304" pitchFamily="18" charset="0"/>
                <a:cs typeface="Times New Roman" panose="02020603050405020304" pitchFamily="18" charset="0"/>
              </a:rPr>
              <a:t>HATALI DOSYA NUMARASI İSE SÜREÇLERİN HATALARLA DOLU İLERLEMESİNE NEDEN OLACAKTIR</a:t>
            </a:r>
            <a:r>
              <a:rPr lang="tr-TR"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165463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094234A9-AA65-472B-9713-30282EFE2E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6753" y="628407"/>
            <a:ext cx="6378493" cy="5601185"/>
          </a:xfrm>
          <a:prstGeom prst="rect">
            <a:avLst/>
          </a:prstGeom>
        </p:spPr>
      </p:pic>
    </p:spTree>
    <p:extLst>
      <p:ext uri="{BB962C8B-B14F-4D97-AF65-F5344CB8AC3E}">
        <p14:creationId xmlns:p14="http://schemas.microsoft.com/office/powerpoint/2010/main" val="7034375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88ED8713-C00E-4287-93D9-AFBA9007240D}"/>
              </a:ext>
            </a:extLst>
          </p:cNvPr>
          <p:cNvSpPr txBox="1"/>
          <p:nvPr/>
        </p:nvSpPr>
        <p:spPr>
          <a:xfrm>
            <a:off x="1857375" y="1885951"/>
            <a:ext cx="8972550" cy="1200329"/>
          </a:xfrm>
          <a:prstGeom prst="rect">
            <a:avLst/>
          </a:prstGeom>
          <a:noFill/>
        </p:spPr>
        <p:txBody>
          <a:bodyPr wrap="square">
            <a:spAutoFit/>
          </a:bodyPr>
          <a:lstStyle/>
          <a:p>
            <a:r>
              <a:rPr lang="tr-TR" sz="2400" dirty="0">
                <a:latin typeface="Times New Roman" panose="02020603050405020304" pitchFamily="18" charset="0"/>
                <a:cs typeface="Times New Roman" panose="02020603050405020304" pitchFamily="18" charset="0"/>
              </a:rPr>
              <a:t>KAYNAKLAR: </a:t>
            </a:r>
            <a:r>
              <a:rPr lang="tr-TR" sz="2400" dirty="0">
                <a:latin typeface="Times New Roman" panose="02020603050405020304" pitchFamily="18" charset="0"/>
                <a:cs typeface="Times New Roman" panose="02020603050405020304" pitchFamily="18" charset="0"/>
                <a:hlinkClick r:id="rId2"/>
              </a:rPr>
              <a:t>https://www.tccb.gov.tr/assets/dosya/resmiyazisma/dosyalar/kilavuz.pdf</a:t>
            </a:r>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Türk Dil Kurumu </a:t>
            </a:r>
          </a:p>
        </p:txBody>
      </p:sp>
    </p:spTree>
    <p:extLst>
      <p:ext uri="{BB962C8B-B14F-4D97-AF65-F5344CB8AC3E}">
        <p14:creationId xmlns:p14="http://schemas.microsoft.com/office/powerpoint/2010/main" val="26195461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A0CB02A4-45DF-414E-AE5A-62CAE41C0B9B}"/>
              </a:ext>
            </a:extLst>
          </p:cNvPr>
          <p:cNvSpPr txBox="1"/>
          <p:nvPr/>
        </p:nvSpPr>
        <p:spPr>
          <a:xfrm>
            <a:off x="2143125" y="1476376"/>
            <a:ext cx="8077200" cy="2123658"/>
          </a:xfrm>
          <a:prstGeom prst="rect">
            <a:avLst/>
          </a:prstGeom>
          <a:noFill/>
        </p:spPr>
        <p:txBody>
          <a:bodyPr wrap="square">
            <a:spAutoFit/>
          </a:bodyPr>
          <a:lstStyle/>
          <a:p>
            <a:pPr algn="ctr"/>
            <a:r>
              <a:rPr lang="tr-TR" sz="4400" b="1" i="1" dirty="0">
                <a:latin typeface="Times New Roman" panose="02020603050405020304" pitchFamily="18" charset="0"/>
                <a:ea typeface="Calibri" panose="020F0502020204030204" pitchFamily="34" charset="0"/>
                <a:cs typeface="Times New Roman" panose="02020603050405020304" pitchFamily="18" charset="0"/>
              </a:rPr>
              <a:t>TEŞEKKÜR EDER</a:t>
            </a:r>
          </a:p>
          <a:p>
            <a:pPr algn="ctr"/>
            <a:r>
              <a:rPr lang="tr-TR" sz="4400" b="1" i="1" dirty="0">
                <a:effectLst/>
                <a:latin typeface="Times New Roman" panose="02020603050405020304" pitchFamily="18" charset="0"/>
                <a:ea typeface="Calibri" panose="020F0502020204030204" pitchFamily="34" charset="0"/>
                <a:cs typeface="Times New Roman" panose="02020603050405020304" pitchFamily="18" charset="0"/>
              </a:rPr>
              <a:t>SAĞLIKLI GÜZEL GÜNLER </a:t>
            </a:r>
          </a:p>
          <a:p>
            <a:pPr algn="ctr"/>
            <a:r>
              <a:rPr lang="tr-TR" sz="4400" b="1" i="1" dirty="0">
                <a:latin typeface="Times New Roman" panose="02020603050405020304" pitchFamily="18" charset="0"/>
                <a:ea typeface="Calibri" panose="020F0502020204030204" pitchFamily="34" charset="0"/>
                <a:cs typeface="Times New Roman" panose="02020603050405020304" pitchFamily="18" charset="0"/>
              </a:rPr>
              <a:t>DİLERİM </a:t>
            </a:r>
            <a:r>
              <a:rPr lang="tr-TR" sz="4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4400" b="1" i="1" dirty="0"/>
          </a:p>
        </p:txBody>
      </p:sp>
    </p:spTree>
    <p:extLst>
      <p:ext uri="{BB962C8B-B14F-4D97-AF65-F5344CB8AC3E}">
        <p14:creationId xmlns:p14="http://schemas.microsoft.com/office/powerpoint/2010/main" val="849647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5755F9-9F70-4DB1-9B0D-2F647839DAA1}"/>
              </a:ext>
            </a:extLst>
          </p:cNvPr>
          <p:cNvSpPr>
            <a:spLocks noGrp="1"/>
          </p:cNvSpPr>
          <p:nvPr>
            <p:ph type="title"/>
          </p:nvPr>
        </p:nvSpPr>
        <p:spPr>
          <a:xfrm>
            <a:off x="839788" y="542925"/>
            <a:ext cx="3932237" cy="619126"/>
          </a:xfrm>
        </p:spPr>
        <p:txBody>
          <a:bodyPr>
            <a:normAutofit/>
          </a:bodyPr>
          <a:lstStyle/>
          <a:p>
            <a:r>
              <a:rPr lang="tr-TR" sz="2800" b="1" dirty="0">
                <a:latin typeface="Times New Roman" panose="02020603050405020304" pitchFamily="18" charset="0"/>
                <a:cs typeface="Times New Roman" panose="02020603050405020304" pitchFamily="18" charset="0"/>
              </a:rPr>
              <a:t>Zorunlu Hâl</a:t>
            </a:r>
          </a:p>
        </p:txBody>
      </p:sp>
      <p:pic>
        <p:nvPicPr>
          <p:cNvPr id="6" name="İçerik Yer Tutucusu 5">
            <a:extLst>
              <a:ext uri="{FF2B5EF4-FFF2-40B4-BE49-F238E27FC236}">
                <a16:creationId xmlns:a16="http://schemas.microsoft.com/office/drawing/2014/main" id="{8BDFCB61-655E-44B5-995C-EAF317067E37}"/>
              </a:ext>
            </a:extLst>
          </p:cNvPr>
          <p:cNvPicPr>
            <a:picLocks noGrp="1" noChangeAspect="1"/>
          </p:cNvPicPr>
          <p:nvPr>
            <p:ph idx="1"/>
          </p:nvPr>
        </p:nvPicPr>
        <p:blipFill>
          <a:blip r:embed="rId2"/>
          <a:stretch>
            <a:fillRect/>
          </a:stretch>
        </p:blipFill>
        <p:spPr>
          <a:xfrm>
            <a:off x="4982987" y="542925"/>
            <a:ext cx="6685137" cy="5326063"/>
          </a:xfrm>
        </p:spPr>
      </p:pic>
      <p:sp>
        <p:nvSpPr>
          <p:cNvPr id="4" name="Metin Yer Tutucusu 3">
            <a:extLst>
              <a:ext uri="{FF2B5EF4-FFF2-40B4-BE49-F238E27FC236}">
                <a16:creationId xmlns:a16="http://schemas.microsoft.com/office/drawing/2014/main" id="{9D34AED4-DB26-4731-A78F-8FE93CF7A811}"/>
              </a:ext>
            </a:extLst>
          </p:cNvPr>
          <p:cNvSpPr>
            <a:spLocks noGrp="1"/>
          </p:cNvSpPr>
          <p:nvPr>
            <p:ph type="body" sz="half" idx="2"/>
          </p:nvPr>
        </p:nvSpPr>
        <p:spPr>
          <a:xfrm>
            <a:off x="839788" y="1447800"/>
            <a:ext cx="3932237" cy="4421188"/>
          </a:xfrm>
        </p:spPr>
        <p:txBody>
          <a:bodyPr>
            <a:normAutofit/>
          </a:bodyPr>
          <a:lstStyle/>
          <a:p>
            <a:pPr algn="just"/>
            <a:r>
              <a:rPr lang="tr-TR" sz="2400" dirty="0">
                <a:latin typeface="Times New Roman" panose="02020603050405020304" pitchFamily="18" charset="0"/>
                <a:cs typeface="Times New Roman" panose="02020603050405020304" pitchFamily="18" charset="0"/>
              </a:rPr>
              <a:t>İlgili </a:t>
            </a:r>
            <a:r>
              <a:rPr lang="tr-TR" sz="2400" b="1" dirty="0">
                <a:latin typeface="Times New Roman" panose="02020603050405020304" pitchFamily="18" charset="0"/>
                <a:cs typeface="Times New Roman" panose="02020603050405020304" pitchFamily="18" charset="0"/>
              </a:rPr>
              <a:t>mevzuata istinaden belgenin fiziksel ortamda üretilmesi gereken hâlleri </a:t>
            </a:r>
            <a:r>
              <a:rPr lang="tr-TR" sz="2400" dirty="0">
                <a:latin typeface="Times New Roman" panose="02020603050405020304" pitchFamily="18" charset="0"/>
                <a:cs typeface="Times New Roman" panose="02020603050405020304" pitchFamily="18" charset="0"/>
              </a:rPr>
              <a:t>ifade etmektedir. Söz konusu mevzuata ilişkin bazı örnekler yan tarafta yer almaktadır: </a:t>
            </a:r>
          </a:p>
        </p:txBody>
      </p:sp>
    </p:spTree>
    <p:extLst>
      <p:ext uri="{BB962C8B-B14F-4D97-AF65-F5344CB8AC3E}">
        <p14:creationId xmlns:p14="http://schemas.microsoft.com/office/powerpoint/2010/main" val="2672922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CD575227-0B39-4359-905D-FEA57039066C}"/>
              </a:ext>
            </a:extLst>
          </p:cNvPr>
          <p:cNvSpPr txBox="1"/>
          <p:nvPr/>
        </p:nvSpPr>
        <p:spPr>
          <a:xfrm>
            <a:off x="1028700" y="409576"/>
            <a:ext cx="10591799" cy="5416868"/>
          </a:xfrm>
          <a:prstGeom prst="rect">
            <a:avLst/>
          </a:prstGeom>
          <a:noFill/>
        </p:spPr>
        <p:txBody>
          <a:bodyPr wrap="square">
            <a:spAutoFit/>
          </a:bodyPr>
          <a:lstStyle/>
          <a:p>
            <a:pPr algn="ctr"/>
            <a:r>
              <a:rPr lang="tr-TR" sz="2400" b="1" dirty="0">
                <a:latin typeface="Times New Roman" panose="02020603050405020304" pitchFamily="18" charset="0"/>
                <a:cs typeface="Times New Roman" panose="02020603050405020304" pitchFamily="18" charset="0"/>
              </a:rPr>
              <a:t>OLAĞANÜSTÜ DURUM</a:t>
            </a:r>
          </a:p>
          <a:p>
            <a:pPr algn="ctr"/>
            <a:endParaRPr lang="tr-TR" sz="2400" b="1" dirty="0">
              <a:latin typeface="Times New Roman" panose="02020603050405020304" pitchFamily="18" charset="0"/>
              <a:cs typeface="Times New Roman" panose="02020603050405020304" pitchFamily="18" charset="0"/>
            </a:endParaRPr>
          </a:p>
          <a:p>
            <a:pPr algn="just"/>
            <a:r>
              <a:rPr lang="tr-TR" sz="2000" b="1" dirty="0">
                <a:latin typeface="Times New Roman" panose="02020603050405020304" pitchFamily="18" charset="0"/>
                <a:cs typeface="Times New Roman" panose="02020603050405020304" pitchFamily="18" charset="0"/>
              </a:rPr>
              <a:t>Hizmeti aksatabilecek ve hak kaybına yol açabilecek şekilde, </a:t>
            </a:r>
            <a:r>
              <a:rPr lang="tr-TR" sz="2000" dirty="0" err="1">
                <a:latin typeface="Times New Roman" panose="02020603050405020304" pitchFamily="18" charset="0"/>
                <a:cs typeface="Times New Roman" panose="02020603050405020304" pitchFamily="18" charset="0"/>
              </a:rPr>
              <a:t>EBYS’lerin</a:t>
            </a:r>
            <a:r>
              <a:rPr lang="tr-TR" sz="2000" dirty="0">
                <a:latin typeface="Times New Roman" panose="02020603050405020304" pitchFamily="18" charset="0"/>
                <a:cs typeface="Times New Roman" panose="02020603050405020304" pitchFamily="18" charset="0"/>
              </a:rPr>
              <a:t> veya EBYS ile birlikte kullanılan kurum içi veya dışı uygulamaların uzun süreli olarak aşağıda belirtilen sebepler nedeniyle çalışmadığı durumları ifade etmektedir:</a:t>
            </a:r>
          </a:p>
          <a:p>
            <a:pPr algn="just"/>
            <a:endParaRPr lang="tr-TR" sz="2000" dirty="0">
              <a:latin typeface="Times New Roman" panose="02020603050405020304" pitchFamily="18" charset="0"/>
              <a:cs typeface="Times New Roman" panose="02020603050405020304" pitchFamily="18" charset="0"/>
            </a:endParaRPr>
          </a:p>
          <a:p>
            <a:pPr algn="just"/>
            <a:r>
              <a:rPr lang="tr-TR" sz="2000" dirty="0">
                <a:latin typeface="Times New Roman" panose="02020603050405020304" pitchFamily="18" charset="0"/>
                <a:cs typeface="Times New Roman" panose="02020603050405020304" pitchFamily="18" charset="0"/>
              </a:rPr>
              <a:t>- Deprem, sel, heyelan veya yangın gibi doğal afet durumları </a:t>
            </a:r>
          </a:p>
          <a:p>
            <a:pPr algn="just"/>
            <a:r>
              <a:rPr lang="tr-TR" sz="2000" dirty="0">
                <a:latin typeface="Times New Roman" panose="02020603050405020304" pitchFamily="18" charset="0"/>
                <a:cs typeface="Times New Roman" panose="02020603050405020304" pitchFamily="18" charset="0"/>
              </a:rPr>
              <a:t>- Uzun süreli elektrik kesintileri </a:t>
            </a:r>
          </a:p>
          <a:p>
            <a:pPr algn="just"/>
            <a:r>
              <a:rPr lang="tr-TR" sz="2000" dirty="0">
                <a:latin typeface="Times New Roman" panose="02020603050405020304" pitchFamily="18" charset="0"/>
                <a:cs typeface="Times New Roman" panose="02020603050405020304" pitchFamily="18" charset="0"/>
              </a:rPr>
              <a:t>- EBYS veya </a:t>
            </a:r>
            <a:r>
              <a:rPr lang="tr-TR" sz="2000" dirty="0" err="1">
                <a:latin typeface="Times New Roman" panose="02020603050405020304" pitchFamily="18" charset="0"/>
                <a:cs typeface="Times New Roman" panose="02020603050405020304" pitchFamily="18" charset="0"/>
              </a:rPr>
              <a:t>EBYS’nin</a:t>
            </a:r>
            <a:r>
              <a:rPr lang="tr-TR" sz="2000" dirty="0">
                <a:latin typeface="Times New Roman" panose="02020603050405020304" pitchFamily="18" charset="0"/>
                <a:cs typeface="Times New Roman" panose="02020603050405020304" pitchFamily="18" charset="0"/>
              </a:rPr>
              <a:t> kullandığı donanım veya yazılım bileşenlerinin (veri tabanı, sunucu vb.) herhangi birine erişimde uzun süreli olarak sorun yaşanması </a:t>
            </a:r>
          </a:p>
          <a:p>
            <a:pPr algn="just"/>
            <a:r>
              <a:rPr lang="tr-TR" sz="2000" dirty="0">
                <a:latin typeface="Times New Roman" panose="02020603050405020304" pitchFamily="18" charset="0"/>
                <a:cs typeface="Times New Roman" panose="02020603050405020304" pitchFamily="18" charset="0"/>
              </a:rPr>
              <a:t>- Olağan dışı arızalar nedeniyle internet altyapısının geniş çapta hasar görmesi veya internet altyapısının çalışmaması </a:t>
            </a:r>
          </a:p>
          <a:p>
            <a:pPr algn="just"/>
            <a:r>
              <a:rPr lang="tr-TR" sz="2000" dirty="0">
                <a:latin typeface="Times New Roman" panose="02020603050405020304" pitchFamily="18" charset="0"/>
                <a:cs typeface="Times New Roman" panose="02020603050405020304" pitchFamily="18" charset="0"/>
              </a:rPr>
              <a:t>	Elektronik imza altyapısının </a:t>
            </a:r>
            <a:r>
              <a:rPr lang="tr-TR" sz="2000" b="1" dirty="0">
                <a:latin typeface="Times New Roman" panose="02020603050405020304" pitchFamily="18" charset="0"/>
                <a:cs typeface="Times New Roman" panose="02020603050405020304" pitchFamily="18" charset="0"/>
              </a:rPr>
              <a:t>çalışmaması</a:t>
            </a:r>
            <a:r>
              <a:rPr lang="tr-TR" sz="2000" dirty="0">
                <a:latin typeface="Times New Roman" panose="02020603050405020304" pitchFamily="18" charset="0"/>
                <a:cs typeface="Times New Roman" panose="02020603050405020304" pitchFamily="18" charset="0"/>
              </a:rPr>
              <a:t> sebebiyle elektronik imza/zaman damgası işlemi için erişilmesi gereken kurum dışı uygulamalara uzun süreyle erişilememesi. </a:t>
            </a:r>
          </a:p>
          <a:p>
            <a:pPr algn="just"/>
            <a:r>
              <a:rPr lang="tr-TR" sz="2000" dirty="0">
                <a:latin typeface="Times New Roman" panose="02020603050405020304" pitchFamily="18" charset="0"/>
                <a:cs typeface="Times New Roman" panose="02020603050405020304" pitchFamily="18" charset="0"/>
              </a:rPr>
              <a:t>İdareler, yukarıda belirtilen durumlar haricinde iç mevzuat (yönerge, tebliğ vb.) düzenlemeleriyle zorunlu hâl veya olağanüstü durum tanımlaması yapmamalıdır.</a:t>
            </a:r>
          </a:p>
          <a:p>
            <a:endParaRPr lang="tr-TR" dirty="0"/>
          </a:p>
        </p:txBody>
      </p:sp>
    </p:spTree>
    <p:extLst>
      <p:ext uri="{BB962C8B-B14F-4D97-AF65-F5344CB8AC3E}">
        <p14:creationId xmlns:p14="http://schemas.microsoft.com/office/powerpoint/2010/main" val="2878779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E5DE97-CF3E-430E-BD6E-F9856A6AE9D4}"/>
              </a:ext>
            </a:extLst>
          </p:cNvPr>
          <p:cNvSpPr>
            <a:spLocks noGrp="1"/>
          </p:cNvSpPr>
          <p:nvPr>
            <p:ph type="title"/>
          </p:nvPr>
        </p:nvSpPr>
        <p:spPr>
          <a:xfrm>
            <a:off x="742950" y="142876"/>
            <a:ext cx="4162425" cy="538162"/>
          </a:xfrm>
        </p:spPr>
        <p:txBody>
          <a:bodyPr>
            <a:normAutofit fontScale="90000"/>
          </a:bodyPr>
          <a:lstStyle/>
          <a:p>
            <a:r>
              <a:rPr lang="tr-TR" b="1" dirty="0">
                <a:latin typeface="Times New Roman" panose="02020603050405020304" pitchFamily="18" charset="0"/>
                <a:cs typeface="Times New Roman" panose="02020603050405020304" pitchFamily="18" charset="0"/>
              </a:rPr>
              <a:t>Avantajları </a:t>
            </a:r>
          </a:p>
        </p:txBody>
      </p:sp>
      <p:sp>
        <p:nvSpPr>
          <p:cNvPr id="3" name="İçerik Yer Tutucusu 2">
            <a:extLst>
              <a:ext uri="{FF2B5EF4-FFF2-40B4-BE49-F238E27FC236}">
                <a16:creationId xmlns:a16="http://schemas.microsoft.com/office/drawing/2014/main" id="{CF5E73C8-2512-4EC9-AECB-2725337D6834}"/>
              </a:ext>
            </a:extLst>
          </p:cNvPr>
          <p:cNvSpPr>
            <a:spLocks noGrp="1"/>
          </p:cNvSpPr>
          <p:nvPr>
            <p:ph sz="half" idx="1"/>
          </p:nvPr>
        </p:nvSpPr>
        <p:spPr>
          <a:xfrm>
            <a:off x="628650" y="828675"/>
            <a:ext cx="4124325" cy="5348287"/>
          </a:xfrm>
        </p:spPr>
        <p:txBody>
          <a:bodyPr>
            <a:normAutofit fontScale="92500" lnSpcReduction="10000"/>
          </a:bodyPr>
          <a:lstStyle/>
          <a:p>
            <a:pPr>
              <a:lnSpc>
                <a:spcPct val="107000"/>
              </a:lnSpc>
              <a:spcAft>
                <a:spcPts val="800"/>
              </a:spcAft>
            </a:pPr>
            <a:r>
              <a:rPr lang="tr-TR" sz="230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Belgelerin elektronik ortamda tek nüsha oluşturulması </a:t>
            </a:r>
            <a:endParaRPr lang="tr-TR" sz="23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30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Sayı bölümünde belgenin hazırlanma </a:t>
            </a:r>
            <a:endParaRPr lang="tr-TR" sz="23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30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EZ sürecinin belirtilmesi </a:t>
            </a:r>
            <a:endParaRPr lang="tr-TR" sz="23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30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Doğrulama kodu ve </a:t>
            </a:r>
            <a:r>
              <a:rPr lang="tr-TR" sz="2300" dirty="0" err="1">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karekod</a:t>
            </a:r>
            <a:r>
              <a:rPr lang="tr-TR" sz="230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 kullanımı </a:t>
            </a:r>
            <a:endParaRPr lang="tr-TR" sz="23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30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Kişiye Özel belgelere ilişkin düzenleme </a:t>
            </a:r>
            <a:endParaRPr lang="tr-TR" sz="23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30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Belgede logo kullanımı </a:t>
            </a:r>
            <a:endParaRPr lang="tr-TR" sz="23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30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Arşiv imzası</a:t>
            </a:r>
            <a:endParaRPr lang="tr-TR" sz="23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p>
        </p:txBody>
      </p:sp>
      <p:sp>
        <p:nvSpPr>
          <p:cNvPr id="4" name="İçerik Yer Tutucusu 3">
            <a:extLst>
              <a:ext uri="{FF2B5EF4-FFF2-40B4-BE49-F238E27FC236}">
                <a16:creationId xmlns:a16="http://schemas.microsoft.com/office/drawing/2014/main" id="{F3A834B8-2DBA-462D-8789-D9F4057B1C29}"/>
              </a:ext>
            </a:extLst>
          </p:cNvPr>
          <p:cNvSpPr>
            <a:spLocks noGrp="1"/>
          </p:cNvSpPr>
          <p:nvPr>
            <p:ph sz="half" idx="2"/>
          </p:nvPr>
        </p:nvSpPr>
        <p:spPr>
          <a:xfrm>
            <a:off x="4905375" y="365126"/>
            <a:ext cx="6657975" cy="6127747"/>
          </a:xfrm>
        </p:spPr>
        <p:txBody>
          <a:bodyPr>
            <a:normAutofit fontScale="92500" lnSpcReduction="10000"/>
          </a:bodyPr>
          <a:lstStyle/>
          <a:p>
            <a:pPr algn="just">
              <a:lnSpc>
                <a:spcPct val="120000"/>
              </a:lnSpc>
              <a:spcBef>
                <a:spcPts val="0"/>
              </a:spcBef>
            </a:pPr>
            <a:r>
              <a:rPr lang="tr-TR" sz="2300" dirty="0">
                <a:effectLst/>
                <a:latin typeface="Times New Roman" panose="02020603050405020304" pitchFamily="18" charset="0"/>
                <a:ea typeface="Calibri" panose="020F0502020204030204" pitchFamily="34" charset="0"/>
                <a:cs typeface="Times New Roman" panose="02020603050405020304" pitchFamily="18" charset="0"/>
              </a:rPr>
              <a:t>Uygulama birliğinin sağlanması </a:t>
            </a:r>
          </a:p>
          <a:p>
            <a:pPr algn="just">
              <a:lnSpc>
                <a:spcPct val="120000"/>
              </a:lnSpc>
              <a:spcBef>
                <a:spcPts val="0"/>
              </a:spcBef>
            </a:pPr>
            <a:r>
              <a:rPr lang="tr-TR" sz="2300" b="1" dirty="0">
                <a:effectLst/>
                <a:latin typeface="Times New Roman" panose="02020603050405020304" pitchFamily="18" charset="0"/>
                <a:ea typeface="Calibri" panose="020F0502020204030204" pitchFamily="34" charset="0"/>
                <a:cs typeface="Times New Roman" panose="02020603050405020304" pitchFamily="18" charset="0"/>
              </a:rPr>
              <a:t>İşlemlerin daha güvenli ve hızlı olması </a:t>
            </a:r>
          </a:p>
          <a:p>
            <a:pPr algn="just">
              <a:lnSpc>
                <a:spcPct val="120000"/>
              </a:lnSpc>
              <a:spcBef>
                <a:spcPts val="0"/>
              </a:spcBef>
            </a:pPr>
            <a:r>
              <a:rPr lang="tr-TR" sz="2300" dirty="0">
                <a:effectLst/>
                <a:latin typeface="Times New Roman" panose="02020603050405020304" pitchFamily="18" charset="0"/>
                <a:ea typeface="Calibri" panose="020F0502020204030204" pitchFamily="34" charset="0"/>
                <a:cs typeface="Times New Roman" panose="02020603050405020304" pitchFamily="18" charset="0"/>
              </a:rPr>
              <a:t>Zamandan, maliyetten ve iş gücünden tasarruf edilmesi </a:t>
            </a:r>
          </a:p>
          <a:p>
            <a:pPr algn="just">
              <a:lnSpc>
                <a:spcPct val="120000"/>
              </a:lnSpc>
              <a:spcBef>
                <a:spcPts val="0"/>
              </a:spcBef>
            </a:pPr>
            <a:r>
              <a:rPr lang="tr-TR" sz="2300" b="1" dirty="0">
                <a:effectLst/>
                <a:latin typeface="Times New Roman" panose="02020603050405020304" pitchFamily="18" charset="0"/>
                <a:ea typeface="Calibri" panose="020F0502020204030204" pitchFamily="34" charset="0"/>
                <a:cs typeface="Times New Roman" panose="02020603050405020304" pitchFamily="18" charset="0"/>
              </a:rPr>
              <a:t>Minimum kâğıt tüketimiyle </a:t>
            </a:r>
            <a:r>
              <a:rPr lang="tr-TR" sz="2300" dirty="0">
                <a:effectLst/>
                <a:latin typeface="Times New Roman" panose="02020603050405020304" pitchFamily="18" charset="0"/>
                <a:ea typeface="Calibri" panose="020F0502020204030204" pitchFamily="34" charset="0"/>
                <a:cs typeface="Times New Roman" panose="02020603050405020304" pitchFamily="18" charset="0"/>
              </a:rPr>
              <a:t>çevre duyarlılığına katkı sağlanması</a:t>
            </a:r>
          </a:p>
          <a:p>
            <a:pPr algn="just">
              <a:lnSpc>
                <a:spcPct val="120000"/>
              </a:lnSpc>
              <a:spcBef>
                <a:spcPts val="0"/>
              </a:spcBef>
            </a:pPr>
            <a:r>
              <a:rPr lang="tr-TR" sz="2300" dirty="0">
                <a:effectLst/>
                <a:latin typeface="Times New Roman" panose="02020603050405020304" pitchFamily="18" charset="0"/>
                <a:ea typeface="Calibri" panose="020F0502020204030204" pitchFamily="34" charset="0"/>
                <a:cs typeface="Times New Roman" panose="02020603050405020304" pitchFamily="18" charset="0"/>
              </a:rPr>
              <a:t>Zorunlu hâller veya olağanüstü durumlar dışında </a:t>
            </a:r>
            <a:r>
              <a:rPr lang="tr-TR" sz="2300" b="1" dirty="0">
                <a:effectLst/>
                <a:latin typeface="Times New Roman" panose="02020603050405020304" pitchFamily="18" charset="0"/>
                <a:ea typeface="Calibri" panose="020F0502020204030204" pitchFamily="34" charset="0"/>
                <a:cs typeface="Times New Roman" panose="02020603050405020304" pitchFamily="18" charset="0"/>
              </a:rPr>
              <a:t>tüm belgeler, idarelerce elektronik ortamda üretilip gönderilmelidir. </a:t>
            </a:r>
            <a:r>
              <a:rPr lang="tr-TR" sz="2300" dirty="0">
                <a:effectLst/>
                <a:latin typeface="Times New Roman" panose="02020603050405020304" pitchFamily="18" charset="0"/>
                <a:ea typeface="Calibri" panose="020F0502020204030204" pitchFamily="34" charset="0"/>
                <a:cs typeface="Times New Roman" panose="02020603050405020304" pitchFamily="18" charset="0"/>
              </a:rPr>
              <a:t>Güvenli elektronik imza ile imzalanıp elektronik ortamda gönderilen bir belgenin fiziksel kopyası alınmamalı ve belge fiziksel ortamda saklanmamalıdır. Belge </a:t>
            </a:r>
            <a:r>
              <a:rPr lang="tr-TR" sz="2300" dirty="0" err="1">
                <a:effectLst/>
                <a:latin typeface="Times New Roman" panose="02020603050405020304" pitchFamily="18" charset="0"/>
                <a:ea typeface="Calibri" panose="020F0502020204030204" pitchFamily="34" charset="0"/>
                <a:cs typeface="Times New Roman" panose="02020603050405020304" pitchFamily="18" charset="0"/>
              </a:rPr>
              <a:t>üstverileri</a:t>
            </a:r>
            <a:r>
              <a:rPr lang="tr-TR" sz="2300" dirty="0">
                <a:effectLst/>
                <a:latin typeface="Times New Roman" panose="02020603050405020304" pitchFamily="18" charset="0"/>
                <a:ea typeface="Calibri" panose="020F0502020204030204" pitchFamily="34" charset="0"/>
                <a:cs typeface="Times New Roman" panose="02020603050405020304" pitchFamily="18" charset="0"/>
              </a:rPr>
              <a:t> ve imza bilgileriyle birlikte bütün olarak kurumsal bilişim sistemlerinde (veri tabanı, dosya sistemi vb.) saklanmalıdır. Elektronik ortamda üretilmesinde herhangi bir engel bulunmayan belgeler, zorunlu hâl veya olağanüstü durum kapsamında değerlendirilmemelidir.</a:t>
            </a:r>
          </a:p>
          <a:p>
            <a:pPr marL="0" indent="0">
              <a:buNone/>
            </a:pPr>
            <a:endParaRPr lang="tr-TR" dirty="0"/>
          </a:p>
        </p:txBody>
      </p:sp>
    </p:spTree>
    <p:extLst>
      <p:ext uri="{BB962C8B-B14F-4D97-AF65-F5344CB8AC3E}">
        <p14:creationId xmlns:p14="http://schemas.microsoft.com/office/powerpoint/2010/main" val="2878102809"/>
      </p:ext>
    </p:extLst>
  </p:cSld>
  <p:clrMapOvr>
    <a:masterClrMapping/>
  </p:clrMapOvr>
</p:sld>
</file>

<file path=ppt/theme/theme1.xml><?xml version="1.0" encoding="utf-8"?>
<a:theme xmlns:a="http://schemas.openxmlformats.org/drawingml/2006/main" name="Office Theme">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1418</TotalTime>
  <Words>5254</Words>
  <Application>Microsoft Office PowerPoint</Application>
  <PresentationFormat>Geniş ekran</PresentationFormat>
  <Paragraphs>249</Paragraphs>
  <Slides>67</Slides>
  <Notes>0</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67</vt:i4>
      </vt:variant>
    </vt:vector>
  </HeadingPairs>
  <TitlesOfParts>
    <vt:vector size="73" baseType="lpstr">
      <vt:lpstr>Arial</vt:lpstr>
      <vt:lpstr>Calibri</vt:lpstr>
      <vt:lpstr>Calibri Light</vt:lpstr>
      <vt:lpstr>Times New Roman</vt:lpstr>
      <vt:lpstr>Office Theme</vt:lpstr>
      <vt:lpstr>Document</vt:lpstr>
      <vt:lpstr>PowerPoint Sunusu</vt:lpstr>
      <vt:lpstr>PowerPoint Sunusu</vt:lpstr>
      <vt:lpstr>PowerPoint Sunusu</vt:lpstr>
      <vt:lpstr>PowerPoint Sunusu</vt:lpstr>
      <vt:lpstr>PowerPoint Sunusu</vt:lpstr>
      <vt:lpstr>PowerPoint Sunusu</vt:lpstr>
      <vt:lpstr>Zorunlu Hâl</vt:lpstr>
      <vt:lpstr>PowerPoint Sunusu</vt:lpstr>
      <vt:lpstr>Avantajları </vt:lpstr>
      <vt:lpstr>PowerPoint Sunusu</vt:lpstr>
      <vt:lpstr>PowerPoint Sunusu</vt:lpstr>
      <vt:lpstr>PowerPoint Sunusu</vt:lpstr>
      <vt:lpstr>YAZI TİPİ VE HARF BÜYÜKLÜĞÜ</vt:lpstr>
      <vt:lpstr>   BAŞLIK </vt:lpstr>
      <vt:lpstr>PowerPoint Sunusu</vt:lpstr>
      <vt:lpstr>PowerPoint Sunusu</vt:lpstr>
      <vt:lpstr>SAYI </vt:lpstr>
      <vt:lpstr>SAYI </vt:lpstr>
      <vt:lpstr>PowerPoint Sunusu</vt:lpstr>
      <vt:lpstr>PowerPoint Sunusu</vt:lpstr>
      <vt:lpstr>TARİH </vt:lpstr>
      <vt:lpstr>KONU </vt:lpstr>
      <vt:lpstr>MUHATAP </vt:lpstr>
      <vt:lpstr>PowerPoint Sunusu</vt:lpstr>
      <vt:lpstr>MUHATAP </vt:lpstr>
      <vt:lpstr>Muhatap Yazımında Sık Yapılan Hatalar  Muhatap bölümünde ilk satırda ve idare ismi dikkate alınarak yönelme hâl eki kullanılmalıdır</vt:lpstr>
      <vt:lpstr>PowerPoint Sunusu</vt:lpstr>
      <vt:lpstr>  İLGİ İlgi, iki yana yaslı olarak yazılan ve birden fazla olduğunda belgelerin tarih sırasına göre kronolojik düzenlendiği alandır. İlgide aşağıdaki bilgilerin yer alması gerekmektedir. </vt:lpstr>
      <vt:lpstr>İLGİ</vt:lpstr>
      <vt:lpstr>   METİN </vt:lpstr>
      <vt:lpstr>         Metin Sonu  Arz/Rica Kullanımı  </vt:lpstr>
      <vt:lpstr>Arz/Rica </vt:lpstr>
      <vt:lpstr>PowerPoint Sunusu</vt:lpstr>
      <vt:lpstr>PowerPoint Sunusu</vt:lpstr>
      <vt:lpstr>Metin İçinde İlgi Gösterimi  Metnin ilk paragrafında ilgide yer alan belgeler hakkında kısa ve öz bilgi verilmelidir. Metin içindeki ilgi gösteriminde aşağıdaki örnekler dikkate alınmalıdır:  İlgi tek ise:  -İlgi’de kayıtlı yazı İlgi birden fazla ise:  -İlgi (a)’da kayıtlı yazı -İlgi (a) ve (b)’de kayıtlı yazı  -İlgi (b-ç-e)’de kayıtlı yazı  Örnek: Kurumumuza İlgi (a)’da kayıtlı yazıyla iletilen söz konusu Yönetmelik Taslağı hakkında görüş ve önerilerimiz Ek’te yer almaktadır. </vt:lpstr>
      <vt:lpstr>Metin İçindeki Yazım Kuralları  </vt:lpstr>
      <vt:lpstr>Metin İçinde Dikkat Edilmesi Gereken Anlatım Bozuklukları  </vt:lpstr>
      <vt:lpstr> Gereksiz Kelime Kullanımı ve Mantık İlkelerine Aykırılık  Resmî yazılarda, belgenin daha resmî bir dille hazırlanmasını sağlamak üzere çoğu zaman aynı anlamda, birbirini çağrıştıran veya gereksiz kullanılan kelimeler cümle içinde yer alabilmektedir. Bazı durumlarda bu kelimeler, gereksiz gibi görünmemesine rağmen mantık ilkelerinde aykırılığa sebep olmaktadır: </vt:lpstr>
      <vt:lpstr>GEREKSİZ KULLANIM </vt:lpstr>
      <vt:lpstr>Cümle Ögelerinin Eksikliği ve Tamlama Kusurları  </vt:lpstr>
      <vt:lpstr>İMZA </vt:lpstr>
      <vt:lpstr> Güvenli Elektronik İmza Oluşturma Araçları </vt:lpstr>
      <vt:lpstr>İmza Bölümünde Adına “a.” Kullanımı </vt:lpstr>
      <vt:lpstr>İmza Bölümünde İki veya Daha Fazla Yetkilinin Seçilmesi Belgenin iki veya daha fazla yetkili tarafından imzalandığı durumlarda örnekler aşağıdaki gibi olacaktır </vt:lpstr>
      <vt:lpstr> EK </vt:lpstr>
      <vt:lpstr>DAĞITIM </vt:lpstr>
      <vt:lpstr>PowerPoint Sunusu</vt:lpstr>
      <vt:lpstr>PowerPoint Sunusu</vt:lpstr>
      <vt:lpstr>OLUR</vt:lpstr>
      <vt:lpstr> PARAF </vt:lpstr>
      <vt:lpstr>PowerPoint Sunusu</vt:lpstr>
      <vt:lpstr>KOORDİNASYON </vt:lpstr>
      <vt:lpstr>DOĞRULAMA BİLGİLERİ </vt:lpstr>
      <vt:lpstr>İLETİŞİM BİLGİLERİ </vt:lpstr>
      <vt:lpstr>  SÜRELİ VE KİŞİYE ÖZEL YAZIŞMALAR </vt:lpstr>
      <vt:lpstr>PowerPoint Sunusu</vt:lpstr>
      <vt:lpstr>BELGENİN ÇOĞALTILMASI </vt:lpstr>
      <vt:lpstr>BELGENİN ÇOĞALTILMASI </vt:lpstr>
      <vt:lpstr>PowerPoint Sunusu</vt:lpstr>
      <vt:lpstr>PowerPoint Sunusu</vt:lpstr>
      <vt:lpstr>  BELGENİN FİZİKSEL ORTAMDA GÖNDERİLMESİ VE ALINMASI</vt:lpstr>
      <vt:lpstr>TEKİT YAZISI </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Ali</dc:creator>
  <cp:lastModifiedBy>Ali</cp:lastModifiedBy>
  <cp:revision>173</cp:revision>
  <dcterms:created xsi:type="dcterms:W3CDTF">2026-01-30T20:22:10Z</dcterms:created>
  <dcterms:modified xsi:type="dcterms:W3CDTF">2026-06-10T17:12:32Z</dcterms:modified>
</cp:coreProperties>
</file>