
<file path=[Content_Types].xml><?xml version="1.0" encoding="utf-8"?>
<Types xmlns="http://schemas.openxmlformats.org/package/2006/content-types">
  <Default Extension="docx" ContentType="application/vnd.openxmlformats-officedocument.wordprocessingml.documen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57" r:id="rId3"/>
    <p:sldId id="305" r:id="rId4"/>
    <p:sldId id="270" r:id="rId5"/>
    <p:sldId id="258" r:id="rId6"/>
    <p:sldId id="279" r:id="rId7"/>
    <p:sldId id="280" r:id="rId8"/>
    <p:sldId id="281" r:id="rId9"/>
    <p:sldId id="310" r:id="rId10"/>
    <p:sldId id="288" r:id="rId11"/>
    <p:sldId id="376" r:id="rId12"/>
    <p:sldId id="306" r:id="rId13"/>
    <p:sldId id="308" r:id="rId14"/>
    <p:sldId id="284" r:id="rId15"/>
    <p:sldId id="307" r:id="rId16"/>
    <p:sldId id="285" r:id="rId17"/>
    <p:sldId id="286" r:id="rId18"/>
    <p:sldId id="287" r:id="rId19"/>
    <p:sldId id="290" r:id="rId20"/>
    <p:sldId id="292" r:id="rId21"/>
    <p:sldId id="293" r:id="rId22"/>
    <p:sldId id="303" r:id="rId23"/>
    <p:sldId id="309" r:id="rId24"/>
    <p:sldId id="295" r:id="rId25"/>
    <p:sldId id="302" r:id="rId26"/>
    <p:sldId id="297" r:id="rId27"/>
    <p:sldId id="300" r:id="rId28"/>
    <p:sldId id="301" r:id="rId29"/>
    <p:sldId id="328" r:id="rId30"/>
    <p:sldId id="334" r:id="rId31"/>
    <p:sldId id="299" r:id="rId32"/>
    <p:sldId id="372" r:id="rId33"/>
    <p:sldId id="373" r:id="rId34"/>
    <p:sldId id="374" r:id="rId35"/>
    <p:sldId id="337" r:id="rId36"/>
    <p:sldId id="338" r:id="rId37"/>
    <p:sldId id="349" r:id="rId38"/>
    <p:sldId id="350" r:id="rId39"/>
    <p:sldId id="375" r:id="rId40"/>
    <p:sldId id="361" r:id="rId41"/>
    <p:sldId id="339" r:id="rId42"/>
    <p:sldId id="340" r:id="rId43"/>
    <p:sldId id="341" r:id="rId44"/>
    <p:sldId id="342" r:id="rId45"/>
    <p:sldId id="343" r:id="rId46"/>
    <p:sldId id="344" r:id="rId47"/>
    <p:sldId id="345" r:id="rId48"/>
    <p:sldId id="346" r:id="rId49"/>
    <p:sldId id="347" r:id="rId50"/>
    <p:sldId id="377" r:id="rId5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754"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BFD0E29-F1CE-4A98-A523-E9B536600E64}"/>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535D24CA-3464-41EB-A83B-BE45AF78330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F400FD2A-3C99-4C14-8B10-D36219997623}"/>
              </a:ext>
            </a:extLst>
          </p:cNvPr>
          <p:cNvSpPr>
            <a:spLocks noGrp="1"/>
          </p:cNvSpPr>
          <p:nvPr>
            <p:ph type="dt" sz="half" idx="10"/>
          </p:nvPr>
        </p:nvSpPr>
        <p:spPr/>
        <p:txBody>
          <a:bodyPr/>
          <a:lstStyle/>
          <a:p>
            <a:fld id="{018F9184-AEDE-4433-A366-89EBF11077FF}" type="datetimeFigureOut">
              <a:rPr lang="tr-TR" smtClean="0"/>
              <a:t>10.06.2026</a:t>
            </a:fld>
            <a:endParaRPr lang="tr-TR"/>
          </a:p>
        </p:txBody>
      </p:sp>
      <p:sp>
        <p:nvSpPr>
          <p:cNvPr id="5" name="Alt Bilgi Yer Tutucusu 4">
            <a:extLst>
              <a:ext uri="{FF2B5EF4-FFF2-40B4-BE49-F238E27FC236}">
                <a16:creationId xmlns:a16="http://schemas.microsoft.com/office/drawing/2014/main" id="{CFFFDAF4-EE72-4BCE-A56F-119AE366DD0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82EC2BD-6DA7-4106-9D5B-BCFD8F8EA78F}"/>
              </a:ext>
            </a:extLst>
          </p:cNvPr>
          <p:cNvSpPr>
            <a:spLocks noGrp="1"/>
          </p:cNvSpPr>
          <p:nvPr>
            <p:ph type="sldNum" sz="quarter" idx="12"/>
          </p:nvPr>
        </p:nvSpPr>
        <p:spPr/>
        <p:txBody>
          <a:bodyPr/>
          <a:lstStyle/>
          <a:p>
            <a:fld id="{488BA7FC-4B02-4B29-8695-A51D12D41EE0}" type="slidenum">
              <a:rPr lang="tr-TR" smtClean="0"/>
              <a:t>‹#›</a:t>
            </a:fld>
            <a:endParaRPr lang="tr-TR"/>
          </a:p>
        </p:txBody>
      </p:sp>
    </p:spTree>
    <p:extLst>
      <p:ext uri="{BB962C8B-B14F-4D97-AF65-F5344CB8AC3E}">
        <p14:creationId xmlns:p14="http://schemas.microsoft.com/office/powerpoint/2010/main" val="9258577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DF6A53D-8DFC-4187-B503-38D9E308BFF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A2B83CAA-0332-450B-BF78-010D5AF073FE}"/>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3055084-4901-43BB-AD82-767BF5CE5019}"/>
              </a:ext>
            </a:extLst>
          </p:cNvPr>
          <p:cNvSpPr>
            <a:spLocks noGrp="1"/>
          </p:cNvSpPr>
          <p:nvPr>
            <p:ph type="dt" sz="half" idx="10"/>
          </p:nvPr>
        </p:nvSpPr>
        <p:spPr/>
        <p:txBody>
          <a:bodyPr/>
          <a:lstStyle/>
          <a:p>
            <a:fld id="{018F9184-AEDE-4433-A366-89EBF11077FF}" type="datetimeFigureOut">
              <a:rPr lang="tr-TR" smtClean="0"/>
              <a:t>10.06.2026</a:t>
            </a:fld>
            <a:endParaRPr lang="tr-TR"/>
          </a:p>
        </p:txBody>
      </p:sp>
      <p:sp>
        <p:nvSpPr>
          <p:cNvPr id="5" name="Alt Bilgi Yer Tutucusu 4">
            <a:extLst>
              <a:ext uri="{FF2B5EF4-FFF2-40B4-BE49-F238E27FC236}">
                <a16:creationId xmlns:a16="http://schemas.microsoft.com/office/drawing/2014/main" id="{124F82F9-2181-4CE2-9A5D-BE8D20E8DC5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EA367C4-4286-47C0-B69C-848A5BB68AAB}"/>
              </a:ext>
            </a:extLst>
          </p:cNvPr>
          <p:cNvSpPr>
            <a:spLocks noGrp="1"/>
          </p:cNvSpPr>
          <p:nvPr>
            <p:ph type="sldNum" sz="quarter" idx="12"/>
          </p:nvPr>
        </p:nvSpPr>
        <p:spPr/>
        <p:txBody>
          <a:bodyPr/>
          <a:lstStyle/>
          <a:p>
            <a:fld id="{488BA7FC-4B02-4B29-8695-A51D12D41EE0}" type="slidenum">
              <a:rPr lang="tr-TR" smtClean="0"/>
              <a:t>‹#›</a:t>
            </a:fld>
            <a:endParaRPr lang="tr-TR"/>
          </a:p>
        </p:txBody>
      </p:sp>
    </p:spTree>
    <p:extLst>
      <p:ext uri="{BB962C8B-B14F-4D97-AF65-F5344CB8AC3E}">
        <p14:creationId xmlns:p14="http://schemas.microsoft.com/office/powerpoint/2010/main" val="927887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FB07558F-3963-41D6-867C-47770707ACD7}"/>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BBFE5DCC-2639-494C-89A4-20695C359103}"/>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636F329-2D3C-4C3E-9CCA-029F85547496}"/>
              </a:ext>
            </a:extLst>
          </p:cNvPr>
          <p:cNvSpPr>
            <a:spLocks noGrp="1"/>
          </p:cNvSpPr>
          <p:nvPr>
            <p:ph type="dt" sz="half" idx="10"/>
          </p:nvPr>
        </p:nvSpPr>
        <p:spPr/>
        <p:txBody>
          <a:bodyPr/>
          <a:lstStyle/>
          <a:p>
            <a:fld id="{018F9184-AEDE-4433-A366-89EBF11077FF}" type="datetimeFigureOut">
              <a:rPr lang="tr-TR" smtClean="0"/>
              <a:t>10.06.2026</a:t>
            </a:fld>
            <a:endParaRPr lang="tr-TR"/>
          </a:p>
        </p:txBody>
      </p:sp>
      <p:sp>
        <p:nvSpPr>
          <p:cNvPr id="5" name="Alt Bilgi Yer Tutucusu 4">
            <a:extLst>
              <a:ext uri="{FF2B5EF4-FFF2-40B4-BE49-F238E27FC236}">
                <a16:creationId xmlns:a16="http://schemas.microsoft.com/office/drawing/2014/main" id="{328F383A-224E-452B-A436-ABCB2F51E52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7A53D1C-575E-4CCD-B130-DA8867A726BE}"/>
              </a:ext>
            </a:extLst>
          </p:cNvPr>
          <p:cNvSpPr>
            <a:spLocks noGrp="1"/>
          </p:cNvSpPr>
          <p:nvPr>
            <p:ph type="sldNum" sz="quarter" idx="12"/>
          </p:nvPr>
        </p:nvSpPr>
        <p:spPr/>
        <p:txBody>
          <a:bodyPr/>
          <a:lstStyle/>
          <a:p>
            <a:fld id="{488BA7FC-4B02-4B29-8695-A51D12D41EE0}" type="slidenum">
              <a:rPr lang="tr-TR" smtClean="0"/>
              <a:t>‹#›</a:t>
            </a:fld>
            <a:endParaRPr lang="tr-TR"/>
          </a:p>
        </p:txBody>
      </p:sp>
    </p:spTree>
    <p:extLst>
      <p:ext uri="{BB962C8B-B14F-4D97-AF65-F5344CB8AC3E}">
        <p14:creationId xmlns:p14="http://schemas.microsoft.com/office/powerpoint/2010/main" val="27129763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1CDF61B-4C64-4C75-A1B1-5F5123CF6424}"/>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C5D181DE-6937-4DC4-98D1-35930FD257E6}"/>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2D3DE92-692C-4984-AE31-8769AE97E4AD}"/>
              </a:ext>
            </a:extLst>
          </p:cNvPr>
          <p:cNvSpPr>
            <a:spLocks noGrp="1"/>
          </p:cNvSpPr>
          <p:nvPr>
            <p:ph type="dt" sz="half" idx="10"/>
          </p:nvPr>
        </p:nvSpPr>
        <p:spPr/>
        <p:txBody>
          <a:bodyPr/>
          <a:lstStyle/>
          <a:p>
            <a:fld id="{018F9184-AEDE-4433-A366-89EBF11077FF}" type="datetimeFigureOut">
              <a:rPr lang="tr-TR" smtClean="0"/>
              <a:t>10.06.2026</a:t>
            </a:fld>
            <a:endParaRPr lang="tr-TR"/>
          </a:p>
        </p:txBody>
      </p:sp>
      <p:sp>
        <p:nvSpPr>
          <p:cNvPr id="5" name="Alt Bilgi Yer Tutucusu 4">
            <a:extLst>
              <a:ext uri="{FF2B5EF4-FFF2-40B4-BE49-F238E27FC236}">
                <a16:creationId xmlns:a16="http://schemas.microsoft.com/office/drawing/2014/main" id="{39C04681-9712-464C-ADC7-24AAE2ABF2E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07A139B-B459-426E-B0F9-BD6B0E51B547}"/>
              </a:ext>
            </a:extLst>
          </p:cNvPr>
          <p:cNvSpPr>
            <a:spLocks noGrp="1"/>
          </p:cNvSpPr>
          <p:nvPr>
            <p:ph type="sldNum" sz="quarter" idx="12"/>
          </p:nvPr>
        </p:nvSpPr>
        <p:spPr/>
        <p:txBody>
          <a:bodyPr/>
          <a:lstStyle/>
          <a:p>
            <a:fld id="{488BA7FC-4B02-4B29-8695-A51D12D41EE0}" type="slidenum">
              <a:rPr lang="tr-TR" smtClean="0"/>
              <a:t>‹#›</a:t>
            </a:fld>
            <a:endParaRPr lang="tr-TR"/>
          </a:p>
        </p:txBody>
      </p:sp>
    </p:spTree>
    <p:extLst>
      <p:ext uri="{BB962C8B-B14F-4D97-AF65-F5344CB8AC3E}">
        <p14:creationId xmlns:p14="http://schemas.microsoft.com/office/powerpoint/2010/main" val="3170356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6962348-1238-462B-81A9-A6F2A08915E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53024122-042E-4A61-A1A3-DA8FD5AAC28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B52651E1-64E1-4065-B722-78124977C5AF}"/>
              </a:ext>
            </a:extLst>
          </p:cNvPr>
          <p:cNvSpPr>
            <a:spLocks noGrp="1"/>
          </p:cNvSpPr>
          <p:nvPr>
            <p:ph type="dt" sz="half" idx="10"/>
          </p:nvPr>
        </p:nvSpPr>
        <p:spPr/>
        <p:txBody>
          <a:bodyPr/>
          <a:lstStyle/>
          <a:p>
            <a:fld id="{018F9184-AEDE-4433-A366-89EBF11077FF}" type="datetimeFigureOut">
              <a:rPr lang="tr-TR" smtClean="0"/>
              <a:t>10.06.2026</a:t>
            </a:fld>
            <a:endParaRPr lang="tr-TR"/>
          </a:p>
        </p:txBody>
      </p:sp>
      <p:sp>
        <p:nvSpPr>
          <p:cNvPr id="5" name="Alt Bilgi Yer Tutucusu 4">
            <a:extLst>
              <a:ext uri="{FF2B5EF4-FFF2-40B4-BE49-F238E27FC236}">
                <a16:creationId xmlns:a16="http://schemas.microsoft.com/office/drawing/2014/main" id="{22EA1C2B-F8B1-4BAB-8A63-BD74638A8F4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C3188EC-A56D-4F05-AEDA-7730C24599E8}"/>
              </a:ext>
            </a:extLst>
          </p:cNvPr>
          <p:cNvSpPr>
            <a:spLocks noGrp="1"/>
          </p:cNvSpPr>
          <p:nvPr>
            <p:ph type="sldNum" sz="quarter" idx="12"/>
          </p:nvPr>
        </p:nvSpPr>
        <p:spPr/>
        <p:txBody>
          <a:bodyPr/>
          <a:lstStyle/>
          <a:p>
            <a:fld id="{488BA7FC-4B02-4B29-8695-A51D12D41EE0}" type="slidenum">
              <a:rPr lang="tr-TR" smtClean="0"/>
              <a:t>‹#›</a:t>
            </a:fld>
            <a:endParaRPr lang="tr-TR"/>
          </a:p>
        </p:txBody>
      </p:sp>
    </p:spTree>
    <p:extLst>
      <p:ext uri="{BB962C8B-B14F-4D97-AF65-F5344CB8AC3E}">
        <p14:creationId xmlns:p14="http://schemas.microsoft.com/office/powerpoint/2010/main" val="691037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CEDF6B1-5D32-4183-AA70-B953F2F05878}"/>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8534253-EA31-4B4B-A794-1E9073CC53C0}"/>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C7F651D5-ECEA-4074-9F1A-9E23D4F21BBC}"/>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4CFA4FC0-BA1B-4031-AEB4-10085E7EB9E2}"/>
              </a:ext>
            </a:extLst>
          </p:cNvPr>
          <p:cNvSpPr>
            <a:spLocks noGrp="1"/>
          </p:cNvSpPr>
          <p:nvPr>
            <p:ph type="dt" sz="half" idx="10"/>
          </p:nvPr>
        </p:nvSpPr>
        <p:spPr/>
        <p:txBody>
          <a:bodyPr/>
          <a:lstStyle/>
          <a:p>
            <a:fld id="{018F9184-AEDE-4433-A366-89EBF11077FF}" type="datetimeFigureOut">
              <a:rPr lang="tr-TR" smtClean="0"/>
              <a:t>10.06.2026</a:t>
            </a:fld>
            <a:endParaRPr lang="tr-TR"/>
          </a:p>
        </p:txBody>
      </p:sp>
      <p:sp>
        <p:nvSpPr>
          <p:cNvPr id="6" name="Alt Bilgi Yer Tutucusu 5">
            <a:extLst>
              <a:ext uri="{FF2B5EF4-FFF2-40B4-BE49-F238E27FC236}">
                <a16:creationId xmlns:a16="http://schemas.microsoft.com/office/drawing/2014/main" id="{EC690884-4441-4A47-B990-5C10EFB14DF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1FC5F31A-2F55-4446-94D2-F82BD779E496}"/>
              </a:ext>
            </a:extLst>
          </p:cNvPr>
          <p:cNvSpPr>
            <a:spLocks noGrp="1"/>
          </p:cNvSpPr>
          <p:nvPr>
            <p:ph type="sldNum" sz="quarter" idx="12"/>
          </p:nvPr>
        </p:nvSpPr>
        <p:spPr/>
        <p:txBody>
          <a:bodyPr/>
          <a:lstStyle/>
          <a:p>
            <a:fld id="{488BA7FC-4B02-4B29-8695-A51D12D41EE0}" type="slidenum">
              <a:rPr lang="tr-TR" smtClean="0"/>
              <a:t>‹#›</a:t>
            </a:fld>
            <a:endParaRPr lang="tr-TR"/>
          </a:p>
        </p:txBody>
      </p:sp>
    </p:spTree>
    <p:extLst>
      <p:ext uri="{BB962C8B-B14F-4D97-AF65-F5344CB8AC3E}">
        <p14:creationId xmlns:p14="http://schemas.microsoft.com/office/powerpoint/2010/main" val="4216883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ADEF2C7-49C9-4443-A8B4-D57847E882B9}"/>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45E822F9-D8AD-42A5-A0BF-E0788BBA9E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A789CE75-B44C-4EBE-A941-63AE9EADFF1E}"/>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732D4DD4-D06A-4ACA-8183-878F274BA4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CADFA528-A87E-4455-85AA-0E343410D5BC}"/>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C6C50FB3-382C-43F5-A465-8D07FA911900}"/>
              </a:ext>
            </a:extLst>
          </p:cNvPr>
          <p:cNvSpPr>
            <a:spLocks noGrp="1"/>
          </p:cNvSpPr>
          <p:nvPr>
            <p:ph type="dt" sz="half" idx="10"/>
          </p:nvPr>
        </p:nvSpPr>
        <p:spPr/>
        <p:txBody>
          <a:bodyPr/>
          <a:lstStyle/>
          <a:p>
            <a:fld id="{018F9184-AEDE-4433-A366-89EBF11077FF}" type="datetimeFigureOut">
              <a:rPr lang="tr-TR" smtClean="0"/>
              <a:t>10.06.2026</a:t>
            </a:fld>
            <a:endParaRPr lang="tr-TR"/>
          </a:p>
        </p:txBody>
      </p:sp>
      <p:sp>
        <p:nvSpPr>
          <p:cNvPr id="8" name="Alt Bilgi Yer Tutucusu 7">
            <a:extLst>
              <a:ext uri="{FF2B5EF4-FFF2-40B4-BE49-F238E27FC236}">
                <a16:creationId xmlns:a16="http://schemas.microsoft.com/office/drawing/2014/main" id="{6F7B3702-5367-410E-9E1D-A69E6EB2B57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E9D7358E-B773-4DA7-8DCA-1F55C18BA49D}"/>
              </a:ext>
            </a:extLst>
          </p:cNvPr>
          <p:cNvSpPr>
            <a:spLocks noGrp="1"/>
          </p:cNvSpPr>
          <p:nvPr>
            <p:ph type="sldNum" sz="quarter" idx="12"/>
          </p:nvPr>
        </p:nvSpPr>
        <p:spPr/>
        <p:txBody>
          <a:bodyPr/>
          <a:lstStyle/>
          <a:p>
            <a:fld id="{488BA7FC-4B02-4B29-8695-A51D12D41EE0}" type="slidenum">
              <a:rPr lang="tr-TR" smtClean="0"/>
              <a:t>‹#›</a:t>
            </a:fld>
            <a:endParaRPr lang="tr-TR"/>
          </a:p>
        </p:txBody>
      </p:sp>
    </p:spTree>
    <p:extLst>
      <p:ext uri="{BB962C8B-B14F-4D97-AF65-F5344CB8AC3E}">
        <p14:creationId xmlns:p14="http://schemas.microsoft.com/office/powerpoint/2010/main" val="59863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CC104FE-DD0F-4429-A6FC-683EAA064850}"/>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4DB79CA1-5364-454F-980F-AFEF12403ABA}"/>
              </a:ext>
            </a:extLst>
          </p:cNvPr>
          <p:cNvSpPr>
            <a:spLocks noGrp="1"/>
          </p:cNvSpPr>
          <p:nvPr>
            <p:ph type="dt" sz="half" idx="10"/>
          </p:nvPr>
        </p:nvSpPr>
        <p:spPr/>
        <p:txBody>
          <a:bodyPr/>
          <a:lstStyle/>
          <a:p>
            <a:fld id="{018F9184-AEDE-4433-A366-89EBF11077FF}" type="datetimeFigureOut">
              <a:rPr lang="tr-TR" smtClean="0"/>
              <a:t>10.06.2026</a:t>
            </a:fld>
            <a:endParaRPr lang="tr-TR"/>
          </a:p>
        </p:txBody>
      </p:sp>
      <p:sp>
        <p:nvSpPr>
          <p:cNvPr id="4" name="Alt Bilgi Yer Tutucusu 3">
            <a:extLst>
              <a:ext uri="{FF2B5EF4-FFF2-40B4-BE49-F238E27FC236}">
                <a16:creationId xmlns:a16="http://schemas.microsoft.com/office/drawing/2014/main" id="{4BFC2E9A-A952-456C-9FB2-3C2105CD7146}"/>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0C272EB5-0E2E-4D0A-970E-9F4A33A170BF}"/>
              </a:ext>
            </a:extLst>
          </p:cNvPr>
          <p:cNvSpPr>
            <a:spLocks noGrp="1"/>
          </p:cNvSpPr>
          <p:nvPr>
            <p:ph type="sldNum" sz="quarter" idx="12"/>
          </p:nvPr>
        </p:nvSpPr>
        <p:spPr/>
        <p:txBody>
          <a:bodyPr/>
          <a:lstStyle/>
          <a:p>
            <a:fld id="{488BA7FC-4B02-4B29-8695-A51D12D41EE0}" type="slidenum">
              <a:rPr lang="tr-TR" smtClean="0"/>
              <a:t>‹#›</a:t>
            </a:fld>
            <a:endParaRPr lang="tr-TR"/>
          </a:p>
        </p:txBody>
      </p:sp>
    </p:spTree>
    <p:extLst>
      <p:ext uri="{BB962C8B-B14F-4D97-AF65-F5344CB8AC3E}">
        <p14:creationId xmlns:p14="http://schemas.microsoft.com/office/powerpoint/2010/main" val="4108352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54A29FE-772F-41AD-B3BA-0554EA24E88A}"/>
              </a:ext>
            </a:extLst>
          </p:cNvPr>
          <p:cNvSpPr>
            <a:spLocks noGrp="1"/>
          </p:cNvSpPr>
          <p:nvPr>
            <p:ph type="dt" sz="half" idx="10"/>
          </p:nvPr>
        </p:nvSpPr>
        <p:spPr/>
        <p:txBody>
          <a:bodyPr/>
          <a:lstStyle/>
          <a:p>
            <a:fld id="{018F9184-AEDE-4433-A366-89EBF11077FF}" type="datetimeFigureOut">
              <a:rPr lang="tr-TR" smtClean="0"/>
              <a:t>10.06.2026</a:t>
            </a:fld>
            <a:endParaRPr lang="tr-TR"/>
          </a:p>
        </p:txBody>
      </p:sp>
      <p:sp>
        <p:nvSpPr>
          <p:cNvPr id="3" name="Alt Bilgi Yer Tutucusu 2">
            <a:extLst>
              <a:ext uri="{FF2B5EF4-FFF2-40B4-BE49-F238E27FC236}">
                <a16:creationId xmlns:a16="http://schemas.microsoft.com/office/drawing/2014/main" id="{6F6EF082-8932-48AA-A262-D5F43D63734B}"/>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91A1E927-8DD7-42E0-8115-EA1B79F60E1B}"/>
              </a:ext>
            </a:extLst>
          </p:cNvPr>
          <p:cNvSpPr>
            <a:spLocks noGrp="1"/>
          </p:cNvSpPr>
          <p:nvPr>
            <p:ph type="sldNum" sz="quarter" idx="12"/>
          </p:nvPr>
        </p:nvSpPr>
        <p:spPr/>
        <p:txBody>
          <a:bodyPr/>
          <a:lstStyle/>
          <a:p>
            <a:fld id="{488BA7FC-4B02-4B29-8695-A51D12D41EE0}" type="slidenum">
              <a:rPr lang="tr-TR" smtClean="0"/>
              <a:t>‹#›</a:t>
            </a:fld>
            <a:endParaRPr lang="tr-TR"/>
          </a:p>
        </p:txBody>
      </p:sp>
    </p:spTree>
    <p:extLst>
      <p:ext uri="{BB962C8B-B14F-4D97-AF65-F5344CB8AC3E}">
        <p14:creationId xmlns:p14="http://schemas.microsoft.com/office/powerpoint/2010/main" val="31932144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B3AFCC-DD60-498A-8648-C5AF9076666C}"/>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43B4C087-471D-4B57-8A71-5B2206306BE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A83A2ECF-3942-46B4-85E2-FBF2693848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3932C1D-EEB4-43AF-AA5D-8BC34A145FB1}"/>
              </a:ext>
            </a:extLst>
          </p:cNvPr>
          <p:cNvSpPr>
            <a:spLocks noGrp="1"/>
          </p:cNvSpPr>
          <p:nvPr>
            <p:ph type="dt" sz="half" idx="10"/>
          </p:nvPr>
        </p:nvSpPr>
        <p:spPr/>
        <p:txBody>
          <a:bodyPr/>
          <a:lstStyle/>
          <a:p>
            <a:fld id="{018F9184-AEDE-4433-A366-89EBF11077FF}" type="datetimeFigureOut">
              <a:rPr lang="tr-TR" smtClean="0"/>
              <a:t>10.06.2026</a:t>
            </a:fld>
            <a:endParaRPr lang="tr-TR"/>
          </a:p>
        </p:txBody>
      </p:sp>
      <p:sp>
        <p:nvSpPr>
          <p:cNvPr id="6" name="Alt Bilgi Yer Tutucusu 5">
            <a:extLst>
              <a:ext uri="{FF2B5EF4-FFF2-40B4-BE49-F238E27FC236}">
                <a16:creationId xmlns:a16="http://schemas.microsoft.com/office/drawing/2014/main" id="{B223EF23-DF62-4C70-A65C-C63C53D0767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80A0BCB8-4852-46E0-AD89-583A9AFDF012}"/>
              </a:ext>
            </a:extLst>
          </p:cNvPr>
          <p:cNvSpPr>
            <a:spLocks noGrp="1"/>
          </p:cNvSpPr>
          <p:nvPr>
            <p:ph type="sldNum" sz="quarter" idx="12"/>
          </p:nvPr>
        </p:nvSpPr>
        <p:spPr/>
        <p:txBody>
          <a:bodyPr/>
          <a:lstStyle/>
          <a:p>
            <a:fld id="{488BA7FC-4B02-4B29-8695-A51D12D41EE0}" type="slidenum">
              <a:rPr lang="tr-TR" smtClean="0"/>
              <a:t>‹#›</a:t>
            </a:fld>
            <a:endParaRPr lang="tr-TR"/>
          </a:p>
        </p:txBody>
      </p:sp>
    </p:spTree>
    <p:extLst>
      <p:ext uri="{BB962C8B-B14F-4D97-AF65-F5344CB8AC3E}">
        <p14:creationId xmlns:p14="http://schemas.microsoft.com/office/powerpoint/2010/main" val="1680125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1A45D1C-B05C-4A11-BA34-F042CB4F92AD}"/>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6B8F8BBA-39C3-4330-8942-905F6196A0C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F16B376C-126E-4BFB-A73B-22359C77BF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F1CA767-56F4-401E-B1CE-7D6E62931881}"/>
              </a:ext>
            </a:extLst>
          </p:cNvPr>
          <p:cNvSpPr>
            <a:spLocks noGrp="1"/>
          </p:cNvSpPr>
          <p:nvPr>
            <p:ph type="dt" sz="half" idx="10"/>
          </p:nvPr>
        </p:nvSpPr>
        <p:spPr/>
        <p:txBody>
          <a:bodyPr/>
          <a:lstStyle/>
          <a:p>
            <a:fld id="{018F9184-AEDE-4433-A366-89EBF11077FF}" type="datetimeFigureOut">
              <a:rPr lang="tr-TR" smtClean="0"/>
              <a:t>10.06.2026</a:t>
            </a:fld>
            <a:endParaRPr lang="tr-TR"/>
          </a:p>
        </p:txBody>
      </p:sp>
      <p:sp>
        <p:nvSpPr>
          <p:cNvPr id="6" name="Alt Bilgi Yer Tutucusu 5">
            <a:extLst>
              <a:ext uri="{FF2B5EF4-FFF2-40B4-BE49-F238E27FC236}">
                <a16:creationId xmlns:a16="http://schemas.microsoft.com/office/drawing/2014/main" id="{6F0104AF-6816-4E13-890F-E2343AE1D29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FF72879-3254-494A-B24B-AFBA281E288E}"/>
              </a:ext>
            </a:extLst>
          </p:cNvPr>
          <p:cNvSpPr>
            <a:spLocks noGrp="1"/>
          </p:cNvSpPr>
          <p:nvPr>
            <p:ph type="sldNum" sz="quarter" idx="12"/>
          </p:nvPr>
        </p:nvSpPr>
        <p:spPr/>
        <p:txBody>
          <a:bodyPr/>
          <a:lstStyle/>
          <a:p>
            <a:fld id="{488BA7FC-4B02-4B29-8695-A51D12D41EE0}" type="slidenum">
              <a:rPr lang="tr-TR" smtClean="0"/>
              <a:t>‹#›</a:t>
            </a:fld>
            <a:endParaRPr lang="tr-TR"/>
          </a:p>
        </p:txBody>
      </p:sp>
    </p:spTree>
    <p:extLst>
      <p:ext uri="{BB962C8B-B14F-4D97-AF65-F5344CB8AC3E}">
        <p14:creationId xmlns:p14="http://schemas.microsoft.com/office/powerpoint/2010/main" val="545660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2700000" scaled="1"/>
          <a:tileRect/>
        </a:gradFill>
        <a:effectLst/>
      </p:bgPr>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FFCD31F1-9BC9-40CC-872D-2C0636C0B2D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538BE405-DD16-4446-B205-35BDABD92EB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FDAAB4E-0464-492D-B6C8-B8D189A860A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8F9184-AEDE-4433-A366-89EBF11077FF}" type="datetimeFigureOut">
              <a:rPr lang="tr-TR" smtClean="0"/>
              <a:t>10.06.2026</a:t>
            </a:fld>
            <a:endParaRPr lang="tr-TR"/>
          </a:p>
        </p:txBody>
      </p:sp>
      <p:sp>
        <p:nvSpPr>
          <p:cNvPr id="5" name="Alt Bilgi Yer Tutucusu 4">
            <a:extLst>
              <a:ext uri="{FF2B5EF4-FFF2-40B4-BE49-F238E27FC236}">
                <a16:creationId xmlns:a16="http://schemas.microsoft.com/office/drawing/2014/main" id="{B3BCAA56-2DC5-475E-975E-5EF45C784F1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2E6AC425-2A0B-40CB-B3E2-6C286B4D045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8BA7FC-4B02-4B29-8695-A51D12D41EE0}" type="slidenum">
              <a:rPr lang="tr-TR" smtClean="0"/>
              <a:t>‹#›</a:t>
            </a:fld>
            <a:endParaRPr lang="tr-TR"/>
          </a:p>
        </p:txBody>
      </p:sp>
    </p:spTree>
    <p:extLst>
      <p:ext uri="{BB962C8B-B14F-4D97-AF65-F5344CB8AC3E}">
        <p14:creationId xmlns:p14="http://schemas.microsoft.com/office/powerpoint/2010/main" val="3573702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www.alikaplan.net/" TargetMode="External"/><Relationship Id="rId2" Type="http://schemas.openxmlformats.org/officeDocument/2006/relationships/hyperlink" Target="mailto:k33ali@hotmail.com" TargetMode="Externa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package" Target="../embeddings/Microsoft_Word_Document.docx"/><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2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hyperlink" Target="https://www.tccb.gov.tr/assets/dosya/resmiyazisma/dosyalar/kilavuz.pdf"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ürkiye Belediyeler Birligi Logo Vector File Download | Logowik">
            <a:extLst>
              <a:ext uri="{FF2B5EF4-FFF2-40B4-BE49-F238E27FC236}">
                <a16:creationId xmlns:a16="http://schemas.microsoft.com/office/drawing/2014/main" id="{8124115F-5E65-40E6-8002-497597CE0C3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21254" y="923926"/>
            <a:ext cx="8765721" cy="44490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1281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70FE378-ABFF-4EBE-9325-898B7E2BE291}"/>
              </a:ext>
            </a:extLst>
          </p:cNvPr>
          <p:cNvSpPr>
            <a:spLocks noGrp="1"/>
          </p:cNvSpPr>
          <p:nvPr>
            <p:ph type="title"/>
          </p:nvPr>
        </p:nvSpPr>
        <p:spPr>
          <a:xfrm>
            <a:off x="838200" y="365126"/>
            <a:ext cx="10515600" cy="768350"/>
          </a:xfrm>
        </p:spPr>
        <p:txBody>
          <a:bodyPr/>
          <a:lstStyle/>
          <a:p>
            <a:pPr algn="ctr"/>
            <a:r>
              <a:rPr lang="tr-TR" sz="2800" b="1" kern="1800" dirty="0">
                <a:effectLst/>
                <a:latin typeface="Times New Roman" panose="02020603050405020304" pitchFamily="18" charset="0"/>
                <a:ea typeface="Times New Roman" panose="02020603050405020304" pitchFamily="18" charset="0"/>
                <a:cs typeface="Times New Roman" panose="02020603050405020304" pitchFamily="18" charset="0"/>
              </a:rPr>
              <a:t>Bağlaç Olan da, de’nin Yazılışı</a:t>
            </a:r>
            <a:endParaRPr lang="tr-TR" dirty="0"/>
          </a:p>
        </p:txBody>
      </p:sp>
      <p:graphicFrame>
        <p:nvGraphicFramePr>
          <p:cNvPr id="5" name="İçerik Yer Tutucusu 4">
            <a:extLst>
              <a:ext uri="{FF2B5EF4-FFF2-40B4-BE49-F238E27FC236}">
                <a16:creationId xmlns:a16="http://schemas.microsoft.com/office/drawing/2014/main" id="{A198B6A0-BC3D-41CF-99D1-24028EBA1C0C}"/>
              </a:ext>
            </a:extLst>
          </p:cNvPr>
          <p:cNvGraphicFramePr>
            <a:graphicFrameLocks noGrp="1"/>
          </p:cNvGraphicFramePr>
          <p:nvPr>
            <p:ph idx="1"/>
            <p:extLst>
              <p:ext uri="{D42A27DB-BD31-4B8C-83A1-F6EECF244321}">
                <p14:modId xmlns:p14="http://schemas.microsoft.com/office/powerpoint/2010/main" val="2205128741"/>
              </p:ext>
            </p:extLst>
          </p:nvPr>
        </p:nvGraphicFramePr>
        <p:xfrm>
          <a:off x="838200" y="1238250"/>
          <a:ext cx="10725150" cy="4743449"/>
        </p:xfrm>
        <a:graphic>
          <a:graphicData uri="http://schemas.openxmlformats.org/drawingml/2006/table">
            <a:tbl>
              <a:tblPr firstRow="1" firstCol="1" bandRow="1"/>
              <a:tblGrid>
                <a:gridCol w="5362575">
                  <a:extLst>
                    <a:ext uri="{9D8B030D-6E8A-4147-A177-3AD203B41FA5}">
                      <a16:colId xmlns:a16="http://schemas.microsoft.com/office/drawing/2014/main" val="76905319"/>
                    </a:ext>
                  </a:extLst>
                </a:gridCol>
                <a:gridCol w="5362575">
                  <a:extLst>
                    <a:ext uri="{9D8B030D-6E8A-4147-A177-3AD203B41FA5}">
                      <a16:colId xmlns:a16="http://schemas.microsoft.com/office/drawing/2014/main" val="2376733145"/>
                    </a:ext>
                  </a:extLst>
                </a:gridCol>
              </a:tblGrid>
              <a:tr h="2545878">
                <a:tc>
                  <a:txBody>
                    <a:bodyPr/>
                    <a:lstStyle/>
                    <a:p>
                      <a:pPr indent="252095" algn="just" fontAlgn="base">
                        <a:lnSpc>
                          <a:spcPct val="107000"/>
                        </a:lnSpc>
                        <a:spcAft>
                          <a:spcPts val="800"/>
                        </a:spcAft>
                      </a:pPr>
                      <a:r>
                        <a:rPr lang="tr-TR" sz="1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Bağlaç Olan </a:t>
                      </a:r>
                      <a:r>
                        <a:rPr lang="tr-TR" sz="14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da / de</a:t>
                      </a:r>
                      <a:r>
                        <a:rPr lang="tr-TR" sz="1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’nin</a:t>
                      </a:r>
                      <a:r>
                        <a:rPr lang="tr-TR" sz="14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Yazılışı</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p>
                      <a:pPr indent="252095" algn="just" fontAlgn="base">
                        <a:lnSpc>
                          <a:spcPct val="107000"/>
                        </a:lnSpc>
                        <a:spcAft>
                          <a:spcPts val="800"/>
                        </a:spcAft>
                      </a:pPr>
                      <a:r>
                        <a:rPr lang="tr-TR" sz="1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Bağlaç olan </a:t>
                      </a:r>
                      <a:r>
                        <a:rPr lang="tr-TR" sz="14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da / de</a:t>
                      </a:r>
                      <a:r>
                        <a:rPr lang="tr-TR" sz="1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ayrı yazılır ve kendisinden önceki kelimenin son ünlüsüne bağlı olarak büyük ünlü uyumuna uyar:</a:t>
                      </a:r>
                      <a:r>
                        <a:rPr lang="tr-TR"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Kızı da geldi gelini de. Durumu oğluna da bildirdi. Sen de mi kardeşim? Güç de olsa. Konuşur da konuşur.</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tr-TR" sz="1400" b="1" kern="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52095" algn="just" fontAlgn="base">
                        <a:lnSpc>
                          <a:spcPct val="107000"/>
                        </a:lnSpc>
                        <a:spcAft>
                          <a:spcPts val="800"/>
                        </a:spcAft>
                      </a:pPr>
                      <a:r>
                        <a:rPr lang="tr-TR" sz="1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UYARI: </a:t>
                      </a:r>
                      <a:r>
                        <a:rPr lang="tr-TR" sz="14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Ayrı yazılan </a:t>
                      </a:r>
                      <a:r>
                        <a:rPr lang="tr-TR" sz="1400"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da / de </a:t>
                      </a:r>
                      <a:r>
                        <a:rPr lang="tr-TR" sz="14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hiçbir zaman </a:t>
                      </a:r>
                      <a:r>
                        <a:rPr lang="tr-TR" sz="1400"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ta / te </a:t>
                      </a:r>
                      <a:r>
                        <a:rPr lang="tr-TR" sz="14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biçiminde yazılmaz</a:t>
                      </a: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Gidip de gelmemek var, gelip de görmemek var </a:t>
                      </a: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Gidip te gelmemek var, gelip te görmemek var </a:t>
                      </a: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değil)</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p>
                      <a:pPr indent="252095" algn="just" fontAlgn="base">
                        <a:lnSpc>
                          <a:spcPct val="107000"/>
                        </a:lnSpc>
                        <a:spcAft>
                          <a:spcPts val="800"/>
                        </a:spcAft>
                      </a:pPr>
                      <a:r>
                        <a:rPr lang="tr-TR" sz="1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UYARI: </a:t>
                      </a: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Ya</a:t>
                      </a: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sözüyle birlikte kullanılan </a:t>
                      </a: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da</a:t>
                      </a: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ayrı yazılır: </a:t>
                      </a: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ya da</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p>
                      <a:pPr indent="252095" algn="just" fontAlgn="base">
                        <a:lnSpc>
                          <a:spcPct val="107000"/>
                        </a:lnSpc>
                        <a:spcAft>
                          <a:spcPts val="800"/>
                        </a:spcAft>
                      </a:pPr>
                      <a:r>
                        <a:rPr lang="tr-TR" sz="1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UYARI: </a:t>
                      </a: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Da / de </a:t>
                      </a: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bağlacını kendisinden önceki kelimeden kesme ile ayırmak yanlıştır: </a:t>
                      </a: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Ayşe de geldi </a:t>
                      </a: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Ayşe’de geldi </a:t>
                      </a: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değil). </a:t>
                      </a: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Kitabın kapağına da dikkat et</a:t>
                      </a: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Kitabın kapağına’da dikkat et </a:t>
                      </a: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değil)</a:t>
                      </a: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tr-TR" sz="1400" b="1" kern="18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75190634"/>
                  </a:ext>
                </a:extLst>
              </a:tr>
              <a:tr h="2197571">
                <a:tc>
                  <a:txBody>
                    <a:bodyPr/>
                    <a:lstStyle/>
                    <a:p>
                      <a:pPr fontAlgn="base">
                        <a:lnSpc>
                          <a:spcPct val="107000"/>
                        </a:lnSpc>
                        <a:spcAft>
                          <a:spcPts val="800"/>
                        </a:spcAft>
                      </a:pPr>
                      <a:r>
                        <a:rPr lang="tr-TR" sz="1400" b="1" kern="1800">
                          <a:effectLst/>
                          <a:latin typeface="Times New Roman" panose="02020603050405020304" pitchFamily="18" charset="0"/>
                          <a:ea typeface="Times New Roman" panose="02020603050405020304" pitchFamily="18" charset="0"/>
                          <a:cs typeface="Times New Roman" panose="02020603050405020304" pitchFamily="18" charset="0"/>
                        </a:rPr>
                        <a:t>Bağlaç Olan ki’nin Yazılışı</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p>
                      <a:pPr indent="252095" algn="just" fontAlgn="base">
                        <a:lnSpc>
                          <a:spcPct val="107000"/>
                        </a:lnSpc>
                        <a:spcAft>
                          <a:spcPts val="800"/>
                        </a:spcAft>
                      </a:pPr>
                      <a:r>
                        <a:rPr lang="tr-TR" sz="1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Bağlaç Olan </a:t>
                      </a:r>
                      <a:r>
                        <a:rPr lang="tr-TR" sz="1400" b="1"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ki</a:t>
                      </a:r>
                      <a:r>
                        <a:rPr lang="tr-TR" sz="1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’nin Yazılışı</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p>
                      <a:pPr indent="252095" algn="just" fontAlgn="base">
                        <a:lnSpc>
                          <a:spcPct val="107000"/>
                        </a:lnSpc>
                        <a:spcAft>
                          <a:spcPts val="800"/>
                        </a:spcAft>
                      </a:pPr>
                      <a:r>
                        <a:rPr lang="tr-TR" sz="1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Bağlaç olan </a:t>
                      </a:r>
                      <a:r>
                        <a:rPr lang="tr-TR" sz="1400" b="1"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ki</a:t>
                      </a:r>
                      <a:r>
                        <a:rPr lang="tr-TR" sz="1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ayrı yazılır</a:t>
                      </a: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bilmem ki, demek ki, kaldı ki </a:t>
                      </a: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vb.</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p>
                      <a:pPr indent="252095" algn="just" fontAlgn="base">
                        <a:lnSpc>
                          <a:spcPct val="107000"/>
                        </a:lnSpc>
                        <a:spcAft>
                          <a:spcPts val="800"/>
                        </a:spcAft>
                      </a:pP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Türk dili, dillerin en zenginlerindendir; yeter ki bu dil, şuurla işlen­sin. </a:t>
                      </a: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(Atatürk)</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p>
                      <a:pPr indent="252095" algn="just" fontAlgn="base">
                        <a:lnSpc>
                          <a:spcPct val="107000"/>
                        </a:lnSpc>
                        <a:spcAft>
                          <a:spcPts val="800"/>
                        </a:spcAft>
                      </a:pP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Geçmiş zaman olur ki hayali cihan değer.</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tr-TR" sz="1400" b="1" kern="18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52095" algn="just" fontAlgn="base">
                        <a:lnSpc>
                          <a:spcPct val="107000"/>
                        </a:lnSpc>
                        <a:spcAft>
                          <a:spcPts val="800"/>
                        </a:spcAft>
                      </a:pPr>
                      <a:r>
                        <a:rPr lang="tr-TR" sz="14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Birkaç örnekte </a:t>
                      </a:r>
                      <a:r>
                        <a:rPr lang="tr-TR" sz="1400"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ki</a:t>
                      </a:r>
                      <a:r>
                        <a:rPr lang="tr-TR" sz="14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bağlacı kalıplaşmış olduğu için bitişik yazılır: </a:t>
                      </a:r>
                      <a:r>
                        <a:rPr lang="tr-TR" sz="1400"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belki, çünkü, hâlbuki, mademki, meğerki, oysaki, sanki</a:t>
                      </a:r>
                      <a:r>
                        <a:rPr lang="tr-TR" sz="1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tr-TR"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Bu örnekler­den </a:t>
                      </a:r>
                      <a:r>
                        <a:rPr lang="tr-TR" sz="1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çünkü</a:t>
                      </a:r>
                      <a:r>
                        <a:rPr lang="tr-TR"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sözünde ek aynı zamanda küçük ünlü uyumuna uymuştur.</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p>
                      <a:pPr indent="252095" algn="just" fontAlgn="base">
                        <a:lnSpc>
                          <a:spcPct val="107000"/>
                        </a:lnSpc>
                        <a:spcAft>
                          <a:spcPts val="800"/>
                        </a:spcAft>
                      </a:pPr>
                      <a:r>
                        <a:rPr lang="tr-TR"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Şüphe ve pekiştirme göreviyle kullanılan </a:t>
                      </a:r>
                      <a:r>
                        <a:rPr lang="tr-TR" sz="1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ki</a:t>
                      </a:r>
                      <a:r>
                        <a:rPr lang="tr-TR"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sözü de ayrı yazılır: </a:t>
                      </a:r>
                      <a:r>
                        <a:rPr lang="tr-TR" sz="1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Ders bitti, zil çaldı mı ki? Seni öyle göreceğim geldi ki.</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tr-TR" sz="1400" b="1" kern="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83164233"/>
                  </a:ext>
                </a:extLst>
              </a:tr>
            </a:tbl>
          </a:graphicData>
        </a:graphic>
      </p:graphicFrame>
    </p:spTree>
    <p:extLst>
      <p:ext uri="{BB962C8B-B14F-4D97-AF65-F5344CB8AC3E}">
        <p14:creationId xmlns:p14="http://schemas.microsoft.com/office/powerpoint/2010/main" val="30746160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id="{25DDA43D-EC26-4660-B290-844AA9AC13BA}"/>
              </a:ext>
            </a:extLst>
          </p:cNvPr>
          <p:cNvGraphicFramePr>
            <a:graphicFrameLocks noGrp="1"/>
          </p:cNvGraphicFramePr>
          <p:nvPr/>
        </p:nvGraphicFramePr>
        <p:xfrm>
          <a:off x="952500" y="962025"/>
          <a:ext cx="10029825" cy="4603905"/>
        </p:xfrm>
        <a:graphic>
          <a:graphicData uri="http://schemas.openxmlformats.org/drawingml/2006/table">
            <a:tbl>
              <a:tblPr firstRow="1" firstCol="1" bandRow="1"/>
              <a:tblGrid>
                <a:gridCol w="5048221">
                  <a:extLst>
                    <a:ext uri="{9D8B030D-6E8A-4147-A177-3AD203B41FA5}">
                      <a16:colId xmlns:a16="http://schemas.microsoft.com/office/drawing/2014/main" val="754522393"/>
                    </a:ext>
                  </a:extLst>
                </a:gridCol>
                <a:gridCol w="4981604">
                  <a:extLst>
                    <a:ext uri="{9D8B030D-6E8A-4147-A177-3AD203B41FA5}">
                      <a16:colId xmlns:a16="http://schemas.microsoft.com/office/drawing/2014/main" val="2266309708"/>
                    </a:ext>
                  </a:extLst>
                </a:gridCol>
              </a:tblGrid>
              <a:tr h="668281">
                <a:tc gridSpan="2">
                  <a:txBody>
                    <a:bodyPr/>
                    <a:lstStyle/>
                    <a:p>
                      <a:pPr algn="ctr">
                        <a:lnSpc>
                          <a:spcPct val="107000"/>
                        </a:lnSpc>
                        <a:spcAft>
                          <a:spcPts val="800"/>
                        </a:spcAft>
                      </a:pPr>
                      <a:r>
                        <a:rPr lang="tr-TR" sz="2000" b="1" dirty="0">
                          <a:effectLst/>
                          <a:latin typeface="Times New Roman" panose="02020603050405020304" pitchFamily="18" charset="0"/>
                          <a:ea typeface="Calibri" panose="020F0502020204030204" pitchFamily="34" charset="0"/>
                          <a:cs typeface="Times New Roman" panose="02020603050405020304" pitchFamily="18" charset="0"/>
                        </a:rPr>
                        <a:t>Bağlaç Olan da/de’nin Yazımı</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429921362"/>
                  </a:ext>
                </a:extLst>
              </a:tr>
              <a:tr h="1319246">
                <a:tc>
                  <a:txBody>
                    <a:bodyPr/>
                    <a:lstStyle/>
                    <a:p>
                      <a:pPr algn="just">
                        <a:lnSpc>
                          <a:spcPct val="107000"/>
                        </a:lnSpc>
                        <a:spcAft>
                          <a:spcPts val="800"/>
                        </a:spcAft>
                      </a:pPr>
                      <a:r>
                        <a:rPr lang="tr-TR" sz="20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Bağlaç olan da/de, kendisinden önceki kelimenin son ünlüsünün kalınlığı veya inceliğine göre ve ayrı olarak yazılır:</a:t>
                      </a:r>
                      <a:endParaRPr lang="tr-TR" sz="20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2000">
                          <a:effectLst/>
                          <a:latin typeface="Times New Roman" panose="02020603050405020304" pitchFamily="18" charset="0"/>
                          <a:ea typeface="Calibri" panose="020F0502020204030204" pitchFamily="34" charset="0"/>
                          <a:cs typeface="Times New Roman" panose="02020603050405020304" pitchFamily="18" charset="0"/>
                        </a:rPr>
                        <a:t>da/de ifadesi, cümleden çıkartıldığında cümle anlamsızlaşmıyorsa bu durum ifadenin bağlaç olduğunu göstermektedir:</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7933748"/>
                  </a:ext>
                </a:extLst>
              </a:tr>
              <a:tr h="872126">
                <a:tc>
                  <a:txBody>
                    <a:bodyPr/>
                    <a:lstStyle/>
                    <a:p>
                      <a:pPr algn="just">
                        <a:lnSpc>
                          <a:spcPct val="107000"/>
                        </a:lnSpc>
                        <a:spcAft>
                          <a:spcPts val="800"/>
                        </a:spcAft>
                      </a:pP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Ayrı yazılan da/de hiçbir zaman ta/te biçiminde yazılmaz:</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Malzeme de hizmet de ihaleyle alınacaktır. (hizmet te değil)</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03704790"/>
                  </a:ext>
                </a:extLst>
              </a:tr>
              <a:tr h="872126">
                <a:tc>
                  <a:txBody>
                    <a:bodyPr/>
                    <a:lstStyle/>
                    <a:p>
                      <a:pPr algn="just">
                        <a:lnSpc>
                          <a:spcPct val="107000"/>
                        </a:lnSpc>
                        <a:spcAft>
                          <a:spcPts val="800"/>
                        </a:spcAft>
                      </a:pPr>
                      <a:r>
                        <a:rPr lang="tr-TR" sz="200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Da/de bağlacını kendisinden önceki kelimeden kesme ile ayırmak yanlıştır:</a:t>
                      </a:r>
                      <a:endParaRPr lang="tr-TR" sz="200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2000">
                          <a:effectLst/>
                          <a:latin typeface="Times New Roman" panose="02020603050405020304" pitchFamily="18" charset="0"/>
                          <a:ea typeface="Calibri" panose="020F0502020204030204" pitchFamily="34" charset="0"/>
                          <a:cs typeface="Times New Roman" panose="02020603050405020304" pitchFamily="18" charset="0"/>
                        </a:rPr>
                        <a:t>Başkanlığımız da bilişim sistemleri kullanmaktadır. </a:t>
                      </a:r>
                      <a:r>
                        <a:rPr lang="tr-TR" sz="20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(Başkanlığımız’da değil)</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29990627"/>
                  </a:ext>
                </a:extLst>
              </a:tr>
              <a:tr h="872126">
                <a:tc>
                  <a:txBody>
                    <a:bodyPr/>
                    <a:lstStyle/>
                    <a:p>
                      <a:pPr algn="just">
                        <a:lnSpc>
                          <a:spcPct val="107000"/>
                        </a:lnSpc>
                        <a:spcAft>
                          <a:spcPts val="800"/>
                        </a:spcAft>
                      </a:pP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Ya sözüyle birlikte kullanılan da ayrı yazılır: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Uzlaşma ya da süre uzatımı talep edilecektir. (yada değil)</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1235636"/>
                  </a:ext>
                </a:extLst>
              </a:tr>
            </a:tbl>
          </a:graphicData>
        </a:graphic>
      </p:graphicFrame>
    </p:spTree>
    <p:extLst>
      <p:ext uri="{BB962C8B-B14F-4D97-AF65-F5344CB8AC3E}">
        <p14:creationId xmlns:p14="http://schemas.microsoft.com/office/powerpoint/2010/main" val="29005516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id="{CAAAF154-61C5-4F0A-9E79-512F3FB2140D}"/>
              </a:ext>
            </a:extLst>
          </p:cNvPr>
          <p:cNvGraphicFramePr>
            <a:graphicFrameLocks noGrp="1"/>
          </p:cNvGraphicFramePr>
          <p:nvPr>
            <p:extLst>
              <p:ext uri="{D42A27DB-BD31-4B8C-83A1-F6EECF244321}">
                <p14:modId xmlns:p14="http://schemas.microsoft.com/office/powerpoint/2010/main" val="3181800742"/>
              </p:ext>
            </p:extLst>
          </p:nvPr>
        </p:nvGraphicFramePr>
        <p:xfrm>
          <a:off x="1076324" y="493161"/>
          <a:ext cx="10220325" cy="5508546"/>
        </p:xfrm>
        <a:graphic>
          <a:graphicData uri="http://schemas.openxmlformats.org/drawingml/2006/table">
            <a:tbl>
              <a:tblPr firstRow="1" firstCol="1" bandRow="1"/>
              <a:tblGrid>
                <a:gridCol w="4029076">
                  <a:extLst>
                    <a:ext uri="{9D8B030D-6E8A-4147-A177-3AD203B41FA5}">
                      <a16:colId xmlns:a16="http://schemas.microsoft.com/office/drawing/2014/main" val="688669163"/>
                    </a:ext>
                  </a:extLst>
                </a:gridCol>
                <a:gridCol w="6191249">
                  <a:extLst>
                    <a:ext uri="{9D8B030D-6E8A-4147-A177-3AD203B41FA5}">
                      <a16:colId xmlns:a16="http://schemas.microsoft.com/office/drawing/2014/main" val="4173736585"/>
                    </a:ext>
                  </a:extLst>
                </a:gridCol>
              </a:tblGrid>
              <a:tr h="1851611">
                <a:tc gridSpan="2">
                  <a:txBody>
                    <a:bodyPr/>
                    <a:lstStyle/>
                    <a:p>
                      <a:pPr indent="252095" algn="just" fontAlgn="base">
                        <a:lnSpc>
                          <a:spcPct val="107000"/>
                        </a:lnSpc>
                        <a:spcAft>
                          <a:spcPts val="800"/>
                        </a:spcAft>
                      </a:pPr>
                      <a:r>
                        <a:rPr lang="tr-TR"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Belirtisiz isim tamlamaları, sıfat tamlamaları, isnat grupları, birleşik fiiller, ikilemeler, kısaltma grupları ve kalıplaşmış çe­kimli fiillerden oluşan ifadeler yeni bir kavramı karşıladıklarında birleşik kelime olurlar. Birleşik kelimeler belirli kurallar çerçevesinde bitişik veya ayrı olarak yazılır.</a:t>
                      </a:r>
                      <a:endParaRPr lang="tr-TR" sz="2000" b="1" dirty="0">
                        <a:effectLst/>
                        <a:latin typeface="Calibri" panose="020F0502020204030204" pitchFamily="34" charset="0"/>
                        <a:ea typeface="Calibri" panose="020F0502020204030204" pitchFamily="34" charset="0"/>
                        <a:cs typeface="Times New Roman" panose="02020603050405020304" pitchFamily="18" charset="0"/>
                      </a:endParaRPr>
                    </a:p>
                    <a:p>
                      <a:pPr algn="ctr" fontAlgn="base">
                        <a:lnSpc>
                          <a:spcPct val="107000"/>
                        </a:lnSpc>
                        <a:spcAft>
                          <a:spcPts val="800"/>
                        </a:spcAft>
                      </a:pPr>
                      <a:r>
                        <a:rPr lang="tr-TR" sz="24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Birleşik kelimeler aşağıdaki durumlarda bitişik yazılırlar: </a:t>
                      </a:r>
                      <a:endParaRPr lang="tr-TR" sz="2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1778" marR="417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4102224745"/>
                  </a:ext>
                </a:extLst>
              </a:tr>
              <a:tr h="1390112">
                <a:tc>
                  <a:txBody>
                    <a:bodyPr/>
                    <a:lstStyle/>
                    <a:p>
                      <a:pPr algn="just" fontAlgn="base">
                        <a:lnSpc>
                          <a:spcPct val="107000"/>
                        </a:lnSpc>
                        <a:spcAft>
                          <a:spcPts val="800"/>
                        </a:spcAft>
                      </a:pPr>
                      <a:r>
                        <a:rPr lang="tr-TR"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a:t>
                      </a:r>
                      <a:r>
                        <a:rPr lang="tr-TR"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Ses düşmesine uğrayan birleşik kelimeler bitişik yazılır: </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1778" marR="417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52095" algn="just" fontAlgn="base">
                        <a:lnSpc>
                          <a:spcPct val="107000"/>
                        </a:lnSpc>
                        <a:spcAft>
                          <a:spcPts val="800"/>
                        </a:spcAft>
                      </a:pPr>
                      <a:r>
                        <a:rPr lang="tr-TR" sz="20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birbiri (&lt; biri biri)</a:t>
                      </a:r>
                      <a:r>
                        <a:rPr lang="tr-TR"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20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kaynana (&lt; kayın ana), kaynata (&lt; kayın ata), nasıl (&lt; ne asıl), niçin (&lt; ne için), pazartesi (&lt; pazar ertesi), sütlaç (&lt; sütlü aş) </a:t>
                      </a:r>
                      <a:r>
                        <a:rPr lang="tr-TR"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vb.</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41778" marR="417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95555388"/>
                  </a:ext>
                </a:extLst>
              </a:tr>
              <a:tr h="1741991">
                <a:tc>
                  <a:txBody>
                    <a:bodyPr/>
                    <a:lstStyle/>
                    <a:p>
                      <a:pPr algn="just" fontAlgn="base">
                        <a:lnSpc>
                          <a:spcPct val="107000"/>
                        </a:lnSpc>
                        <a:spcAft>
                          <a:spcPts val="800"/>
                        </a:spcAft>
                      </a:pPr>
                      <a:r>
                        <a:rPr lang="tr-TR" sz="2000" b="1"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tr-TR" sz="2000" dirty="0">
                          <a:effectLst/>
                          <a:latin typeface="Times New Roman" panose="02020603050405020304" pitchFamily="18" charset="0"/>
                          <a:ea typeface="Times New Roman" panose="02020603050405020304" pitchFamily="18" charset="0"/>
                          <a:cs typeface="Times New Roman" panose="02020603050405020304" pitchFamily="18" charset="0"/>
                        </a:rPr>
                        <a:t> Özgün biçimleri tek heceli bazı Arapça kökenli kelimeler </a:t>
                      </a:r>
                      <a:r>
                        <a:rPr lang="tr-TR" sz="2000" i="1" dirty="0">
                          <a:effectLst/>
                          <a:latin typeface="Times New Roman" panose="02020603050405020304" pitchFamily="18" charset="0"/>
                          <a:ea typeface="Times New Roman" panose="02020603050405020304" pitchFamily="18" charset="0"/>
                          <a:cs typeface="Times New Roman" panose="02020603050405020304" pitchFamily="18" charset="0"/>
                        </a:rPr>
                        <a:t>etmek, edilmek, eylemek, olmak, olunmak</a:t>
                      </a:r>
                      <a:r>
                        <a:rPr lang="tr-TR" sz="2000" dirty="0">
                          <a:effectLst/>
                          <a:latin typeface="Times New Roman" panose="02020603050405020304" pitchFamily="18" charset="0"/>
                          <a:ea typeface="Times New Roman" panose="02020603050405020304" pitchFamily="18" charset="0"/>
                          <a:cs typeface="Times New Roman" panose="02020603050405020304" pitchFamily="18" charset="0"/>
                        </a:rPr>
                        <a:t> yardımcı fiilleriyle birleşirken ses düşmesine, ses değişmesine veya ses türemesine uğradıklarında bitişik yazılır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1778" marR="417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tr-TR" sz="20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emretmek</a:t>
                      </a:r>
                      <a:r>
                        <a:rPr lang="tr-TR"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20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meno­lunmak, cemetmek, kaybolmak</a:t>
                      </a:r>
                      <a:r>
                        <a:rPr lang="tr-TR"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20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darbetmek</a:t>
                      </a:r>
                      <a:r>
                        <a:rPr lang="tr-TR" sz="20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20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dercetmek</a:t>
                      </a:r>
                      <a:r>
                        <a:rPr lang="tr-TR" sz="20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20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hamdetmek</a:t>
                      </a:r>
                      <a:r>
                        <a:rPr lang="tr-TR" sz="20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affetmek, hissetmek, reddetmek</a:t>
                      </a:r>
                      <a:r>
                        <a:rPr lang="tr-TR"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dirty="0"/>
                    </a:p>
                  </a:txBody>
                  <a:tcPr marL="41778" marR="417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50101343"/>
                  </a:ext>
                </a:extLst>
              </a:tr>
            </a:tbl>
          </a:graphicData>
        </a:graphic>
      </p:graphicFrame>
    </p:spTree>
    <p:extLst>
      <p:ext uri="{BB962C8B-B14F-4D97-AF65-F5344CB8AC3E}">
        <p14:creationId xmlns:p14="http://schemas.microsoft.com/office/powerpoint/2010/main" val="33201202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id="{F98759E4-8282-47D3-B2ED-0FC71C5CD3EF}"/>
              </a:ext>
            </a:extLst>
          </p:cNvPr>
          <p:cNvGraphicFramePr>
            <a:graphicFrameLocks noGrp="1"/>
          </p:cNvGraphicFramePr>
          <p:nvPr>
            <p:extLst>
              <p:ext uri="{D42A27DB-BD31-4B8C-83A1-F6EECF244321}">
                <p14:modId xmlns:p14="http://schemas.microsoft.com/office/powerpoint/2010/main" val="2624608634"/>
              </p:ext>
            </p:extLst>
          </p:nvPr>
        </p:nvGraphicFramePr>
        <p:xfrm>
          <a:off x="514350" y="219075"/>
          <a:ext cx="11344274" cy="5722629"/>
        </p:xfrm>
        <a:graphic>
          <a:graphicData uri="http://schemas.openxmlformats.org/drawingml/2006/table">
            <a:tbl>
              <a:tblPr firstRow="1" firstCol="1" bandRow="1"/>
              <a:tblGrid>
                <a:gridCol w="1809750">
                  <a:extLst>
                    <a:ext uri="{9D8B030D-6E8A-4147-A177-3AD203B41FA5}">
                      <a16:colId xmlns:a16="http://schemas.microsoft.com/office/drawing/2014/main" val="2667672072"/>
                    </a:ext>
                  </a:extLst>
                </a:gridCol>
                <a:gridCol w="1895475">
                  <a:extLst>
                    <a:ext uri="{9D8B030D-6E8A-4147-A177-3AD203B41FA5}">
                      <a16:colId xmlns:a16="http://schemas.microsoft.com/office/drawing/2014/main" val="2045512754"/>
                    </a:ext>
                  </a:extLst>
                </a:gridCol>
                <a:gridCol w="7639049">
                  <a:extLst>
                    <a:ext uri="{9D8B030D-6E8A-4147-A177-3AD203B41FA5}">
                      <a16:colId xmlns:a16="http://schemas.microsoft.com/office/drawing/2014/main" val="1064079722"/>
                    </a:ext>
                  </a:extLst>
                </a:gridCol>
              </a:tblGrid>
              <a:tr h="700066">
                <a:tc rowSpan="10">
                  <a:txBody>
                    <a:bodyPr/>
                    <a:lstStyle/>
                    <a:p>
                      <a:pPr algn="just" fontAlgn="base">
                        <a:lnSpc>
                          <a:spcPct val="107000"/>
                        </a:lnSpc>
                        <a:spcAft>
                          <a:spcPts val="800"/>
                        </a:spcAft>
                      </a:pPr>
                      <a:r>
                        <a:rPr lang="tr-TR" sz="1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a:t>
                      </a:r>
                      <a:r>
                        <a:rPr lang="tr-TR"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Kelimelerden her ikisi veya ikincisi, birleşme sırasında anlam değişmesine uğradığında bu tür birleşik kelimeler bitişik yazılır.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tr-TR" sz="1600" b="1" kern="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1778" marR="417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fontAlgn="base">
                        <a:lnSpc>
                          <a:spcPct val="107000"/>
                        </a:lnSpc>
                        <a:spcAft>
                          <a:spcPts val="800"/>
                        </a:spcAft>
                      </a:pPr>
                      <a:r>
                        <a:rPr lang="tr-TR"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a.Bitki</a:t>
                      </a:r>
                      <a:r>
                        <a:rPr lang="tr-TR"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adları: </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tr-TR" sz="1600" b="1" kern="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1778" marR="417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ase">
                        <a:lnSpc>
                          <a:spcPct val="107000"/>
                        </a:lnSpc>
                        <a:spcAft>
                          <a:spcPts val="800"/>
                        </a:spcAft>
                      </a:pPr>
                      <a:r>
                        <a:rPr lang="tr-TR" sz="1400" i="1" dirty="0">
                          <a:effectLst/>
                          <a:latin typeface="Times New Roman" panose="02020603050405020304" pitchFamily="18" charset="0"/>
                          <a:ea typeface="Times New Roman" panose="02020603050405020304" pitchFamily="18" charset="0"/>
                          <a:cs typeface="Times New Roman" panose="02020603050405020304" pitchFamily="18" charset="0"/>
                        </a:rPr>
                        <a:t>aslanağzı</a:t>
                      </a:r>
                      <a:r>
                        <a:rPr lang="tr-TR"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400" i="1" dirty="0">
                          <a:effectLst/>
                          <a:latin typeface="Times New Roman" panose="02020603050405020304" pitchFamily="18" charset="0"/>
                          <a:ea typeface="Times New Roman" panose="02020603050405020304" pitchFamily="18" charset="0"/>
                          <a:cs typeface="Times New Roman" panose="02020603050405020304" pitchFamily="18" charset="0"/>
                        </a:rPr>
                        <a:t>civanperçemi, keçiboynuzu</a:t>
                      </a:r>
                      <a:r>
                        <a:rPr lang="tr-TR" sz="14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tr-TR" sz="1400" i="1" dirty="0">
                          <a:effectLst/>
                          <a:latin typeface="Times New Roman" panose="02020603050405020304" pitchFamily="18" charset="0"/>
                          <a:ea typeface="Times New Roman" panose="02020603050405020304" pitchFamily="18" charset="0"/>
                          <a:cs typeface="Times New Roman" panose="02020603050405020304" pitchFamily="18" charset="0"/>
                        </a:rPr>
                        <a:t>kuşburnu</a:t>
                      </a:r>
                      <a:r>
                        <a:rPr lang="tr-TR" sz="14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tr-TR" sz="1400" i="1" dirty="0">
                          <a:effectLst/>
                          <a:latin typeface="Times New Roman" panose="02020603050405020304" pitchFamily="18" charset="0"/>
                          <a:ea typeface="Times New Roman" panose="02020603050405020304" pitchFamily="18" charset="0"/>
                          <a:cs typeface="Times New Roman" panose="02020603050405020304" pitchFamily="18" charset="0"/>
                        </a:rPr>
                        <a:t> turnagagası, açıkağız</a:t>
                      </a:r>
                      <a:r>
                        <a:rPr lang="tr-TR" sz="14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tr-TR" sz="1400" i="1" dirty="0">
                          <a:effectLst/>
                          <a:latin typeface="Times New Roman" panose="02020603050405020304" pitchFamily="18" charset="0"/>
                          <a:ea typeface="Times New Roman" panose="02020603050405020304" pitchFamily="18" charset="0"/>
                          <a:cs typeface="Times New Roman" panose="02020603050405020304" pitchFamily="18" charset="0"/>
                        </a:rPr>
                        <a:t> akkuyruk</a:t>
                      </a:r>
                      <a:r>
                        <a:rPr lang="tr-TR" sz="1400" dirty="0">
                          <a:effectLst/>
                          <a:latin typeface="Times New Roman" panose="02020603050405020304" pitchFamily="18" charset="0"/>
                          <a:ea typeface="Times New Roman" panose="02020603050405020304" pitchFamily="18" charset="0"/>
                          <a:cs typeface="Times New Roman" panose="02020603050405020304" pitchFamily="18" charset="0"/>
                        </a:rPr>
                        <a:t> (çay), </a:t>
                      </a:r>
                      <a:r>
                        <a:rPr lang="tr-TR" sz="1400" i="1" dirty="0">
                          <a:effectLst/>
                          <a:latin typeface="Times New Roman" panose="02020603050405020304" pitchFamily="18" charset="0"/>
                          <a:ea typeface="Times New Roman" panose="02020603050405020304" pitchFamily="18" charset="0"/>
                          <a:cs typeface="Times New Roman" panose="02020603050405020304" pitchFamily="18" charset="0"/>
                        </a:rPr>
                        <a:t>alabaş</a:t>
                      </a:r>
                      <a:r>
                        <a:rPr lang="tr-TR"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400" i="1" dirty="0">
                          <a:effectLst/>
                          <a:latin typeface="Times New Roman" panose="02020603050405020304" pitchFamily="18" charset="0"/>
                          <a:ea typeface="Times New Roman" panose="02020603050405020304" pitchFamily="18" charset="0"/>
                          <a:cs typeface="Times New Roman" panose="02020603050405020304" pitchFamily="18" charset="0"/>
                        </a:rPr>
                        <a:t>altınbaş</a:t>
                      </a:r>
                      <a:r>
                        <a:rPr lang="tr-TR" sz="1400" dirty="0">
                          <a:effectLst/>
                          <a:latin typeface="Times New Roman" panose="02020603050405020304" pitchFamily="18" charset="0"/>
                          <a:ea typeface="Times New Roman" panose="02020603050405020304" pitchFamily="18" charset="0"/>
                          <a:cs typeface="Times New Roman" panose="02020603050405020304" pitchFamily="18" charset="0"/>
                        </a:rPr>
                        <a:t> (kavun) vb.</a:t>
                      </a:r>
                      <a:endParaRPr lang="tr-TR" sz="1400" dirty="0"/>
                    </a:p>
                  </a:txBody>
                  <a:tcPr marL="41778" marR="417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94572820"/>
                  </a:ext>
                </a:extLst>
              </a:tr>
              <a:tr h="890609">
                <a:tc vMerge="1">
                  <a:txBody>
                    <a:bodyPr/>
                    <a:lstStyle/>
                    <a:p>
                      <a:endParaRPr lang="tr-TR"/>
                    </a:p>
                  </a:txBody>
                  <a:tcPr/>
                </a:tc>
                <a:tc>
                  <a:txBody>
                    <a:bodyPr/>
                    <a:lstStyle/>
                    <a:p>
                      <a:r>
                        <a:rPr lang="tr-TR" sz="1600" b="1" dirty="0">
                          <a:effectLst/>
                          <a:latin typeface="Times New Roman" panose="02020603050405020304" pitchFamily="18" charset="0"/>
                          <a:ea typeface="Times New Roman" panose="02020603050405020304" pitchFamily="18" charset="0"/>
                          <a:cs typeface="Times New Roman" panose="02020603050405020304" pitchFamily="18" charset="0"/>
                        </a:rPr>
                        <a:t>b. </a:t>
                      </a: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Hayvan adları: </a:t>
                      </a:r>
                      <a:endParaRPr lang="tr-TR" sz="1600" dirty="0"/>
                    </a:p>
                  </a:txBody>
                  <a:tcPr marL="41778" marR="417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tr-TR" sz="1400" kern="1800" dirty="0">
                          <a:effectLst/>
                          <a:latin typeface="Times New Roman" panose="02020603050405020304" pitchFamily="18" charset="0"/>
                          <a:ea typeface="Times New Roman" panose="02020603050405020304" pitchFamily="18" charset="0"/>
                          <a:cs typeface="Times New Roman" panose="02020603050405020304" pitchFamily="18" charset="0"/>
                        </a:rPr>
                        <a:t>danaburnu (böcek), akbaş (kuş), alabacak (at), bağrıkara (kuş), beşparmak (deniz hayvanı), çakırkanat (ördek), kababurun (balık), kamçıkuyruk (koyun), kamışkulak (at), karagöz (balık), karafatma (böcek), kızılkanat (balık), sarıkuyruk (balık), yeşilbaş (ördek), sazkayası (balık), sırtı-kara (balık), şeytaniğnesi, yalıçapkını (kuş), bozbakkal (kuş), bozyürük (yılan), karadul (örümcek) </a:t>
                      </a:r>
                      <a:r>
                        <a:rPr lang="tr-TR" sz="1400" kern="1800" dirty="0" err="1">
                          <a:effectLst/>
                          <a:latin typeface="Times New Roman" panose="02020603050405020304" pitchFamily="18" charset="0"/>
                          <a:ea typeface="Times New Roman" panose="02020603050405020304" pitchFamily="18" charset="0"/>
                          <a:cs typeface="Times New Roman" panose="02020603050405020304" pitchFamily="18" charset="0"/>
                        </a:rPr>
                        <a:t>vb</a:t>
                      </a:r>
                      <a:endParaRPr lang="tr-TR" sz="1400" dirty="0"/>
                    </a:p>
                  </a:txBody>
                  <a:tcPr marL="41778" marR="417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79423340"/>
                  </a:ext>
                </a:extLst>
              </a:tr>
              <a:tr h="266700">
                <a:tc vMerge="1">
                  <a:txBody>
                    <a:bodyPr/>
                    <a:lstStyle/>
                    <a:p>
                      <a:endParaRPr lang="tr-TR"/>
                    </a:p>
                  </a:txBody>
                  <a:tcPr/>
                </a:tc>
                <a:tc>
                  <a:txBody>
                    <a:bodyPr/>
                    <a:lstStyle/>
                    <a:p>
                      <a:r>
                        <a:rPr lang="tr-TR" sz="1600" b="1">
                          <a:effectLst/>
                          <a:latin typeface="Times New Roman" panose="02020603050405020304" pitchFamily="18" charset="0"/>
                          <a:ea typeface="Times New Roman" panose="02020603050405020304" pitchFamily="18" charset="0"/>
                          <a:cs typeface="Times New Roman" panose="02020603050405020304" pitchFamily="18" charset="0"/>
                        </a:rPr>
                        <a:t>c. </a:t>
                      </a:r>
                      <a:r>
                        <a:rPr lang="tr-TR" sz="1600">
                          <a:effectLst/>
                          <a:latin typeface="Times New Roman" panose="02020603050405020304" pitchFamily="18" charset="0"/>
                          <a:ea typeface="Times New Roman" panose="02020603050405020304" pitchFamily="18" charset="0"/>
                          <a:cs typeface="Times New Roman" panose="02020603050405020304" pitchFamily="18" charset="0"/>
                        </a:rPr>
                        <a:t>Hastalık adları: </a:t>
                      </a:r>
                      <a:endParaRPr lang="tr-TR" sz="1600"/>
                    </a:p>
                  </a:txBody>
                  <a:tcPr marL="41778" marR="417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tr-TR" sz="1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itdirseği</a:t>
                      </a:r>
                      <a:r>
                        <a:rPr lang="tr-TR"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(arpacık), </a:t>
                      </a:r>
                      <a:r>
                        <a:rPr lang="tr-TR" sz="1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delibaş</a:t>
                      </a:r>
                      <a:r>
                        <a:rPr lang="tr-TR"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karabaş</a:t>
                      </a:r>
                      <a:r>
                        <a:rPr lang="tr-TR"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karabacak</a:t>
                      </a:r>
                      <a:r>
                        <a:rPr lang="tr-TR"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400" dirty="0"/>
                    </a:p>
                  </a:txBody>
                  <a:tcPr marL="41778" marR="417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85751680"/>
                  </a:ext>
                </a:extLst>
              </a:tr>
              <a:tr h="704850">
                <a:tc vMerge="1">
                  <a:txBody>
                    <a:bodyPr/>
                    <a:lstStyle/>
                    <a:p>
                      <a:endParaRPr lang="tr-TR"/>
                    </a:p>
                  </a:txBody>
                  <a:tcPr/>
                </a:tc>
                <a:tc>
                  <a:txBody>
                    <a:bodyPr/>
                    <a:lstStyle/>
                    <a:p>
                      <a:r>
                        <a:rPr lang="tr-TR" sz="1600" b="1">
                          <a:effectLst/>
                          <a:latin typeface="Times New Roman" panose="02020603050405020304" pitchFamily="18" charset="0"/>
                          <a:ea typeface="Times New Roman" panose="02020603050405020304" pitchFamily="18" charset="0"/>
                          <a:cs typeface="Times New Roman" panose="02020603050405020304" pitchFamily="18" charset="0"/>
                        </a:rPr>
                        <a:t>ç. </a:t>
                      </a:r>
                      <a:r>
                        <a:rPr lang="tr-TR" sz="1600">
                          <a:effectLst/>
                          <a:latin typeface="Times New Roman" panose="02020603050405020304" pitchFamily="18" charset="0"/>
                          <a:ea typeface="Times New Roman" panose="02020603050405020304" pitchFamily="18" charset="0"/>
                          <a:cs typeface="Times New Roman" panose="02020603050405020304" pitchFamily="18" charset="0"/>
                        </a:rPr>
                        <a:t>Alet ve eşya adları</a:t>
                      </a:r>
                      <a:endParaRPr lang="tr-TR" sz="1600"/>
                    </a:p>
                  </a:txBody>
                  <a:tcPr marL="41778" marR="417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ase">
                        <a:lnSpc>
                          <a:spcPct val="107000"/>
                        </a:lnSpc>
                        <a:spcAft>
                          <a:spcPts val="800"/>
                        </a:spcAft>
                      </a:pPr>
                      <a:r>
                        <a:rPr lang="tr-TR" sz="1400" i="1" dirty="0">
                          <a:effectLst/>
                          <a:latin typeface="Times New Roman" panose="02020603050405020304" pitchFamily="18" charset="0"/>
                          <a:ea typeface="Times New Roman" panose="02020603050405020304" pitchFamily="18" charset="0"/>
                          <a:cs typeface="Times New Roman" panose="02020603050405020304" pitchFamily="18" charset="0"/>
                        </a:rPr>
                        <a:t>balıkgözü</a:t>
                      </a:r>
                      <a:r>
                        <a:rPr lang="tr-TR" sz="1400" dirty="0">
                          <a:effectLst/>
                          <a:latin typeface="Times New Roman" panose="02020603050405020304" pitchFamily="18" charset="0"/>
                          <a:ea typeface="Times New Roman" panose="02020603050405020304" pitchFamily="18" charset="0"/>
                          <a:cs typeface="Times New Roman" panose="02020603050405020304" pitchFamily="18" charset="0"/>
                        </a:rPr>
                        <a:t> (halka), </a:t>
                      </a:r>
                      <a:r>
                        <a:rPr lang="tr-TR" sz="1400" i="1" dirty="0">
                          <a:effectLst/>
                          <a:latin typeface="Times New Roman" panose="02020603050405020304" pitchFamily="18" charset="0"/>
                          <a:ea typeface="Times New Roman" panose="02020603050405020304" pitchFamily="18" charset="0"/>
                          <a:cs typeface="Times New Roman" panose="02020603050405020304" pitchFamily="18" charset="0"/>
                        </a:rPr>
                        <a:t>deveboynu</a:t>
                      </a:r>
                      <a:r>
                        <a:rPr lang="tr-TR" sz="1400" dirty="0">
                          <a:effectLst/>
                          <a:latin typeface="Times New Roman" panose="02020603050405020304" pitchFamily="18" charset="0"/>
                          <a:ea typeface="Times New Roman" panose="02020603050405020304" pitchFamily="18" charset="0"/>
                          <a:cs typeface="Times New Roman" panose="02020603050405020304" pitchFamily="18" charset="0"/>
                        </a:rPr>
                        <a:t> (boru), </a:t>
                      </a:r>
                      <a:r>
                        <a:rPr lang="tr-TR" sz="1400" i="1" dirty="0">
                          <a:effectLst/>
                          <a:latin typeface="Times New Roman" panose="02020603050405020304" pitchFamily="18" charset="0"/>
                          <a:ea typeface="Times New Roman" panose="02020603050405020304" pitchFamily="18" charset="0"/>
                          <a:cs typeface="Times New Roman" panose="02020603050405020304" pitchFamily="18" charset="0"/>
                        </a:rPr>
                        <a:t>domuztırnağı</a:t>
                      </a:r>
                      <a:r>
                        <a:rPr lang="tr-TR" sz="1400" dirty="0">
                          <a:effectLst/>
                          <a:latin typeface="Times New Roman" panose="02020603050405020304" pitchFamily="18" charset="0"/>
                          <a:ea typeface="Times New Roman" panose="02020603050405020304" pitchFamily="18" charset="0"/>
                          <a:cs typeface="Times New Roman" panose="02020603050405020304" pitchFamily="18" charset="0"/>
                        </a:rPr>
                        <a:t> (kanca), </a:t>
                      </a:r>
                      <a:r>
                        <a:rPr lang="tr-TR" sz="1400" i="1" dirty="0">
                          <a:effectLst/>
                          <a:latin typeface="Times New Roman" panose="02020603050405020304" pitchFamily="18" charset="0"/>
                          <a:ea typeface="Times New Roman" panose="02020603050405020304" pitchFamily="18" charset="0"/>
                          <a:cs typeface="Times New Roman" panose="02020603050405020304" pitchFamily="18" charset="0"/>
                        </a:rPr>
                        <a:t>horozayağı</a:t>
                      </a:r>
                      <a:r>
                        <a:rPr lang="tr-TR" sz="1400" dirty="0">
                          <a:effectLst/>
                          <a:latin typeface="Times New Roman" panose="02020603050405020304" pitchFamily="18" charset="0"/>
                          <a:ea typeface="Times New Roman" panose="02020603050405020304" pitchFamily="18" charset="0"/>
                          <a:cs typeface="Times New Roman" panose="02020603050405020304" pitchFamily="18" charset="0"/>
                        </a:rPr>
                        <a:t> (burgu), </a:t>
                      </a:r>
                      <a:r>
                        <a:rPr lang="tr-TR" sz="1400" i="1" dirty="0">
                          <a:effectLst/>
                          <a:latin typeface="Times New Roman" panose="02020603050405020304" pitchFamily="18" charset="0"/>
                          <a:ea typeface="Times New Roman" panose="02020603050405020304" pitchFamily="18" charset="0"/>
                          <a:cs typeface="Times New Roman" panose="02020603050405020304" pitchFamily="18" charset="0"/>
                        </a:rPr>
                        <a:t>kargaburnu</a:t>
                      </a:r>
                      <a:r>
                        <a:rPr lang="tr-TR" sz="1400" dirty="0">
                          <a:effectLst/>
                          <a:latin typeface="Times New Roman" panose="02020603050405020304" pitchFamily="18" charset="0"/>
                          <a:ea typeface="Times New Roman" panose="02020603050405020304" pitchFamily="18" charset="0"/>
                          <a:cs typeface="Times New Roman" panose="02020603050405020304" pitchFamily="18" charset="0"/>
                        </a:rPr>
                        <a:t> (alet),  kedigözü (lamba), leylekgagası (alet), sıçankuyruğu (törpü), gagaburun (gemi), kancabaş (kayık), adayavrusu (tekne) vb.</a:t>
                      </a:r>
                      <a:endParaRPr lang="tr-TR" sz="1400" dirty="0"/>
                    </a:p>
                  </a:txBody>
                  <a:tcPr marL="41778" marR="417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67577792"/>
                  </a:ext>
                </a:extLst>
              </a:tr>
              <a:tr h="644017">
                <a:tc vMerge="1">
                  <a:txBody>
                    <a:bodyPr/>
                    <a:lstStyle/>
                    <a:p>
                      <a:endParaRPr lang="tr-TR"/>
                    </a:p>
                  </a:txBody>
                  <a:tcPr/>
                </a:tc>
                <a:tc>
                  <a:txBody>
                    <a:bodyPr/>
                    <a:lstStyle/>
                    <a:p>
                      <a:r>
                        <a:rPr lang="tr-TR" sz="1600" b="1" dirty="0">
                          <a:effectLst/>
                          <a:latin typeface="Times New Roman" panose="02020603050405020304" pitchFamily="18" charset="0"/>
                          <a:ea typeface="Times New Roman" panose="02020603050405020304" pitchFamily="18" charset="0"/>
                          <a:cs typeface="Times New Roman" panose="02020603050405020304" pitchFamily="18" charset="0"/>
                        </a:rPr>
                        <a:t>d. </a:t>
                      </a: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Biçim, tarz, tür, motif vb. adlar:</a:t>
                      </a:r>
                      <a:endParaRPr lang="tr-TR" sz="1600" dirty="0"/>
                    </a:p>
                  </a:txBody>
                  <a:tcPr marL="41778" marR="417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tr-TR" sz="1400" kern="1800" dirty="0">
                          <a:effectLst/>
                          <a:latin typeface="Times New Roman" panose="02020603050405020304" pitchFamily="18" charset="0"/>
                          <a:ea typeface="Times New Roman" panose="02020603050405020304" pitchFamily="18" charset="0"/>
                          <a:cs typeface="Times New Roman" panose="02020603050405020304" pitchFamily="18" charset="0"/>
                        </a:rPr>
                        <a:t>ayıbacağı (yelken biçimi), balıksırtı (desen), civankaşı (nakış), eşeksırtı (çatı biçimi), kazkanadı (oyun), kırlangıçkuyruğu (işaret), koçboynuzu (desen), köpekkuyruğu (yağlı güreş), sıçandişi (dikiş), balgümeci (dikiş), beşikörtüsü (çatı biçimi), turnageçidi (fırtına) vb.</a:t>
                      </a:r>
                      <a:endParaRPr lang="tr-TR" sz="1400" dirty="0"/>
                    </a:p>
                  </a:txBody>
                  <a:tcPr marL="41778" marR="417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90569141"/>
                  </a:ext>
                </a:extLst>
              </a:tr>
              <a:tr h="528970">
                <a:tc vMerge="1">
                  <a:txBody>
                    <a:bodyPr/>
                    <a:lstStyle/>
                    <a:p>
                      <a:endParaRPr lang="tr-TR"/>
                    </a:p>
                  </a:txBody>
                  <a:tcPr/>
                </a:tc>
                <a:tc>
                  <a:txBody>
                    <a:bodyPr/>
                    <a:lstStyle/>
                    <a:p>
                      <a:r>
                        <a:rPr lang="tr-TR" sz="1600" b="1">
                          <a:effectLst/>
                          <a:latin typeface="Times New Roman" panose="02020603050405020304" pitchFamily="18" charset="0"/>
                          <a:ea typeface="Times New Roman" panose="02020603050405020304" pitchFamily="18" charset="0"/>
                          <a:cs typeface="Times New Roman" panose="02020603050405020304" pitchFamily="18" charset="0"/>
                        </a:rPr>
                        <a:t>e. </a:t>
                      </a:r>
                      <a:r>
                        <a:rPr lang="tr-TR" sz="1600">
                          <a:effectLst/>
                          <a:latin typeface="Times New Roman" panose="02020603050405020304" pitchFamily="18" charset="0"/>
                          <a:ea typeface="Times New Roman" panose="02020603050405020304" pitchFamily="18" charset="0"/>
                          <a:cs typeface="Times New Roman" panose="02020603050405020304" pitchFamily="18" charset="0"/>
                        </a:rPr>
                        <a:t>Yiyecek adları</a:t>
                      </a:r>
                      <a:endParaRPr lang="tr-TR" sz="1600"/>
                    </a:p>
                  </a:txBody>
                  <a:tcPr marL="41778" marR="417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tr-TR" sz="1400" kern="1800" dirty="0">
                          <a:effectLst/>
                          <a:latin typeface="Times New Roman" panose="02020603050405020304" pitchFamily="18" charset="0"/>
                          <a:ea typeface="Times New Roman" panose="02020603050405020304" pitchFamily="18" charset="0"/>
                          <a:cs typeface="Times New Roman" panose="02020603050405020304" pitchFamily="18" charset="0"/>
                        </a:rPr>
                        <a:t>hanımgöbeği (tatlı), kadınbudu (köfte), kedidili (bisküvi), dilberdudağı (tatlı), tavukgöğsü (tatlı), vezirparmağı (tatlı), bülbülyuvası (tatlı), kuşlokumu (kurabiye), alinazik (kebap) vb.</a:t>
                      </a:r>
                      <a:endParaRPr lang="tr-TR" sz="1400" dirty="0"/>
                    </a:p>
                  </a:txBody>
                  <a:tcPr marL="41778" marR="417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54502372"/>
                  </a:ext>
                </a:extLst>
              </a:tr>
              <a:tr h="318755">
                <a:tc vMerge="1">
                  <a:txBody>
                    <a:bodyPr/>
                    <a:lstStyle/>
                    <a:p>
                      <a:endParaRPr lang="tr-TR"/>
                    </a:p>
                  </a:txBody>
                  <a:tcPr/>
                </a:tc>
                <a:tc>
                  <a:txBody>
                    <a:bodyPr/>
                    <a:lstStyle/>
                    <a:p>
                      <a:r>
                        <a:rPr lang="tr-TR" sz="1600" b="1">
                          <a:effectLst/>
                          <a:latin typeface="Times New Roman" panose="02020603050405020304" pitchFamily="18" charset="0"/>
                          <a:ea typeface="Times New Roman" panose="02020603050405020304" pitchFamily="18" charset="0"/>
                          <a:cs typeface="Times New Roman" panose="02020603050405020304" pitchFamily="18" charset="0"/>
                        </a:rPr>
                        <a:t>f. </a:t>
                      </a:r>
                      <a:r>
                        <a:rPr lang="tr-TR" sz="1600">
                          <a:effectLst/>
                          <a:latin typeface="Times New Roman" panose="02020603050405020304" pitchFamily="18" charset="0"/>
                          <a:ea typeface="Times New Roman" panose="02020603050405020304" pitchFamily="18" charset="0"/>
                          <a:cs typeface="Times New Roman" panose="02020603050405020304" pitchFamily="18" charset="0"/>
                        </a:rPr>
                        <a:t>Oyun adları: </a:t>
                      </a:r>
                      <a:endParaRPr lang="tr-TR" sz="1600"/>
                    </a:p>
                  </a:txBody>
                  <a:tcPr marL="41778" marR="417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tr-TR" sz="1400" kern="1800" dirty="0">
                          <a:effectLst/>
                          <a:latin typeface="Times New Roman" panose="02020603050405020304" pitchFamily="18" charset="0"/>
                          <a:ea typeface="Times New Roman" panose="02020603050405020304" pitchFamily="18" charset="0"/>
                          <a:cs typeface="Times New Roman" panose="02020603050405020304" pitchFamily="18" charset="0"/>
                        </a:rPr>
                        <a:t>beştaş, dokuztaş, üçtaş vb.</a:t>
                      </a:r>
                      <a:endParaRPr lang="tr-TR" sz="1400" dirty="0"/>
                    </a:p>
                  </a:txBody>
                  <a:tcPr marL="41778" marR="417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65735652"/>
                  </a:ext>
                </a:extLst>
              </a:tr>
              <a:tr h="600075">
                <a:tc vMerge="1">
                  <a:txBody>
                    <a:bodyPr/>
                    <a:lstStyle/>
                    <a:p>
                      <a:endParaRPr lang="tr-TR"/>
                    </a:p>
                  </a:txBody>
                  <a:tcPr/>
                </a:tc>
                <a:tc>
                  <a:txBody>
                    <a:bodyPr/>
                    <a:lstStyle/>
                    <a:p>
                      <a:r>
                        <a:rPr lang="tr-TR" sz="1600" b="1">
                          <a:effectLst/>
                          <a:latin typeface="Times New Roman" panose="02020603050405020304" pitchFamily="18" charset="0"/>
                          <a:ea typeface="Times New Roman" panose="02020603050405020304" pitchFamily="18" charset="0"/>
                          <a:cs typeface="Times New Roman" panose="02020603050405020304" pitchFamily="18" charset="0"/>
                        </a:rPr>
                        <a:t>g. </a:t>
                      </a:r>
                      <a:r>
                        <a:rPr lang="tr-TR" sz="1600">
                          <a:effectLst/>
                          <a:latin typeface="Times New Roman" panose="02020603050405020304" pitchFamily="18" charset="0"/>
                          <a:ea typeface="Times New Roman" panose="02020603050405020304" pitchFamily="18" charset="0"/>
                          <a:cs typeface="Times New Roman" panose="02020603050405020304" pitchFamily="18" charset="0"/>
                        </a:rPr>
                        <a:t>Gök cisimlerinin adları: </a:t>
                      </a:r>
                      <a:endParaRPr lang="tr-TR" sz="1600"/>
                    </a:p>
                  </a:txBody>
                  <a:tcPr marL="41778" marR="417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tr-TR" sz="1400" kern="1800" dirty="0">
                          <a:effectLst/>
                          <a:latin typeface="Times New Roman" panose="02020603050405020304" pitchFamily="18" charset="0"/>
                          <a:ea typeface="Times New Roman" panose="02020603050405020304" pitchFamily="18" charset="0"/>
                          <a:cs typeface="Times New Roman" panose="02020603050405020304" pitchFamily="18" charset="0"/>
                        </a:rPr>
                        <a:t>Altıkardeş (yıldız kümesi), Arıkovanı (yıldız kümesi), Büyükayı (yıldız kümesi), Demirkazık (yıldız), Küçükayı (yıldız kümesi), Kervankıran (yıldız), Samanyolu (yıldız kümesi), Yedikardeş (yıldız kümesi) vb.</a:t>
                      </a:r>
                      <a:endParaRPr lang="tr-TR" sz="1400" dirty="0"/>
                    </a:p>
                  </a:txBody>
                  <a:tcPr marL="41778" marR="417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39538341"/>
                  </a:ext>
                </a:extLst>
              </a:tr>
              <a:tr h="514291">
                <a:tc vMerge="1">
                  <a:txBody>
                    <a:bodyPr/>
                    <a:lstStyle/>
                    <a:p>
                      <a:endParaRPr lang="tr-TR"/>
                    </a:p>
                  </a:txBody>
                  <a:tcPr/>
                </a:tc>
                <a:tc>
                  <a:txBody>
                    <a:bodyPr/>
                    <a:lstStyle/>
                    <a:p>
                      <a:r>
                        <a:rPr lang="tr-TR" sz="1600" b="1">
                          <a:effectLst/>
                          <a:latin typeface="Times New Roman" panose="02020603050405020304" pitchFamily="18" charset="0"/>
                          <a:ea typeface="Times New Roman" panose="02020603050405020304" pitchFamily="18" charset="0"/>
                          <a:cs typeface="Times New Roman" panose="02020603050405020304" pitchFamily="18" charset="0"/>
                        </a:rPr>
                        <a:t>ğ.</a:t>
                      </a:r>
                      <a:r>
                        <a:rPr lang="tr-TR" sz="1600">
                          <a:effectLst/>
                          <a:latin typeface="Times New Roman" panose="02020603050405020304" pitchFamily="18" charset="0"/>
                          <a:ea typeface="Times New Roman" panose="02020603050405020304" pitchFamily="18" charset="0"/>
                          <a:cs typeface="Times New Roman" panose="02020603050405020304" pitchFamily="18" charset="0"/>
                        </a:rPr>
                        <a:t> Renk adları: </a:t>
                      </a:r>
                      <a:endParaRPr lang="tr-TR" sz="1600"/>
                    </a:p>
                  </a:txBody>
                  <a:tcPr marL="41778" marR="417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tr-TR" sz="1400" kern="1800" dirty="0">
                          <a:effectLst/>
                          <a:latin typeface="Times New Roman" panose="02020603050405020304" pitchFamily="18" charset="0"/>
                          <a:ea typeface="Times New Roman" panose="02020603050405020304" pitchFamily="18" charset="0"/>
                          <a:cs typeface="Times New Roman" panose="02020603050405020304" pitchFamily="18" charset="0"/>
                        </a:rPr>
                        <a:t>baklaçiçeği, balköpüğü, camgöbeği, devetüyü, fildişi, gülkurusu, kavuniçi, narçiçeği, ördekbaşı, ördekgagası, tavşanağzı, tavşankanı, turnagözü, vapurdumanı, vişneçürüğü, yavruağzı vb.</a:t>
                      </a:r>
                      <a:endParaRPr lang="tr-TR" sz="1400" dirty="0"/>
                    </a:p>
                  </a:txBody>
                  <a:tcPr marL="41778" marR="417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4738795"/>
                  </a:ext>
                </a:extLst>
              </a:tr>
              <a:tr h="514291">
                <a:tc vMerge="1">
                  <a:txBody>
                    <a:bodyPr/>
                    <a:lstStyle/>
                    <a:p>
                      <a:endParaRPr lang="tr-TR"/>
                    </a:p>
                  </a:txBody>
                  <a:tcPr/>
                </a:tc>
                <a:tc>
                  <a:txBody>
                    <a:bodyPr/>
                    <a:lstStyle/>
                    <a:p>
                      <a:r>
                        <a:rPr lang="tr-TR" sz="1600" b="1" dirty="0">
                          <a:effectLst/>
                          <a:latin typeface="Times New Roman" panose="02020603050405020304" pitchFamily="18" charset="0"/>
                          <a:ea typeface="Times New Roman" panose="02020603050405020304" pitchFamily="18" charset="0"/>
                          <a:cs typeface="Times New Roman" panose="02020603050405020304" pitchFamily="18" charset="0"/>
                        </a:rPr>
                        <a:t>h. </a:t>
                      </a:r>
                      <a:r>
                        <a:rPr lang="tr-TR" sz="1600" i="1" dirty="0">
                          <a:effectLst/>
                          <a:latin typeface="Times New Roman" panose="02020603050405020304" pitchFamily="18" charset="0"/>
                          <a:ea typeface="Times New Roman" panose="02020603050405020304" pitchFamily="18" charset="0"/>
                          <a:cs typeface="Times New Roman" panose="02020603050405020304" pitchFamily="18" charset="0"/>
                        </a:rPr>
                        <a:t>Oğlu,</a:t>
                      </a: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600" i="1" dirty="0">
                          <a:effectLst/>
                          <a:latin typeface="Times New Roman" panose="02020603050405020304" pitchFamily="18" charset="0"/>
                          <a:ea typeface="Times New Roman" panose="02020603050405020304" pitchFamily="18" charset="0"/>
                          <a:cs typeface="Times New Roman" panose="02020603050405020304" pitchFamily="18" charset="0"/>
                        </a:rPr>
                        <a:t>kızı</a:t>
                      </a: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 sözleri: </a:t>
                      </a:r>
                      <a:endParaRPr lang="tr-TR" sz="1600" dirty="0"/>
                    </a:p>
                  </a:txBody>
                  <a:tcPr marL="41778" marR="417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tr-TR" sz="1400" kern="1800" dirty="0">
                          <a:effectLst/>
                          <a:latin typeface="Times New Roman" panose="02020603050405020304" pitchFamily="18" charset="0"/>
                          <a:ea typeface="Times New Roman" panose="02020603050405020304" pitchFamily="18" charset="0"/>
                          <a:cs typeface="Times New Roman" panose="02020603050405020304" pitchFamily="18" charset="0"/>
                        </a:rPr>
                        <a:t>çapanoğlu, eloğlu, hinoğluhin, elkızı vb.</a:t>
                      </a:r>
                      <a:endParaRPr lang="tr-TR" sz="1400" dirty="0"/>
                    </a:p>
                  </a:txBody>
                  <a:tcPr marL="41778" marR="417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59603272"/>
                  </a:ext>
                </a:extLst>
              </a:tr>
            </a:tbl>
          </a:graphicData>
        </a:graphic>
      </p:graphicFrame>
    </p:spTree>
    <p:extLst>
      <p:ext uri="{BB962C8B-B14F-4D97-AF65-F5344CB8AC3E}">
        <p14:creationId xmlns:p14="http://schemas.microsoft.com/office/powerpoint/2010/main" val="24053184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id="{892F334D-19ED-4C07-94E4-5CDA34D6B123}"/>
              </a:ext>
            </a:extLst>
          </p:cNvPr>
          <p:cNvGraphicFramePr>
            <a:graphicFrameLocks noGrp="1"/>
          </p:cNvGraphicFramePr>
          <p:nvPr>
            <p:extLst>
              <p:ext uri="{D42A27DB-BD31-4B8C-83A1-F6EECF244321}">
                <p14:modId xmlns:p14="http://schemas.microsoft.com/office/powerpoint/2010/main" val="3808182007"/>
              </p:ext>
            </p:extLst>
          </p:nvPr>
        </p:nvGraphicFramePr>
        <p:xfrm>
          <a:off x="761999" y="314325"/>
          <a:ext cx="10925176" cy="5382135"/>
        </p:xfrm>
        <a:graphic>
          <a:graphicData uri="http://schemas.openxmlformats.org/drawingml/2006/table">
            <a:tbl>
              <a:tblPr firstRow="1" firstCol="1" bandRow="1"/>
              <a:tblGrid>
                <a:gridCol w="3907038">
                  <a:extLst>
                    <a:ext uri="{9D8B030D-6E8A-4147-A177-3AD203B41FA5}">
                      <a16:colId xmlns:a16="http://schemas.microsoft.com/office/drawing/2014/main" val="3772473746"/>
                    </a:ext>
                  </a:extLst>
                </a:gridCol>
                <a:gridCol w="7018138">
                  <a:extLst>
                    <a:ext uri="{9D8B030D-6E8A-4147-A177-3AD203B41FA5}">
                      <a16:colId xmlns:a16="http://schemas.microsoft.com/office/drawing/2014/main" val="1292048865"/>
                    </a:ext>
                  </a:extLst>
                </a:gridCol>
              </a:tblGrid>
              <a:tr h="578169">
                <a:tc>
                  <a:txBody>
                    <a:bodyPr/>
                    <a:lstStyle/>
                    <a:p>
                      <a:pPr fontAlgn="base">
                        <a:lnSpc>
                          <a:spcPct val="107000"/>
                        </a:lnSpc>
                        <a:spcAft>
                          <a:spcPts val="800"/>
                        </a:spcAft>
                      </a:pP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800" i="1" dirty="0">
                          <a:effectLst/>
                          <a:latin typeface="Times New Roman" panose="02020603050405020304" pitchFamily="18" charset="0"/>
                          <a:ea typeface="Times New Roman" panose="02020603050405020304" pitchFamily="18" charset="0"/>
                          <a:cs typeface="Times New Roman" panose="02020603050405020304" pitchFamily="18" charset="0"/>
                        </a:rPr>
                        <a:t>-a, -e, -ı, -i, -u, -ü </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zarf-fiil ekleriyle </a:t>
                      </a:r>
                      <a:endParaRPr lang="tr-TR"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6602" marR="366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fontAlgn="base">
                        <a:lnSpc>
                          <a:spcPct val="107000"/>
                        </a:lnSpc>
                        <a:spcAft>
                          <a:spcPts val="800"/>
                        </a:spcAft>
                      </a:pPr>
                      <a:r>
                        <a:rPr lang="tr-TR" sz="1600" i="1">
                          <a:effectLst/>
                          <a:latin typeface="Times New Roman" panose="02020603050405020304" pitchFamily="18" charset="0"/>
                          <a:ea typeface="Times New Roman" panose="02020603050405020304" pitchFamily="18" charset="0"/>
                          <a:cs typeface="Times New Roman" panose="02020603050405020304" pitchFamily="18" charset="0"/>
                        </a:rPr>
                        <a:t>bilmek, vermek, kalmak, durmak, gelmek ve yazmak fiilleriyle yapılan tasvirî fiiller bitişik yazılır: düşünebilmek, sevebilmek; alıvermek, gülüvermek; uyuyakalmak; gidedurmak, yazadurmak; çıkagelmek, süregelmek; düşeyazmak, öleyazmak vb.</a:t>
                      </a:r>
                      <a:endParaRPr lang="tr-TR"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36602" marR="366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49838394"/>
                  </a:ext>
                </a:extLst>
              </a:tr>
              <a:tr h="427113">
                <a:tc>
                  <a:txBody>
                    <a:bodyPr/>
                    <a:lstStyle/>
                    <a:p>
                      <a:pPr fontAlgn="base">
                        <a:lnSpc>
                          <a:spcPct val="107000"/>
                        </a:lnSpc>
                        <a:spcAft>
                          <a:spcPts val="800"/>
                        </a:spcAft>
                      </a:pPr>
                      <a:r>
                        <a:rPr lang="tr-TR" sz="1800" b="1">
                          <a:effectLst/>
                          <a:latin typeface="Times New Roman" panose="02020603050405020304" pitchFamily="18" charset="0"/>
                          <a:ea typeface="Times New Roman" panose="02020603050405020304" pitchFamily="18" charset="0"/>
                          <a:cs typeface="Times New Roman" panose="02020603050405020304" pitchFamily="18" charset="0"/>
                        </a:rPr>
                        <a:t>5. </a:t>
                      </a:r>
                      <a:r>
                        <a:rPr lang="tr-TR" sz="1800">
                          <a:effectLst/>
                          <a:latin typeface="Times New Roman" panose="02020603050405020304" pitchFamily="18" charset="0"/>
                          <a:ea typeface="Times New Roman" panose="02020603050405020304" pitchFamily="18" charset="0"/>
                          <a:cs typeface="Times New Roman" panose="02020603050405020304" pitchFamily="18" charset="0"/>
                        </a:rPr>
                        <a:t>Bir veya iki ögesi emir kipiyle kurulan kalıplaşmış birleşik keli­meler bitişik yazılır: </a:t>
                      </a:r>
                      <a:endParaRPr lang="tr-TR"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36602" marR="366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fontAlgn="base">
                        <a:lnSpc>
                          <a:spcPct val="107000"/>
                        </a:lnSpc>
                        <a:spcAft>
                          <a:spcPts val="800"/>
                        </a:spcAft>
                      </a:pPr>
                      <a:r>
                        <a:rPr lang="tr-TR" sz="1600" i="1">
                          <a:effectLst/>
                          <a:latin typeface="Times New Roman" panose="02020603050405020304" pitchFamily="18" charset="0"/>
                          <a:ea typeface="Times New Roman" panose="02020603050405020304" pitchFamily="18" charset="0"/>
                          <a:cs typeface="Times New Roman" panose="02020603050405020304" pitchFamily="18" charset="0"/>
                        </a:rPr>
                        <a:t>albeni, ateşkes, çalçene, çalyaka, dönbaba, gelberi, incitmebeni, sallabaş, sallasırt, unutmabeni; batçık, çekyat, geçgeç, kaçgöç, kapkaç, örtbas, seçal, tutkal, veryansın, yapboz, yazboz vb</a:t>
                      </a:r>
                      <a:endParaRPr lang="tr-TR"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36602" marR="366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45579743"/>
                  </a:ext>
                </a:extLst>
              </a:tr>
              <a:tr h="643343">
                <a:tc>
                  <a:txBody>
                    <a:bodyPr/>
                    <a:lstStyle/>
                    <a:p>
                      <a:pPr fontAlgn="base">
                        <a:lnSpc>
                          <a:spcPct val="107000"/>
                        </a:lnSpc>
                        <a:spcAft>
                          <a:spcPts val="800"/>
                        </a:spcAft>
                      </a:pP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6.</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800" i="1" dirty="0">
                          <a:effectLst/>
                          <a:latin typeface="Times New Roman" panose="02020603050405020304" pitchFamily="18" charset="0"/>
                          <a:ea typeface="Times New Roman" panose="02020603050405020304" pitchFamily="18" charset="0"/>
                          <a:cs typeface="Times New Roman" panose="02020603050405020304" pitchFamily="18" charset="0"/>
                        </a:rPr>
                        <a:t>-an/-en, -r/-ar/-er/-</a:t>
                      </a:r>
                      <a:r>
                        <a:rPr lang="tr-TR" sz="1800" i="1" dirty="0" err="1">
                          <a:effectLst/>
                          <a:latin typeface="Times New Roman" panose="02020603050405020304" pitchFamily="18" charset="0"/>
                          <a:ea typeface="Times New Roman" panose="02020603050405020304" pitchFamily="18" charset="0"/>
                          <a:cs typeface="Times New Roman" panose="02020603050405020304" pitchFamily="18" charset="0"/>
                        </a:rPr>
                        <a:t>ır</a:t>
                      </a:r>
                      <a:r>
                        <a:rPr lang="tr-TR" sz="1800" i="1" dirty="0">
                          <a:effectLst/>
                          <a:latin typeface="Times New Roman" panose="02020603050405020304" pitchFamily="18" charset="0"/>
                          <a:ea typeface="Times New Roman" panose="02020603050405020304" pitchFamily="18" charset="0"/>
                          <a:cs typeface="Times New Roman" panose="02020603050405020304" pitchFamily="18" charset="0"/>
                        </a:rPr>
                        <a:t>/-ir, -</a:t>
                      </a:r>
                      <a:r>
                        <a:rPr lang="tr-TR" sz="1800" i="1" dirty="0" err="1">
                          <a:effectLst/>
                          <a:latin typeface="Times New Roman" panose="02020603050405020304" pitchFamily="18" charset="0"/>
                          <a:ea typeface="Times New Roman" panose="02020603050405020304" pitchFamily="18" charset="0"/>
                          <a:cs typeface="Times New Roman" panose="02020603050405020304" pitchFamily="18" charset="0"/>
                        </a:rPr>
                        <a:t>maz</a:t>
                      </a:r>
                      <a:r>
                        <a:rPr lang="tr-TR" sz="1800" i="1"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tr-TR" sz="1800" i="1" dirty="0" err="1">
                          <a:effectLst/>
                          <a:latin typeface="Times New Roman" panose="02020603050405020304" pitchFamily="18" charset="0"/>
                          <a:ea typeface="Times New Roman" panose="02020603050405020304" pitchFamily="18" charset="0"/>
                          <a:cs typeface="Times New Roman" panose="02020603050405020304" pitchFamily="18" charset="0"/>
                        </a:rPr>
                        <a:t>mez</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ve </a:t>
                      </a:r>
                      <a:r>
                        <a:rPr lang="tr-TR" sz="1800" i="1"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tr-TR" sz="1800" i="1" dirty="0" err="1">
                          <a:effectLst/>
                          <a:latin typeface="Times New Roman" panose="02020603050405020304" pitchFamily="18" charset="0"/>
                          <a:ea typeface="Times New Roman" panose="02020603050405020304" pitchFamily="18" charset="0"/>
                          <a:cs typeface="Times New Roman" panose="02020603050405020304" pitchFamily="18" charset="0"/>
                        </a:rPr>
                        <a:t>mış</a:t>
                      </a:r>
                      <a:r>
                        <a:rPr lang="tr-TR" sz="1800" i="1"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tr-TR" sz="1800" i="1" dirty="0" err="1">
                          <a:effectLst/>
                          <a:latin typeface="Times New Roman" panose="02020603050405020304" pitchFamily="18" charset="0"/>
                          <a:ea typeface="Times New Roman" panose="02020603050405020304" pitchFamily="18" charset="0"/>
                          <a:cs typeface="Times New Roman" panose="02020603050405020304" pitchFamily="18" charset="0"/>
                        </a:rPr>
                        <a:t>miş</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sıfat-fiil ekleriyle kurulan kalıplaşmış birleşik kelimeler bitişik yazılır: </a:t>
                      </a:r>
                      <a:endParaRPr lang="tr-TR"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6602" marR="366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ase">
                        <a:lnSpc>
                          <a:spcPct val="107000"/>
                        </a:lnSpc>
                        <a:spcAft>
                          <a:spcPts val="800"/>
                        </a:spcAft>
                      </a:pPr>
                      <a:r>
                        <a:rPr lang="tr-TR" sz="1600" i="1">
                          <a:effectLst/>
                          <a:latin typeface="Times New Roman" panose="02020603050405020304" pitchFamily="18" charset="0"/>
                          <a:ea typeface="Times New Roman" panose="02020603050405020304" pitchFamily="18" charset="0"/>
                          <a:cs typeface="Times New Roman" panose="02020603050405020304" pitchFamily="18" charset="0"/>
                        </a:rPr>
                        <a:t>alaybozan, cankurtaran, çöpçatan, dalgakıran, demirkapan, gökdelen, yelkesen; akımtoplar, altıpatlar, barışsever, basınçölçer, özezer, pürüzalır; baştanımaz, değerbilmez, etyemez, hacıyatmaz, kadirbilmez, karıncaezmez, kuşkonmaz, külyutmaz, tanrıtanımaz, varyemez; çokbilmiş, güngörmüş vb.</a:t>
                      </a:r>
                      <a:endParaRPr lang="tr-TR"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36602" marR="366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27724499"/>
                  </a:ext>
                </a:extLst>
              </a:tr>
              <a:tr h="578169">
                <a:tc>
                  <a:txBody>
                    <a:bodyPr/>
                    <a:lstStyle/>
                    <a:p>
                      <a:pPr fontAlgn="base">
                        <a:lnSpc>
                          <a:spcPct val="107000"/>
                        </a:lnSpc>
                        <a:spcAft>
                          <a:spcPts val="800"/>
                        </a:spcAft>
                      </a:pP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7. </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İkinci kelimesi </a:t>
                      </a:r>
                      <a:r>
                        <a:rPr lang="tr-TR" sz="1800" i="1"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tr-TR" sz="1800" i="1" dirty="0" err="1">
                          <a:effectLst/>
                          <a:latin typeface="Times New Roman" panose="02020603050405020304" pitchFamily="18" charset="0"/>
                          <a:ea typeface="Times New Roman" panose="02020603050405020304" pitchFamily="18" charset="0"/>
                          <a:cs typeface="Times New Roman" panose="02020603050405020304" pitchFamily="18" charset="0"/>
                        </a:rPr>
                        <a:t>dı</a:t>
                      </a:r>
                      <a:r>
                        <a:rPr lang="tr-TR"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800" i="1" dirty="0" err="1">
                          <a:effectLst/>
                          <a:latin typeface="Times New Roman" panose="02020603050405020304" pitchFamily="18" charset="0"/>
                          <a:ea typeface="Times New Roman" panose="02020603050405020304" pitchFamily="18" charset="0"/>
                          <a:cs typeface="Times New Roman" panose="02020603050405020304" pitchFamily="18" charset="0"/>
                        </a:rPr>
                        <a:t>di</a:t>
                      </a:r>
                      <a:r>
                        <a:rPr lang="tr-TR" sz="1800" i="1" dirty="0">
                          <a:effectLst/>
                          <a:latin typeface="Times New Roman" panose="02020603050405020304" pitchFamily="18" charset="0"/>
                          <a:ea typeface="Times New Roman" panose="02020603050405020304" pitchFamily="18" charset="0"/>
                          <a:cs typeface="Times New Roman" panose="02020603050405020304" pitchFamily="18" charset="0"/>
                        </a:rPr>
                        <a:t> / -</a:t>
                      </a:r>
                      <a:r>
                        <a:rPr lang="tr-TR" sz="1800" i="1" dirty="0" err="1">
                          <a:effectLst/>
                          <a:latin typeface="Times New Roman" panose="02020603050405020304" pitchFamily="18" charset="0"/>
                          <a:ea typeface="Times New Roman" panose="02020603050405020304" pitchFamily="18" charset="0"/>
                          <a:cs typeface="Times New Roman" panose="02020603050405020304" pitchFamily="18" charset="0"/>
                        </a:rPr>
                        <a:t>du</a:t>
                      </a:r>
                      <a:r>
                        <a:rPr lang="tr-TR" sz="1800" i="1" dirty="0">
                          <a:effectLst/>
                          <a:latin typeface="Times New Roman" panose="02020603050405020304" pitchFamily="18" charset="0"/>
                          <a:ea typeface="Times New Roman" panose="02020603050405020304" pitchFamily="18" charset="0"/>
                          <a:cs typeface="Times New Roman" panose="02020603050405020304" pitchFamily="18" charset="0"/>
                        </a:rPr>
                        <a:t> / -</a:t>
                      </a:r>
                      <a:r>
                        <a:rPr lang="tr-TR" sz="1800" i="1" dirty="0" err="1">
                          <a:effectLst/>
                          <a:latin typeface="Times New Roman" panose="02020603050405020304" pitchFamily="18" charset="0"/>
                          <a:ea typeface="Times New Roman" panose="02020603050405020304" pitchFamily="18" charset="0"/>
                          <a:cs typeface="Times New Roman" panose="02020603050405020304" pitchFamily="18" charset="0"/>
                        </a:rPr>
                        <a:t>dü</a:t>
                      </a:r>
                      <a:r>
                        <a:rPr lang="tr-TR"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800" i="1" dirty="0" err="1">
                          <a:effectLst/>
                          <a:latin typeface="Times New Roman" panose="02020603050405020304" pitchFamily="18" charset="0"/>
                          <a:ea typeface="Times New Roman" panose="02020603050405020304" pitchFamily="18" charset="0"/>
                          <a:cs typeface="Times New Roman" panose="02020603050405020304" pitchFamily="18" charset="0"/>
                        </a:rPr>
                        <a:t>tı</a:t>
                      </a:r>
                      <a:r>
                        <a:rPr lang="tr-TR" sz="1800" i="1" dirty="0">
                          <a:effectLst/>
                          <a:latin typeface="Times New Roman" panose="02020603050405020304" pitchFamily="18" charset="0"/>
                          <a:ea typeface="Times New Roman" panose="02020603050405020304" pitchFamily="18" charset="0"/>
                          <a:cs typeface="Times New Roman" panose="02020603050405020304" pitchFamily="18" charset="0"/>
                        </a:rPr>
                        <a:t> / -ti / -tu / -</a:t>
                      </a:r>
                      <a:r>
                        <a:rPr lang="tr-TR" sz="1800" i="1" dirty="0" err="1">
                          <a:effectLst/>
                          <a:latin typeface="Times New Roman" panose="02020603050405020304" pitchFamily="18" charset="0"/>
                          <a:ea typeface="Times New Roman" panose="02020603050405020304" pitchFamily="18" charset="0"/>
                          <a:cs typeface="Times New Roman" panose="02020603050405020304" pitchFamily="18" charset="0"/>
                        </a:rPr>
                        <a:t>tü</a:t>
                      </a:r>
                      <a:r>
                        <a:rPr lang="tr-TR" sz="1800" i="1"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kalıplaşmış belirli geçmiş zaman ekleriyle kurulan birleşik kelimeler bitişik yazılır: </a:t>
                      </a:r>
                      <a:endParaRPr lang="tr-TR"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6602" marR="366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ase">
                        <a:lnSpc>
                          <a:spcPct val="107000"/>
                        </a:lnSpc>
                        <a:spcAft>
                          <a:spcPts val="800"/>
                        </a:spcAft>
                      </a:pPr>
                      <a:r>
                        <a:rPr lang="tr-TR" sz="16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albastı, ciğerdeldi, çıtkırıldım, dalbastı, fırdöndü, gecekondu, gündöndü, hünkârbeğendi, imambayıldı, karyağdı, külbastı, mirasyedi, papazkaçtı, serdengeçti, şıpsevdi, zıpçıktı vb.</a:t>
                      </a:r>
                      <a:endParaRPr lang="tr-TR"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36602" marR="366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84157373"/>
                  </a:ext>
                </a:extLst>
              </a:tr>
              <a:tr h="680522">
                <a:tc>
                  <a:txBody>
                    <a:bodyPr/>
                    <a:lstStyle/>
                    <a:p>
                      <a:pPr fontAlgn="base">
                        <a:lnSpc>
                          <a:spcPct val="107000"/>
                        </a:lnSpc>
                        <a:spcAft>
                          <a:spcPts val="800"/>
                        </a:spcAft>
                      </a:pP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8. </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Her iki kelimesi de </a:t>
                      </a:r>
                      <a:r>
                        <a:rPr lang="tr-TR" sz="1800" i="1"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tr-TR" sz="1800" i="1" dirty="0" err="1">
                          <a:effectLst/>
                          <a:latin typeface="Times New Roman" panose="02020603050405020304" pitchFamily="18" charset="0"/>
                          <a:ea typeface="Times New Roman" panose="02020603050405020304" pitchFamily="18" charset="0"/>
                          <a:cs typeface="Times New Roman" panose="02020603050405020304" pitchFamily="18" charset="0"/>
                        </a:rPr>
                        <a:t>dı</a:t>
                      </a:r>
                      <a:r>
                        <a:rPr lang="tr-TR"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800" i="1" dirty="0" err="1">
                          <a:effectLst/>
                          <a:latin typeface="Times New Roman" panose="02020603050405020304" pitchFamily="18" charset="0"/>
                          <a:ea typeface="Times New Roman" panose="02020603050405020304" pitchFamily="18" charset="0"/>
                          <a:cs typeface="Times New Roman" panose="02020603050405020304" pitchFamily="18" charset="0"/>
                        </a:rPr>
                        <a:t>di</a:t>
                      </a:r>
                      <a:r>
                        <a:rPr lang="tr-TR" sz="1800" i="1" dirty="0">
                          <a:effectLst/>
                          <a:latin typeface="Times New Roman" panose="02020603050405020304" pitchFamily="18" charset="0"/>
                          <a:ea typeface="Times New Roman" panose="02020603050405020304" pitchFamily="18" charset="0"/>
                          <a:cs typeface="Times New Roman" panose="02020603050405020304" pitchFamily="18" charset="0"/>
                        </a:rPr>
                        <a:t> / -</a:t>
                      </a:r>
                      <a:r>
                        <a:rPr lang="tr-TR" sz="1800" i="1" dirty="0" err="1">
                          <a:effectLst/>
                          <a:latin typeface="Times New Roman" panose="02020603050405020304" pitchFamily="18" charset="0"/>
                          <a:ea typeface="Times New Roman" panose="02020603050405020304" pitchFamily="18" charset="0"/>
                          <a:cs typeface="Times New Roman" panose="02020603050405020304" pitchFamily="18" charset="0"/>
                        </a:rPr>
                        <a:t>du</a:t>
                      </a:r>
                      <a:r>
                        <a:rPr lang="tr-TR" sz="1800" i="1" dirty="0">
                          <a:effectLst/>
                          <a:latin typeface="Times New Roman" panose="02020603050405020304" pitchFamily="18" charset="0"/>
                          <a:ea typeface="Times New Roman" panose="02020603050405020304" pitchFamily="18" charset="0"/>
                          <a:cs typeface="Times New Roman" panose="02020603050405020304" pitchFamily="18" charset="0"/>
                        </a:rPr>
                        <a:t> / -</a:t>
                      </a:r>
                      <a:r>
                        <a:rPr lang="tr-TR" sz="1800" i="1" dirty="0" err="1">
                          <a:effectLst/>
                          <a:latin typeface="Times New Roman" panose="02020603050405020304" pitchFamily="18" charset="0"/>
                          <a:ea typeface="Times New Roman" panose="02020603050405020304" pitchFamily="18" charset="0"/>
                          <a:cs typeface="Times New Roman" panose="02020603050405020304" pitchFamily="18" charset="0"/>
                        </a:rPr>
                        <a:t>dü</a:t>
                      </a:r>
                      <a:r>
                        <a:rPr lang="tr-TR"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800" i="1" dirty="0" err="1">
                          <a:effectLst/>
                          <a:latin typeface="Times New Roman" panose="02020603050405020304" pitchFamily="18" charset="0"/>
                          <a:ea typeface="Times New Roman" panose="02020603050405020304" pitchFamily="18" charset="0"/>
                          <a:cs typeface="Times New Roman" panose="02020603050405020304" pitchFamily="18" charset="0"/>
                        </a:rPr>
                        <a:t>tı</a:t>
                      </a:r>
                      <a:r>
                        <a:rPr lang="tr-TR" sz="1800" i="1" dirty="0">
                          <a:effectLst/>
                          <a:latin typeface="Times New Roman" panose="02020603050405020304" pitchFamily="18" charset="0"/>
                          <a:ea typeface="Times New Roman" panose="02020603050405020304" pitchFamily="18" charset="0"/>
                          <a:cs typeface="Times New Roman" panose="02020603050405020304" pitchFamily="18" charset="0"/>
                        </a:rPr>
                        <a:t> / -ti / -tu / -</a:t>
                      </a:r>
                      <a:r>
                        <a:rPr lang="tr-TR" sz="1800" i="1" dirty="0" err="1">
                          <a:effectLst/>
                          <a:latin typeface="Times New Roman" panose="02020603050405020304" pitchFamily="18" charset="0"/>
                          <a:ea typeface="Times New Roman" panose="02020603050405020304" pitchFamily="18" charset="0"/>
                          <a:cs typeface="Times New Roman" panose="02020603050405020304" pitchFamily="18" charset="0"/>
                        </a:rPr>
                        <a:t>tü</a:t>
                      </a:r>
                      <a:r>
                        <a:rPr lang="tr-TR" sz="1800" i="1"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belirli geçmiş zaman veya</a:t>
                      </a:r>
                      <a:r>
                        <a:rPr lang="tr-TR" sz="1800" i="1" dirty="0">
                          <a:effectLst/>
                          <a:latin typeface="Times New Roman" panose="02020603050405020304" pitchFamily="18" charset="0"/>
                          <a:ea typeface="Times New Roman" panose="02020603050405020304" pitchFamily="18" charset="0"/>
                          <a:cs typeface="Times New Roman" panose="02020603050405020304" pitchFamily="18" charset="0"/>
                        </a:rPr>
                        <a:t> -r /-ar /-er </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geniş zaman eklerini almış ve kalıplaşmış bulunan birleşik kelimeler bitişik yazı­lır:</a:t>
                      </a:r>
                      <a:endParaRPr lang="tr-TR"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6602" marR="366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ase">
                        <a:lnSpc>
                          <a:spcPct val="107000"/>
                        </a:lnSpc>
                        <a:spcAft>
                          <a:spcPts val="800"/>
                        </a:spcAft>
                      </a:pPr>
                      <a:r>
                        <a:rPr lang="tr-TR" sz="16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dedikodu, kaptıkaçtı, oldubitti, uçtuuçtu</a:t>
                      </a:r>
                      <a:r>
                        <a:rPr lang="tr-TR"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6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biçerbağlar, biçerdö­ver, göçerkonar, kazaratar, konargöçer, okuryazar, uyurgezer, yanardö­ner, yüzergezer</a:t>
                      </a:r>
                      <a:r>
                        <a:rPr lang="tr-TR"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tr-TR"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Aynı yapıda olan </a:t>
                      </a:r>
                      <a:r>
                        <a:rPr lang="tr-TR" sz="16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çakaralmaz</a:t>
                      </a:r>
                      <a:r>
                        <a:rPr lang="tr-TR"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kelimesi de bitişik yazılır.</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6602" marR="366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04266111"/>
                  </a:ext>
                </a:extLst>
              </a:tr>
            </a:tbl>
          </a:graphicData>
        </a:graphic>
      </p:graphicFrame>
    </p:spTree>
    <p:extLst>
      <p:ext uri="{BB962C8B-B14F-4D97-AF65-F5344CB8AC3E}">
        <p14:creationId xmlns:p14="http://schemas.microsoft.com/office/powerpoint/2010/main" val="42217461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id="{F81E7C49-45D8-4DBA-9783-1F27BA37F2CE}"/>
              </a:ext>
            </a:extLst>
          </p:cNvPr>
          <p:cNvGraphicFramePr>
            <a:graphicFrameLocks noGrp="1"/>
          </p:cNvGraphicFramePr>
          <p:nvPr>
            <p:extLst>
              <p:ext uri="{D42A27DB-BD31-4B8C-83A1-F6EECF244321}">
                <p14:modId xmlns:p14="http://schemas.microsoft.com/office/powerpoint/2010/main" val="2025597373"/>
              </p:ext>
            </p:extLst>
          </p:nvPr>
        </p:nvGraphicFramePr>
        <p:xfrm>
          <a:off x="476251" y="466725"/>
          <a:ext cx="11153774" cy="5641322"/>
        </p:xfrm>
        <a:graphic>
          <a:graphicData uri="http://schemas.openxmlformats.org/drawingml/2006/table">
            <a:tbl>
              <a:tblPr firstRow="1" firstCol="1" bandRow="1"/>
              <a:tblGrid>
                <a:gridCol w="3988789">
                  <a:extLst>
                    <a:ext uri="{9D8B030D-6E8A-4147-A177-3AD203B41FA5}">
                      <a16:colId xmlns:a16="http://schemas.microsoft.com/office/drawing/2014/main" val="1818991282"/>
                    </a:ext>
                  </a:extLst>
                </a:gridCol>
                <a:gridCol w="7164985">
                  <a:extLst>
                    <a:ext uri="{9D8B030D-6E8A-4147-A177-3AD203B41FA5}">
                      <a16:colId xmlns:a16="http://schemas.microsoft.com/office/drawing/2014/main" val="2384735181"/>
                    </a:ext>
                  </a:extLst>
                </a:gridCol>
              </a:tblGrid>
              <a:tr h="931208">
                <a:tc>
                  <a:txBody>
                    <a:bodyPr/>
                    <a:lstStyle/>
                    <a:p>
                      <a:pPr fontAlgn="base">
                        <a:lnSpc>
                          <a:spcPct val="107000"/>
                        </a:lnSpc>
                        <a:spcAft>
                          <a:spcPts val="800"/>
                        </a:spcAft>
                      </a:pPr>
                      <a:r>
                        <a:rPr lang="tr-TR" sz="1600">
                          <a:effectLst/>
                          <a:latin typeface="Times New Roman" panose="02020603050405020304" pitchFamily="18" charset="0"/>
                          <a:ea typeface="Times New Roman" panose="02020603050405020304" pitchFamily="18" charset="0"/>
                          <a:cs typeface="Times New Roman" panose="02020603050405020304" pitchFamily="18" charset="0"/>
                        </a:rPr>
                        <a:t>9. Somut olarak yer bildirmeyen alt, üst ve üzeri sözlerinin sona getirilmesiyle kurulan birleşik kelimeler bitişik yazılır:</a:t>
                      </a:r>
                      <a:endParaRPr lang="tr-TR"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36602" marR="366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fontAlgn="base">
                        <a:lnSpc>
                          <a:spcPct val="107000"/>
                        </a:lnSpc>
                        <a:spcAft>
                          <a:spcPts val="800"/>
                        </a:spcAft>
                      </a:pPr>
                      <a:r>
                        <a:rPr lang="tr-TR" sz="1600" i="1">
                          <a:effectLst/>
                          <a:latin typeface="Times New Roman" panose="02020603050405020304" pitchFamily="18" charset="0"/>
                          <a:ea typeface="Times New Roman" panose="02020603050405020304" pitchFamily="18" charset="0"/>
                          <a:cs typeface="Times New Roman" panose="02020603050405020304" pitchFamily="18" charset="0"/>
                        </a:rPr>
                        <a:t>ayakaltı, bilinçaltı, gözaltı (gözetim), şuuraltı; akşamüstü, ayaküstü, bayramüstü, gerçeküstü, ikindiüstü, olağanüstü, öğleüstü, öğleüzeri, suçüstü, yüzüstü; akşamüzeri, ayaküzeri vb.</a:t>
                      </a:r>
                      <a:endParaRPr lang="tr-TR"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36602" marR="366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72487484"/>
                  </a:ext>
                </a:extLst>
              </a:tr>
              <a:tr h="931208">
                <a:tc>
                  <a:txBody>
                    <a:bodyPr/>
                    <a:lstStyle/>
                    <a:p>
                      <a:pPr fontAlgn="base">
                        <a:lnSpc>
                          <a:spcPct val="107000"/>
                        </a:lnSpc>
                        <a:spcAft>
                          <a:spcPts val="800"/>
                        </a:spcAft>
                      </a:pPr>
                      <a:r>
                        <a:rPr lang="tr-TR" sz="1600" b="1">
                          <a:effectLst/>
                          <a:latin typeface="Times New Roman" panose="02020603050405020304" pitchFamily="18" charset="0"/>
                          <a:ea typeface="Times New Roman" panose="02020603050405020304" pitchFamily="18" charset="0"/>
                          <a:cs typeface="Times New Roman" panose="02020603050405020304" pitchFamily="18" charset="0"/>
                        </a:rPr>
                        <a:t>10. </a:t>
                      </a:r>
                      <a:r>
                        <a:rPr lang="tr-TR" sz="1600">
                          <a:effectLst/>
                          <a:latin typeface="Times New Roman" panose="02020603050405020304" pitchFamily="18" charset="0"/>
                          <a:ea typeface="Times New Roman" panose="02020603050405020304" pitchFamily="18" charset="0"/>
                          <a:cs typeface="Times New Roman" panose="02020603050405020304" pitchFamily="18" charset="0"/>
                        </a:rPr>
                        <a:t>İki veya daha çok kelimenin birleşmesinden oluşmuş kişi adları, soyadları ve lakaplar bitişik yazılır: </a:t>
                      </a:r>
                      <a:endParaRPr lang="tr-TR"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36602" marR="366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ase">
                        <a:lnSpc>
                          <a:spcPct val="107000"/>
                        </a:lnSpc>
                        <a:spcAft>
                          <a:spcPts val="800"/>
                        </a:spcAft>
                      </a:pPr>
                      <a:r>
                        <a:rPr lang="tr-TR" sz="16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Alper, Birol, Gülnihal, Gülseren, Şenol, Varol; Abasıyanık, Adıvar, Atatürk, Gökalp, Güntekin, İnönü, Karaosmanoğlu, Tanpınar, Yurdakul; Boynueğri Mehmet Paşa, Tepedelenli Ali Paşa, Yirmisekiz Çelebi Mehmet, Yedisekiz Hasan Paşa</a:t>
                      </a:r>
                      <a:r>
                        <a:rPr lang="tr-TR"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36602" marR="366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67750415"/>
                  </a:ext>
                </a:extLst>
              </a:tr>
              <a:tr h="1890434">
                <a:tc>
                  <a:txBody>
                    <a:bodyPr/>
                    <a:lstStyle/>
                    <a:p>
                      <a:pPr fontAlgn="base">
                        <a:lnSpc>
                          <a:spcPct val="107000"/>
                        </a:lnSpc>
                        <a:spcAft>
                          <a:spcPts val="800"/>
                        </a:spcAft>
                      </a:pP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11. İki veya daha çok kelimeden oluşmuş il, ilçe, semt vb. yer adları bitişik yazılır:</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6602" marR="366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fontAlgn="base">
                        <a:lnSpc>
                          <a:spcPct val="107000"/>
                        </a:lnSpc>
                        <a:spcAft>
                          <a:spcPts val="800"/>
                        </a:spcAft>
                      </a:pPr>
                      <a:r>
                        <a:rPr lang="tr-TR" sz="1600" i="1" dirty="0">
                          <a:effectLst/>
                          <a:latin typeface="Times New Roman" panose="02020603050405020304" pitchFamily="18" charset="0"/>
                          <a:ea typeface="Times New Roman" panose="02020603050405020304" pitchFamily="18" charset="0"/>
                          <a:cs typeface="Times New Roman" panose="02020603050405020304" pitchFamily="18" charset="0"/>
                        </a:rPr>
                        <a:t>Çanakkale, Gümüşhane; Acıpayam, Pınarbaşı, Şebinkarahisar; Beşiktaş, Kabataş vb.</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p>
                      <a:pPr fontAlgn="base">
                        <a:lnSpc>
                          <a:spcPct val="107000"/>
                        </a:lnSpc>
                        <a:spcAft>
                          <a:spcPts val="800"/>
                        </a:spcAft>
                      </a:pPr>
                      <a:r>
                        <a:rPr lang="tr-TR" sz="1600" i="1" dirty="0">
                          <a:effectLst/>
                          <a:latin typeface="Times New Roman" panose="02020603050405020304" pitchFamily="18" charset="0"/>
                          <a:ea typeface="Times New Roman" panose="02020603050405020304" pitchFamily="18" charset="0"/>
                          <a:cs typeface="Times New Roman" panose="02020603050405020304" pitchFamily="18" charset="0"/>
                        </a:rPr>
                        <a:t>Şehir, köy, mahalle, dağ, tepe, deniz, göl, ırmak, su, çay vb. kelimelerle kurulmuş sıfat tamlaması ve belirtisiz isim tamlaması kalıbındaki yer adları bitişik yazılır: Akşehir, Eskişehir, Suşehri, Yenişehir; Atakent, Batıkent, </a:t>
                      </a:r>
                      <a:r>
                        <a:rPr lang="tr-TR" sz="1600" i="1" dirty="0" err="1">
                          <a:effectLst/>
                          <a:latin typeface="Times New Roman" panose="02020603050405020304" pitchFamily="18" charset="0"/>
                          <a:ea typeface="Times New Roman" panose="02020603050405020304" pitchFamily="18" charset="0"/>
                          <a:cs typeface="Times New Roman" panose="02020603050405020304" pitchFamily="18" charset="0"/>
                        </a:rPr>
                        <a:t>Konutkent</a:t>
                      </a:r>
                      <a:r>
                        <a:rPr lang="tr-TR" sz="16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600" i="1" dirty="0" err="1">
                          <a:effectLst/>
                          <a:latin typeface="Times New Roman" panose="02020603050405020304" pitchFamily="18" charset="0"/>
                          <a:ea typeface="Times New Roman" panose="02020603050405020304" pitchFamily="18" charset="0"/>
                          <a:cs typeface="Times New Roman" panose="02020603050405020304" pitchFamily="18" charset="0"/>
                        </a:rPr>
                        <a:t>Korukent</a:t>
                      </a:r>
                      <a:r>
                        <a:rPr lang="tr-TR" sz="1600" i="1" dirty="0">
                          <a:effectLst/>
                          <a:latin typeface="Times New Roman" panose="02020603050405020304" pitchFamily="18" charset="0"/>
                          <a:ea typeface="Times New Roman" panose="02020603050405020304" pitchFamily="18" charset="0"/>
                          <a:cs typeface="Times New Roman" panose="02020603050405020304" pitchFamily="18" charset="0"/>
                        </a:rPr>
                        <a:t>; Çengelköy; Yenimahalle; Karadağ, Uludağ; Kocatepe, Tınaztepe; Akdeniz, Karadeniz, Kızıldeniz; Acıgöl; Kızılırmak, Yeşilırmak; İncesu, Karasu, Sarısu; Akçay vb.</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6602" marR="366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29645356"/>
                  </a:ext>
                </a:extLst>
              </a:tr>
              <a:tr h="1104186">
                <a:tc>
                  <a:txBody>
                    <a:bodyPr/>
                    <a:lstStyle/>
                    <a:p>
                      <a:pPr fontAlgn="base">
                        <a:lnSpc>
                          <a:spcPct val="107000"/>
                        </a:lnSpc>
                        <a:spcAft>
                          <a:spcPts val="800"/>
                        </a:spcAft>
                      </a:pPr>
                      <a:r>
                        <a:rPr lang="tr-TR" sz="1600">
                          <a:effectLst/>
                          <a:latin typeface="Times New Roman" panose="02020603050405020304" pitchFamily="18" charset="0"/>
                          <a:ea typeface="Times New Roman" panose="02020603050405020304" pitchFamily="18" charset="0"/>
                          <a:cs typeface="Times New Roman" panose="02020603050405020304" pitchFamily="18" charset="0"/>
                        </a:rPr>
                        <a:t>12. Kişi adları ve ünvanlarından oluşmuş mahalle, meydan, köy vb. yer ve kuruluş adlarında, ünvan kelimesi sonda ise gelenekleşmiş olarak bitişik yazılır:</a:t>
                      </a:r>
                      <a:endParaRPr lang="tr-TR"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36602" marR="366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ase">
                        <a:lnSpc>
                          <a:spcPct val="107000"/>
                        </a:lnSpc>
                        <a:spcAft>
                          <a:spcPts val="800"/>
                        </a:spcAft>
                      </a:pPr>
                      <a:r>
                        <a:rPr lang="tr-TR" sz="16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Abidinpaşa, Bayrampaşa, Davutpaşa, Gazi Osmanpaşa (mahalle); Ertuğrulgazi (ilçe), Kemalpaşa (ilçe); Mustafabey (cadde), Necatibey (cadde)</a:t>
                      </a:r>
                      <a:r>
                        <a:rPr lang="tr-TR"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600">
                        <a:effectLst/>
                        <a:latin typeface="Times New Roman" panose="02020603050405020304" pitchFamily="18" charset="0"/>
                        <a:ea typeface="Calibri" panose="020F0502020204030204" pitchFamily="34" charset="0"/>
                        <a:cs typeface="Times New Roman" panose="02020603050405020304" pitchFamily="18" charset="0"/>
                      </a:endParaRPr>
                    </a:p>
                    <a:p>
                      <a:pPr fontAlgn="base">
                        <a:lnSpc>
                          <a:spcPct val="107000"/>
                        </a:lnSpc>
                        <a:spcAft>
                          <a:spcPts val="800"/>
                        </a:spcAft>
                      </a:pPr>
                      <a:r>
                        <a:rPr lang="tr-TR" sz="16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36602" marR="366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33787336"/>
                  </a:ext>
                </a:extLst>
              </a:tr>
              <a:tr h="784286">
                <a:tc>
                  <a:txBody>
                    <a:bodyPr/>
                    <a:lstStyle/>
                    <a:p>
                      <a:pPr fontAlgn="base">
                        <a:lnSpc>
                          <a:spcPct val="107000"/>
                        </a:lnSpc>
                        <a:spcAft>
                          <a:spcPts val="800"/>
                        </a:spcAft>
                      </a:pPr>
                      <a:r>
                        <a:rPr lang="tr-TR" sz="1600" b="1" dirty="0">
                          <a:effectLst/>
                          <a:latin typeface="Times New Roman" panose="02020603050405020304" pitchFamily="18" charset="0"/>
                          <a:ea typeface="Times New Roman" panose="02020603050405020304" pitchFamily="18" charset="0"/>
                          <a:cs typeface="Times New Roman" panose="02020603050405020304" pitchFamily="18" charset="0"/>
                        </a:rPr>
                        <a:t>13. </a:t>
                      </a: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Ara yönleri belirten kelimeler bitişik yazılır: </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6602" marR="366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52095" algn="just" fontAlgn="base">
                        <a:lnSpc>
                          <a:spcPct val="107000"/>
                        </a:lnSpc>
                        <a:spcAft>
                          <a:spcPts val="800"/>
                        </a:spcAft>
                      </a:pPr>
                      <a:r>
                        <a:rPr lang="tr-TR" sz="16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güneybatı, güney­doğu, kuzeybatı, kuzeydoğu</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6602" marR="366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10294051"/>
                  </a:ext>
                </a:extLst>
              </a:tr>
            </a:tbl>
          </a:graphicData>
        </a:graphic>
      </p:graphicFrame>
    </p:spTree>
    <p:extLst>
      <p:ext uri="{BB962C8B-B14F-4D97-AF65-F5344CB8AC3E}">
        <p14:creationId xmlns:p14="http://schemas.microsoft.com/office/powerpoint/2010/main" val="3762674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o 5">
            <a:extLst>
              <a:ext uri="{FF2B5EF4-FFF2-40B4-BE49-F238E27FC236}">
                <a16:creationId xmlns:a16="http://schemas.microsoft.com/office/drawing/2014/main" id="{032073A8-71DF-4717-AC73-4DA4219DF290}"/>
              </a:ext>
            </a:extLst>
          </p:cNvPr>
          <p:cNvGraphicFramePr>
            <a:graphicFrameLocks noGrp="1"/>
          </p:cNvGraphicFramePr>
          <p:nvPr>
            <p:extLst>
              <p:ext uri="{D42A27DB-BD31-4B8C-83A1-F6EECF244321}">
                <p14:modId xmlns:p14="http://schemas.microsoft.com/office/powerpoint/2010/main" val="978435211"/>
              </p:ext>
            </p:extLst>
          </p:nvPr>
        </p:nvGraphicFramePr>
        <p:xfrm>
          <a:off x="771526" y="809625"/>
          <a:ext cx="11020424" cy="5740599"/>
        </p:xfrm>
        <a:graphic>
          <a:graphicData uri="http://schemas.openxmlformats.org/drawingml/2006/table">
            <a:tbl>
              <a:tblPr firstRow="1" firstCol="1" bandRow="1"/>
              <a:tblGrid>
                <a:gridCol w="3906228">
                  <a:extLst>
                    <a:ext uri="{9D8B030D-6E8A-4147-A177-3AD203B41FA5}">
                      <a16:colId xmlns:a16="http://schemas.microsoft.com/office/drawing/2014/main" val="504800029"/>
                    </a:ext>
                  </a:extLst>
                </a:gridCol>
                <a:gridCol w="3557098">
                  <a:extLst>
                    <a:ext uri="{9D8B030D-6E8A-4147-A177-3AD203B41FA5}">
                      <a16:colId xmlns:a16="http://schemas.microsoft.com/office/drawing/2014/main" val="157307392"/>
                    </a:ext>
                  </a:extLst>
                </a:gridCol>
                <a:gridCol w="3557098">
                  <a:extLst>
                    <a:ext uri="{9D8B030D-6E8A-4147-A177-3AD203B41FA5}">
                      <a16:colId xmlns:a16="http://schemas.microsoft.com/office/drawing/2014/main" val="1287848418"/>
                    </a:ext>
                  </a:extLst>
                </a:gridCol>
              </a:tblGrid>
              <a:tr h="1175680">
                <a:tc rowSpan="4">
                  <a:txBody>
                    <a:bodyPr/>
                    <a:lstStyle/>
                    <a:p>
                      <a:pPr algn="just" fontAlgn="base">
                        <a:lnSpc>
                          <a:spcPct val="107000"/>
                        </a:lnSpc>
                        <a:spcAft>
                          <a:spcPts val="800"/>
                        </a:spcAft>
                      </a:pPr>
                      <a:r>
                        <a:rPr lang="tr-TR" sz="16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b="1"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tr-TR" sz="1600" b="1" dirty="0">
                          <a:effectLst/>
                          <a:latin typeface="Times New Roman" panose="02020603050405020304" pitchFamily="18" charset="0"/>
                          <a:ea typeface="Times New Roman" panose="02020603050405020304" pitchFamily="18" charset="0"/>
                          <a:cs typeface="Times New Roman" panose="02020603050405020304" pitchFamily="18" charset="0"/>
                        </a:rPr>
                        <a:t> 14. Dilimizde her iki ögesi de asıl anlamını koruduğu hâlde yaygın bir biçimde gelenekleşmiş olarak bitişik yazılan kelimeler de vardır:</a:t>
                      </a:r>
                      <a:endParaRPr lang="tr-T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ase">
                        <a:lnSpc>
                          <a:spcPct val="107000"/>
                        </a:lnSpc>
                        <a:spcAft>
                          <a:spcPts val="800"/>
                        </a:spcAft>
                      </a:pP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a. Baş sözüyle oluşturulan sıfat tamlamaları:</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ase">
                        <a:lnSpc>
                          <a:spcPct val="107000"/>
                        </a:lnSpc>
                        <a:spcAft>
                          <a:spcPts val="800"/>
                        </a:spcAft>
                      </a:pPr>
                      <a:r>
                        <a:rPr lang="tr-TR" sz="1400" i="1" dirty="0">
                          <a:effectLst/>
                          <a:latin typeface="Times New Roman" panose="02020603050405020304" pitchFamily="18" charset="0"/>
                          <a:ea typeface="Times New Roman" panose="02020603050405020304" pitchFamily="18" charset="0"/>
                          <a:cs typeface="Times New Roman" panose="02020603050405020304" pitchFamily="18" charset="0"/>
                        </a:rPr>
                        <a:t>başağırlık, başbakan, </a:t>
                      </a:r>
                      <a:r>
                        <a:rPr lang="tr-TR" sz="1400" i="1" dirty="0" err="1">
                          <a:effectLst/>
                          <a:latin typeface="Times New Roman" panose="02020603050405020304" pitchFamily="18" charset="0"/>
                          <a:ea typeface="Times New Roman" panose="02020603050405020304" pitchFamily="18" charset="0"/>
                          <a:cs typeface="Times New Roman" panose="02020603050405020304" pitchFamily="18" charset="0"/>
                        </a:rPr>
                        <a:t>başbayan</a:t>
                      </a:r>
                      <a:r>
                        <a:rPr lang="tr-TR" sz="1400" i="1" dirty="0">
                          <a:effectLst/>
                          <a:latin typeface="Times New Roman" panose="02020603050405020304" pitchFamily="18" charset="0"/>
                          <a:ea typeface="Times New Roman" panose="02020603050405020304" pitchFamily="18" charset="0"/>
                          <a:cs typeface="Times New Roman" panose="02020603050405020304" pitchFamily="18" charset="0"/>
                        </a:rPr>
                        <a:t>, başçavuş, başeser, başfiyat, başhekim, başhemşire, başkahraman, başkent, başkomutan, başköşe, başmüfettiş, başöğretmen, baş­parmak, başpehlivan, başrol, başsavcı, başyazar</a:t>
                      </a:r>
                      <a:r>
                        <a:rPr lang="tr-TR" sz="1400" dirty="0">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34519151"/>
                  </a:ext>
                </a:extLst>
              </a:tr>
              <a:tr h="733589">
                <a:tc vMerge="1">
                  <a:txBody>
                    <a:bodyPr/>
                    <a:lstStyle/>
                    <a:p>
                      <a:endParaRPr lang="tr-TR"/>
                    </a:p>
                  </a:txBody>
                  <a:tcPr/>
                </a:tc>
                <a:tc>
                  <a:txBody>
                    <a:bodyPr/>
                    <a:lstStyle/>
                    <a:p>
                      <a:pPr algn="just" fontAlgn="base">
                        <a:lnSpc>
                          <a:spcPct val="107000"/>
                        </a:lnSpc>
                        <a:spcAft>
                          <a:spcPts val="800"/>
                        </a:spcAft>
                      </a:pPr>
                      <a:r>
                        <a:rPr lang="tr-TR" sz="1600">
                          <a:effectLst/>
                          <a:latin typeface="Times New Roman" panose="02020603050405020304" pitchFamily="18" charset="0"/>
                          <a:ea typeface="Times New Roman" panose="02020603050405020304" pitchFamily="18" charset="0"/>
                          <a:cs typeface="Times New Roman" panose="02020603050405020304" pitchFamily="18" charset="0"/>
                        </a:rPr>
                        <a:t>b. Bir topluluğun yöneticisi anlamındaki başı sözüyle oluşturulan belirtisiz isim tamlamaları:</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ase">
                        <a:lnSpc>
                          <a:spcPct val="107000"/>
                        </a:lnSpc>
                        <a:spcAft>
                          <a:spcPts val="800"/>
                        </a:spcAft>
                      </a:pPr>
                      <a:r>
                        <a:rPr lang="tr-TR" sz="1400" dirty="0">
                          <a:effectLst/>
                          <a:latin typeface="Times New Roman" panose="02020603050405020304" pitchFamily="18" charset="0"/>
                          <a:ea typeface="Times New Roman" panose="02020603050405020304" pitchFamily="18" charset="0"/>
                          <a:cs typeface="Times New Roman" panose="02020603050405020304" pitchFamily="18" charset="0"/>
                        </a:rPr>
                        <a:t>aşçıbaşı, binbaşı, çarkçıbaşı, çeribaşı, elebaşı, mehterbaşı, onbaşı, ustabaşı, yüzbaşı vb.</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71615410"/>
                  </a:ext>
                </a:extLst>
              </a:tr>
              <a:tr h="642816">
                <a:tc vMerge="1">
                  <a:txBody>
                    <a:bodyPr/>
                    <a:lstStyle/>
                    <a:p>
                      <a:endParaRPr lang="tr-TR"/>
                    </a:p>
                  </a:txBody>
                  <a:tcPr/>
                </a:tc>
                <a:tc>
                  <a:txBody>
                    <a:bodyPr/>
                    <a:lstStyle/>
                    <a:p>
                      <a:pPr algn="just" fontAlgn="base">
                        <a:lnSpc>
                          <a:spcPct val="107000"/>
                        </a:lnSpc>
                        <a:spcAft>
                          <a:spcPts val="800"/>
                        </a:spcAft>
                      </a:pP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c. Ağa, baba, bey, efendi, hanım, nine vb. sözlerle kurulan birleşik kelimeler: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52095" algn="just" fontAlgn="base">
                        <a:lnSpc>
                          <a:spcPct val="107000"/>
                        </a:lnSpc>
                        <a:spcAft>
                          <a:spcPts val="800"/>
                        </a:spcAft>
                      </a:pPr>
                      <a:r>
                        <a:rPr lang="tr-TR" sz="1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ağababa, ağabey, beyefendi, efendibaba, hanımanne, hanımefendi, hacıağa, kadınnine, paşababa</a:t>
                      </a:r>
                      <a:r>
                        <a:rPr lang="tr-TR"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530903"/>
                  </a:ext>
                </a:extLst>
              </a:tr>
              <a:tr h="767936">
                <a:tc vMerge="1">
                  <a:txBody>
                    <a:bodyPr/>
                    <a:lstStyle/>
                    <a:p>
                      <a:endParaRPr lang="tr-TR"/>
                    </a:p>
                  </a:txBody>
                  <a:tcPr/>
                </a:tc>
                <a:tc gridSpan="2">
                  <a:txBody>
                    <a:bodyPr/>
                    <a:lstStyle/>
                    <a:p>
                      <a:pPr algn="just" fontAlgn="base">
                        <a:lnSpc>
                          <a:spcPct val="107000"/>
                        </a:lnSpc>
                        <a:spcAft>
                          <a:spcPts val="800"/>
                        </a:spcAft>
                      </a:pP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ç</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800" i="1" dirty="0">
                          <a:effectLst/>
                          <a:latin typeface="Times New Roman" panose="02020603050405020304" pitchFamily="18" charset="0"/>
                          <a:ea typeface="Times New Roman" panose="02020603050405020304" pitchFamily="18" charset="0"/>
                          <a:cs typeface="Times New Roman" panose="02020603050405020304" pitchFamily="18" charset="0"/>
                        </a:rPr>
                        <a:t>Biraz, birçok, birçoğu, birkaç, birkaçı, birtakım, herhangi, hiçbir, hiçbiri</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belirsizlik sıfat ve zamirleri de gelenekleşmiş olarak bitişik yazılır</a:t>
                      </a: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3063387413"/>
                  </a:ext>
                </a:extLst>
              </a:tr>
              <a:tr h="484966">
                <a:tc>
                  <a:txBody>
                    <a:bodyPr/>
                    <a:lstStyle/>
                    <a:p>
                      <a:pPr algn="just" fontAlgn="base">
                        <a:lnSpc>
                          <a:spcPct val="107000"/>
                        </a:lnSpc>
                        <a:spcAft>
                          <a:spcPts val="800"/>
                        </a:spcAft>
                      </a:pPr>
                      <a:r>
                        <a:rPr lang="tr-TR" sz="1600" b="1">
                          <a:effectLst/>
                          <a:latin typeface="Times New Roman" panose="02020603050405020304" pitchFamily="18" charset="0"/>
                          <a:ea typeface="Times New Roman" panose="02020603050405020304" pitchFamily="18" charset="0"/>
                          <a:cs typeface="Times New Roman" panose="02020603050405020304" pitchFamily="18" charset="0"/>
                        </a:rPr>
                        <a:t>15. Ev kelimesiyle kurulan birleşik kelimeler bitişik yazılır:</a:t>
                      </a:r>
                      <a:endParaRPr lang="tr-TR" sz="16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fontAlgn="base">
                        <a:lnSpc>
                          <a:spcPct val="107000"/>
                        </a:lnSpc>
                        <a:spcAft>
                          <a:spcPts val="800"/>
                        </a:spcAft>
                      </a:pP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aşevi, bakımevi, basımevi, doğumevi, gözlemevi, huzurevi, </a:t>
                      </a:r>
                      <a:r>
                        <a:rPr lang="tr-TR" sz="1600" dirty="0" err="1">
                          <a:effectLst/>
                          <a:latin typeface="Times New Roman" panose="02020603050405020304" pitchFamily="18" charset="0"/>
                          <a:ea typeface="Times New Roman" panose="02020603050405020304" pitchFamily="18" charset="0"/>
                          <a:cs typeface="Times New Roman" panose="02020603050405020304" pitchFamily="18" charset="0"/>
                        </a:rPr>
                        <a:t>kahveevi</a:t>
                      </a: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 konukevi, orduevi, öğretmenevi, </a:t>
                      </a:r>
                      <a:r>
                        <a:rPr lang="tr-TR" sz="1600" dirty="0" err="1">
                          <a:effectLst/>
                          <a:latin typeface="Times New Roman" panose="02020603050405020304" pitchFamily="18" charset="0"/>
                          <a:ea typeface="Times New Roman" panose="02020603050405020304" pitchFamily="18" charset="0"/>
                          <a:cs typeface="Times New Roman" panose="02020603050405020304" pitchFamily="18" charset="0"/>
                        </a:rPr>
                        <a:t>polisevi</a:t>
                      </a: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 yayınevi vb.</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749871825"/>
                  </a:ext>
                </a:extLst>
              </a:tr>
              <a:tr h="830401">
                <a:tc>
                  <a:txBody>
                    <a:bodyPr/>
                    <a:lstStyle/>
                    <a:p>
                      <a:pPr algn="just" fontAlgn="base">
                        <a:lnSpc>
                          <a:spcPct val="107000"/>
                        </a:lnSpc>
                        <a:spcAft>
                          <a:spcPts val="800"/>
                        </a:spcAft>
                      </a:pPr>
                      <a:r>
                        <a:rPr lang="tr-TR" sz="1600" b="1">
                          <a:effectLst/>
                          <a:latin typeface="Times New Roman" panose="02020603050405020304" pitchFamily="18" charset="0"/>
                          <a:ea typeface="Times New Roman" panose="02020603050405020304" pitchFamily="18" charset="0"/>
                          <a:cs typeface="Times New Roman" panose="02020603050405020304" pitchFamily="18" charset="0"/>
                        </a:rPr>
                        <a:t>16. Hane, name, zade kelimeleriyle oluşturulan birleşik kelimeler bitişik yazılır:</a:t>
                      </a:r>
                      <a:endParaRPr lang="tr-TR" sz="16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fontAlgn="base">
                        <a:lnSpc>
                          <a:spcPct val="107000"/>
                        </a:lnSpc>
                        <a:spcAft>
                          <a:spcPts val="800"/>
                        </a:spcAft>
                      </a:pPr>
                      <a:r>
                        <a:rPr lang="tr-TR" sz="16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çayhane, dershane, kahvehane, yazıhane;</a:t>
                      </a:r>
                      <a:r>
                        <a:rPr lang="tr-TR"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6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beyanname, kanunname, se­yahatname, siyasetname; amcazade, dayızade, teyzezade</a:t>
                      </a:r>
                      <a:r>
                        <a:rPr lang="tr-TR"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1613702396"/>
                  </a:ext>
                </a:extLst>
              </a:tr>
              <a:tr h="927212">
                <a:tc>
                  <a:txBody>
                    <a:bodyPr/>
                    <a:lstStyle/>
                    <a:p>
                      <a:pPr algn="just" fontAlgn="base">
                        <a:lnSpc>
                          <a:spcPct val="107000"/>
                        </a:lnSpc>
                        <a:spcAft>
                          <a:spcPts val="800"/>
                        </a:spcAft>
                      </a:pPr>
                      <a:r>
                        <a:rPr lang="tr-TR" sz="1600" b="1" dirty="0">
                          <a:effectLst/>
                          <a:latin typeface="Times New Roman" panose="02020603050405020304" pitchFamily="18" charset="0"/>
                          <a:ea typeface="Times New Roman" panose="02020603050405020304" pitchFamily="18" charset="0"/>
                          <a:cs typeface="Times New Roman" panose="02020603050405020304" pitchFamily="18" charset="0"/>
                        </a:rPr>
                        <a:t>17. </a:t>
                      </a:r>
                      <a:r>
                        <a:rPr lang="tr-TR" sz="1600" b="1" i="1" dirty="0">
                          <a:effectLst/>
                          <a:latin typeface="Times New Roman" panose="02020603050405020304" pitchFamily="18" charset="0"/>
                          <a:ea typeface="Times New Roman" panose="02020603050405020304" pitchFamily="18" charset="0"/>
                          <a:cs typeface="Times New Roman" panose="02020603050405020304" pitchFamily="18" charset="0"/>
                        </a:rPr>
                        <a:t>-zede</a:t>
                      </a:r>
                      <a:r>
                        <a:rPr lang="tr-TR" sz="1600" b="1" dirty="0">
                          <a:effectLst/>
                          <a:latin typeface="Times New Roman" panose="02020603050405020304" pitchFamily="18" charset="0"/>
                          <a:ea typeface="Times New Roman" panose="02020603050405020304" pitchFamily="18" charset="0"/>
                          <a:cs typeface="Times New Roman" panose="02020603050405020304" pitchFamily="18" charset="0"/>
                        </a:rPr>
                        <a:t> ile oluşturulmuş birleşik kelimeler bitişik yazılır: </a:t>
                      </a:r>
                      <a:endParaRPr lang="tr-T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fontAlgn="base">
                        <a:lnSpc>
                          <a:spcPct val="107000"/>
                        </a:lnSpc>
                        <a:spcAft>
                          <a:spcPts val="800"/>
                        </a:spcAft>
                      </a:pPr>
                      <a:r>
                        <a:rPr lang="tr-TR" sz="16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depremzede, afetzede, selzede, kazazede</a:t>
                      </a:r>
                      <a:r>
                        <a:rPr lang="tr-TR"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3256137414"/>
                  </a:ext>
                </a:extLst>
              </a:tr>
            </a:tbl>
          </a:graphicData>
        </a:graphic>
      </p:graphicFrame>
    </p:spTree>
    <p:extLst>
      <p:ext uri="{BB962C8B-B14F-4D97-AF65-F5344CB8AC3E}">
        <p14:creationId xmlns:p14="http://schemas.microsoft.com/office/powerpoint/2010/main" val="11162764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id="{5C326BD7-8A9A-49BA-9DF6-91E4F9622B79}"/>
              </a:ext>
            </a:extLst>
          </p:cNvPr>
          <p:cNvGraphicFramePr>
            <a:graphicFrameLocks noGrp="1"/>
          </p:cNvGraphicFramePr>
          <p:nvPr>
            <p:extLst>
              <p:ext uri="{D42A27DB-BD31-4B8C-83A1-F6EECF244321}">
                <p14:modId xmlns:p14="http://schemas.microsoft.com/office/powerpoint/2010/main" val="261747336"/>
              </p:ext>
            </p:extLst>
          </p:nvPr>
        </p:nvGraphicFramePr>
        <p:xfrm>
          <a:off x="924232" y="894735"/>
          <a:ext cx="10058399" cy="5390204"/>
        </p:xfrm>
        <a:graphic>
          <a:graphicData uri="http://schemas.openxmlformats.org/drawingml/2006/table">
            <a:tbl>
              <a:tblPr firstRow="1" firstCol="1" bandRow="1"/>
              <a:tblGrid>
                <a:gridCol w="3682610">
                  <a:extLst>
                    <a:ext uri="{9D8B030D-6E8A-4147-A177-3AD203B41FA5}">
                      <a16:colId xmlns:a16="http://schemas.microsoft.com/office/drawing/2014/main" val="2933728366"/>
                    </a:ext>
                  </a:extLst>
                </a:gridCol>
                <a:gridCol w="3022322">
                  <a:extLst>
                    <a:ext uri="{9D8B030D-6E8A-4147-A177-3AD203B41FA5}">
                      <a16:colId xmlns:a16="http://schemas.microsoft.com/office/drawing/2014/main" val="444286563"/>
                    </a:ext>
                  </a:extLst>
                </a:gridCol>
                <a:gridCol w="3353467">
                  <a:extLst>
                    <a:ext uri="{9D8B030D-6E8A-4147-A177-3AD203B41FA5}">
                      <a16:colId xmlns:a16="http://schemas.microsoft.com/office/drawing/2014/main" val="3683256880"/>
                    </a:ext>
                  </a:extLst>
                </a:gridCol>
              </a:tblGrid>
              <a:tr h="621716">
                <a:tc>
                  <a:txBody>
                    <a:bodyPr/>
                    <a:lstStyle/>
                    <a:p>
                      <a:pPr algn="just" fontAlgn="base">
                        <a:lnSpc>
                          <a:spcPct val="107000"/>
                        </a:lnSpc>
                        <a:spcAft>
                          <a:spcPts val="800"/>
                        </a:spcAft>
                      </a:pPr>
                      <a:r>
                        <a:rPr lang="tr-TR" sz="1600" b="1" dirty="0">
                          <a:effectLst/>
                          <a:latin typeface="Times New Roman" panose="02020603050405020304" pitchFamily="18" charset="0"/>
                          <a:ea typeface="Times New Roman" panose="02020603050405020304" pitchFamily="18" charset="0"/>
                          <a:cs typeface="Times New Roman" panose="02020603050405020304" pitchFamily="18" charset="0"/>
                        </a:rPr>
                        <a:t>18. Farsça kurala göre oluşturulan sözler bitişik yazılır:</a:t>
                      </a:r>
                      <a:endParaRPr lang="tr-T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fontAlgn="base">
                        <a:lnSpc>
                          <a:spcPct val="107000"/>
                        </a:lnSpc>
                        <a:spcAft>
                          <a:spcPts val="800"/>
                        </a:spcAft>
                      </a:pPr>
                      <a:r>
                        <a:rPr lang="tr-TR" sz="1400" dirty="0">
                          <a:effectLst/>
                          <a:latin typeface="Times New Roman" panose="02020603050405020304" pitchFamily="18" charset="0"/>
                          <a:ea typeface="Times New Roman" panose="02020603050405020304" pitchFamily="18" charset="0"/>
                          <a:cs typeface="Times New Roman" panose="02020603050405020304" pitchFamily="18" charset="0"/>
                        </a:rPr>
                        <a:t>âlemşümul, cihanşümul; darıdünya, </a:t>
                      </a:r>
                      <a:r>
                        <a:rPr lang="tr-TR" sz="1400" dirty="0" err="1">
                          <a:effectLst/>
                          <a:latin typeface="Times New Roman" panose="02020603050405020304" pitchFamily="18" charset="0"/>
                          <a:ea typeface="Times New Roman" panose="02020603050405020304" pitchFamily="18" charset="0"/>
                          <a:cs typeface="Times New Roman" panose="02020603050405020304" pitchFamily="18" charset="0"/>
                        </a:rPr>
                        <a:t>ehlibeyit</a:t>
                      </a:r>
                      <a:r>
                        <a:rPr lang="tr-TR" sz="1400" dirty="0">
                          <a:effectLst/>
                          <a:latin typeface="Times New Roman" panose="02020603050405020304" pitchFamily="18" charset="0"/>
                          <a:ea typeface="Times New Roman" panose="02020603050405020304" pitchFamily="18" charset="0"/>
                          <a:cs typeface="Times New Roman" panose="02020603050405020304" pitchFamily="18" charset="0"/>
                        </a:rPr>
                        <a:t>, ehvenişer, erkânıharp, gayrimenkul, gayrimeşru, </a:t>
                      </a:r>
                      <a:r>
                        <a:rPr lang="tr-TR" sz="1400" dirty="0" err="1">
                          <a:effectLst/>
                          <a:latin typeface="Times New Roman" panose="02020603050405020304" pitchFamily="18" charset="0"/>
                          <a:ea typeface="Times New Roman" panose="02020603050405020304" pitchFamily="18" charset="0"/>
                          <a:cs typeface="Times New Roman" panose="02020603050405020304" pitchFamily="18" charset="0"/>
                        </a:rPr>
                        <a:t>Kuvayımilliye</a:t>
                      </a:r>
                      <a:r>
                        <a:rPr lang="tr-TR" sz="1400" dirty="0">
                          <a:effectLst/>
                          <a:latin typeface="Times New Roman" panose="02020603050405020304" pitchFamily="18" charset="0"/>
                          <a:ea typeface="Times New Roman" panose="02020603050405020304" pitchFamily="18" charset="0"/>
                          <a:cs typeface="Times New Roman" panose="02020603050405020304" pitchFamily="18" charset="0"/>
                        </a:rPr>
                        <a:t>, Misakımillî, suikast; cürmümeşhut, hamdüsena, hercümerç, hüsnükuruntu, hüsnüniyet vb.</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1854634193"/>
                  </a:ext>
                </a:extLst>
              </a:tr>
              <a:tr h="832427">
                <a:tc>
                  <a:txBody>
                    <a:bodyPr/>
                    <a:lstStyle/>
                    <a:p>
                      <a:pPr algn="just" fontAlgn="base">
                        <a:lnSpc>
                          <a:spcPct val="107000"/>
                        </a:lnSpc>
                        <a:spcAft>
                          <a:spcPts val="800"/>
                        </a:spcAft>
                      </a:pPr>
                      <a:r>
                        <a:rPr lang="tr-TR" sz="1600" b="1" dirty="0">
                          <a:effectLst/>
                          <a:latin typeface="Times New Roman" panose="02020603050405020304" pitchFamily="18" charset="0"/>
                          <a:ea typeface="Times New Roman" panose="02020603050405020304" pitchFamily="18" charset="0"/>
                          <a:cs typeface="Times New Roman" panose="02020603050405020304" pitchFamily="18" charset="0"/>
                        </a:rPr>
                        <a:t>19. Arapça kurala göre oluşturulan sözler bitişik yazılır:</a:t>
                      </a:r>
                      <a:endParaRPr lang="tr-T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fontAlgn="base">
                        <a:lnSpc>
                          <a:spcPct val="107000"/>
                        </a:lnSpc>
                        <a:spcAft>
                          <a:spcPts val="800"/>
                        </a:spcAft>
                      </a:pPr>
                      <a:r>
                        <a:rPr lang="tr-TR" sz="1400" dirty="0">
                          <a:effectLst/>
                          <a:latin typeface="Times New Roman" panose="02020603050405020304" pitchFamily="18" charset="0"/>
                          <a:ea typeface="Times New Roman" panose="02020603050405020304" pitchFamily="18" charset="0"/>
                          <a:cs typeface="Times New Roman" panose="02020603050405020304" pitchFamily="18" charset="0"/>
                        </a:rPr>
                        <a:t>aliyyülâlâ, ceffelkalem, darülaceze, darülfünun, daüssıla, fevkalade, fevkalbeşer, hıfzıssıhha, hüvelbaki, şeyhülislam, tahtelbahir, tahteşşuur; aleykümselam, Allahualem, bismillah, fenafillah, fisebilillah, hafazanallah, inşallah, maşallah, velhasıl vb.</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3482579837"/>
                  </a:ext>
                </a:extLst>
              </a:tr>
              <a:tr h="963712">
                <a:tc>
                  <a:txBody>
                    <a:bodyPr/>
                    <a:lstStyle/>
                    <a:p>
                      <a:pPr algn="just" fontAlgn="base">
                        <a:lnSpc>
                          <a:spcPct val="107000"/>
                        </a:lnSpc>
                        <a:spcAft>
                          <a:spcPts val="800"/>
                        </a:spcAft>
                      </a:pPr>
                      <a:r>
                        <a:rPr lang="tr-TR" sz="1600" b="1">
                          <a:effectLst/>
                          <a:latin typeface="Times New Roman" panose="02020603050405020304" pitchFamily="18" charset="0"/>
                          <a:ea typeface="Times New Roman" panose="02020603050405020304" pitchFamily="18" charset="0"/>
                          <a:cs typeface="Times New Roman" panose="02020603050405020304" pitchFamily="18" charset="0"/>
                        </a:rPr>
                        <a:t>20. Müzikte kullanılan makam adları bitişik yazılır:</a:t>
                      </a:r>
                      <a:endParaRPr lang="tr-TR" sz="16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ase">
                        <a:lnSpc>
                          <a:spcPct val="107000"/>
                        </a:lnSpc>
                        <a:spcAft>
                          <a:spcPts val="800"/>
                        </a:spcAft>
                      </a:pP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acembuselik, hisarbuselik, muhayyerkürdi</a:t>
                      </a: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tr-TR" sz="14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ase">
                        <a:lnSpc>
                          <a:spcPct val="107000"/>
                        </a:lnSpc>
                        <a:spcAft>
                          <a:spcPts val="800"/>
                        </a:spcAft>
                      </a:pPr>
                      <a:r>
                        <a:rPr lang="tr-TR" sz="1400" dirty="0">
                          <a:effectLst/>
                          <a:latin typeface="Times New Roman" panose="02020603050405020304" pitchFamily="18" charset="0"/>
                          <a:ea typeface="Times New Roman" panose="02020603050405020304" pitchFamily="18" charset="0"/>
                          <a:cs typeface="Times New Roman" panose="02020603050405020304" pitchFamily="18" charset="0"/>
                        </a:rPr>
                        <a:t>UYARI: Bir sıfatla oluşturulan usul adlarında sıfat ayrı yazılır: ağır aksak, yürük aksak, yürük semai vb.</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tr-TR" sz="14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757058"/>
                  </a:ext>
                </a:extLst>
              </a:tr>
              <a:tr h="753000">
                <a:tc>
                  <a:txBody>
                    <a:bodyPr/>
                    <a:lstStyle/>
                    <a:p>
                      <a:pPr algn="just" fontAlgn="base">
                        <a:lnSpc>
                          <a:spcPct val="107000"/>
                        </a:lnSpc>
                        <a:spcAft>
                          <a:spcPts val="800"/>
                        </a:spcAft>
                      </a:pPr>
                      <a:r>
                        <a:rPr lang="tr-TR" sz="1600" b="1">
                          <a:effectLst/>
                          <a:latin typeface="Times New Roman" panose="02020603050405020304" pitchFamily="18" charset="0"/>
                          <a:ea typeface="Times New Roman" panose="02020603050405020304" pitchFamily="18" charset="0"/>
                          <a:cs typeface="Times New Roman" panose="02020603050405020304" pitchFamily="18" charset="0"/>
                        </a:rPr>
                        <a:t>21. Kanunda bitişik geçen veya bitişik olarak tescil ettirilmiş olan kuruluş adları bitişik yazılır:</a:t>
                      </a:r>
                      <a:endParaRPr lang="tr-TR" sz="16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fontAlgn="base">
                        <a:lnSpc>
                          <a:spcPct val="107000"/>
                        </a:lnSpc>
                        <a:spcAft>
                          <a:spcPts val="800"/>
                        </a:spcAft>
                      </a:pPr>
                      <a:r>
                        <a:rPr lang="tr-TR" sz="1400" i="1" dirty="0">
                          <a:effectLst/>
                          <a:latin typeface="Times New Roman" panose="02020603050405020304" pitchFamily="18" charset="0"/>
                          <a:ea typeface="Times New Roman" panose="02020603050405020304" pitchFamily="18" charset="0"/>
                          <a:cs typeface="Times New Roman" panose="02020603050405020304" pitchFamily="18" charset="0"/>
                        </a:rPr>
                        <a:t>İçişleri, Dışişleri, Genelkurmay, Yükseköğretim Kurulu, </a:t>
                      </a:r>
                      <a:r>
                        <a:rPr lang="tr-TR" sz="1400" i="1" dirty="0" err="1">
                          <a:effectLst/>
                          <a:latin typeface="Times New Roman" panose="02020603050405020304" pitchFamily="18" charset="0"/>
                          <a:ea typeface="Times New Roman" panose="02020603050405020304" pitchFamily="18" charset="0"/>
                          <a:cs typeface="Times New Roman" panose="02020603050405020304" pitchFamily="18" charset="0"/>
                        </a:rPr>
                        <a:t>Açıköğretim</a:t>
                      </a:r>
                      <a:r>
                        <a:rPr lang="tr-TR" sz="1400" i="1" dirty="0">
                          <a:effectLst/>
                          <a:latin typeface="Times New Roman" panose="02020603050405020304" pitchFamily="18" charset="0"/>
                          <a:ea typeface="Times New Roman" panose="02020603050405020304" pitchFamily="18" charset="0"/>
                          <a:cs typeface="Times New Roman" panose="02020603050405020304" pitchFamily="18" charset="0"/>
                        </a:rPr>
                        <a:t> Fakültesi, Gaziosmanpaşa Üniversitesi vb.</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tr-TR" sz="14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4131840325"/>
                  </a:ext>
                </a:extLst>
              </a:tr>
              <a:tr h="459496">
                <a:tc>
                  <a:txBody>
                    <a:bodyPr/>
                    <a:lstStyle/>
                    <a:p>
                      <a:pPr algn="just" fontAlgn="base">
                        <a:lnSpc>
                          <a:spcPct val="107000"/>
                        </a:lnSpc>
                        <a:spcAft>
                          <a:spcPts val="800"/>
                        </a:spcAft>
                      </a:pPr>
                      <a:r>
                        <a:rPr lang="tr-TR" sz="1600" b="1" dirty="0">
                          <a:effectLst/>
                          <a:latin typeface="Times New Roman" panose="02020603050405020304" pitchFamily="18" charset="0"/>
                          <a:ea typeface="Times New Roman" panose="02020603050405020304" pitchFamily="18" charset="0"/>
                          <a:cs typeface="Times New Roman" panose="02020603050405020304" pitchFamily="18" charset="0"/>
                        </a:rPr>
                        <a:t>22. Renk adlarıyla kurulan bitki, hayvan veya hastalık adları bitişik yazılır:</a:t>
                      </a:r>
                      <a:endParaRPr lang="tr-T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fontAlgn="base">
                        <a:lnSpc>
                          <a:spcPct val="107000"/>
                        </a:lnSpc>
                        <a:spcAft>
                          <a:spcPts val="800"/>
                        </a:spcAft>
                      </a:pPr>
                      <a:r>
                        <a:rPr lang="tr-TR" sz="1400" i="1" dirty="0">
                          <a:effectLst/>
                          <a:latin typeface="Times New Roman" panose="02020603050405020304" pitchFamily="18" charset="0"/>
                          <a:ea typeface="Times New Roman" panose="02020603050405020304" pitchFamily="18" charset="0"/>
                          <a:cs typeface="Times New Roman" panose="02020603050405020304" pitchFamily="18" charset="0"/>
                        </a:rPr>
                        <a:t>akağaç, alacamenekşe, karadut, sarıçiçek; alabalık, beyazsinek, bozayı; aksu, akbasma, mavihastalık, maviküf vb.</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3761863839"/>
                  </a:ext>
                </a:extLst>
              </a:tr>
              <a:tr h="1436993">
                <a:tc gridSpan="3">
                  <a:txBody>
                    <a:bodyPr/>
                    <a:lstStyle/>
                    <a:p>
                      <a:pPr algn="just" fontAlgn="base">
                        <a:lnSpc>
                          <a:spcPct val="107000"/>
                        </a:lnSpc>
                        <a:spcAft>
                          <a:spcPts val="800"/>
                        </a:spcAft>
                      </a:pPr>
                      <a:r>
                        <a:rPr lang="tr-TR" sz="1600" b="1" dirty="0">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Bulunma Durumu Eki -da / -de / -ta / -te’nin Yazılışı</a:t>
                      </a:r>
                      <a:endParaRPr lang="tr-TR" sz="1600" b="1"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tr-TR" sz="1600" b="1" dirty="0">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Bulunma Durumu Eki -da / -de / -ta / -te’nin Yazılışı</a:t>
                      </a:r>
                      <a:endParaRPr lang="tr-TR" sz="1600" b="1"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tr-TR" sz="1600" b="1" dirty="0">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Bulunma durumu eki getirildiği kelimeye bitişik yazılır: devede (deve-de) kulak, yolda (yol-da) kalmak, ayakta (ayak-ta) durmak, işte (iş-te) çalışmak vb.</a:t>
                      </a:r>
                      <a:endParaRPr lang="tr-TR" sz="1600" b="1"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tr-TR" sz="1600" b="1" dirty="0">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Yurtta sulh, cihanda sulh. (Atatürk)</a:t>
                      </a:r>
                      <a:endParaRPr lang="tr-T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3188205126"/>
                  </a:ext>
                </a:extLst>
              </a:tr>
            </a:tbl>
          </a:graphicData>
        </a:graphic>
      </p:graphicFrame>
      <p:sp>
        <p:nvSpPr>
          <p:cNvPr id="3" name="Rectangle 1">
            <a:extLst>
              <a:ext uri="{FF2B5EF4-FFF2-40B4-BE49-F238E27FC236}">
                <a16:creationId xmlns:a16="http://schemas.microsoft.com/office/drawing/2014/main" id="{AC2692F3-69F0-43F0-853D-8E5F079DFF90}"/>
              </a:ext>
            </a:extLst>
          </p:cNvPr>
          <p:cNvSpPr>
            <a:spLocks noChangeArrowheads="1"/>
          </p:cNvSpPr>
          <p:nvPr/>
        </p:nvSpPr>
        <p:spPr bwMode="auto">
          <a:xfrm>
            <a:off x="2903538" y="203993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12926341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o 8">
            <a:extLst>
              <a:ext uri="{FF2B5EF4-FFF2-40B4-BE49-F238E27FC236}">
                <a16:creationId xmlns:a16="http://schemas.microsoft.com/office/drawing/2014/main" id="{3B43CB8B-747B-4378-A6E1-9A6283C98A42}"/>
              </a:ext>
            </a:extLst>
          </p:cNvPr>
          <p:cNvGraphicFramePr>
            <a:graphicFrameLocks noGrp="1"/>
          </p:cNvGraphicFramePr>
          <p:nvPr>
            <p:extLst>
              <p:ext uri="{D42A27DB-BD31-4B8C-83A1-F6EECF244321}">
                <p14:modId xmlns:p14="http://schemas.microsoft.com/office/powerpoint/2010/main" val="1516162545"/>
              </p:ext>
            </p:extLst>
          </p:nvPr>
        </p:nvGraphicFramePr>
        <p:xfrm>
          <a:off x="1465006" y="658777"/>
          <a:ext cx="10097729" cy="5533768"/>
        </p:xfrm>
        <a:graphic>
          <a:graphicData uri="http://schemas.openxmlformats.org/drawingml/2006/table">
            <a:tbl>
              <a:tblPr firstRow="1" firstCol="1" bandRow="1"/>
              <a:tblGrid>
                <a:gridCol w="4196097">
                  <a:extLst>
                    <a:ext uri="{9D8B030D-6E8A-4147-A177-3AD203B41FA5}">
                      <a16:colId xmlns:a16="http://schemas.microsoft.com/office/drawing/2014/main" val="1860650614"/>
                    </a:ext>
                  </a:extLst>
                </a:gridCol>
                <a:gridCol w="5901632">
                  <a:extLst>
                    <a:ext uri="{9D8B030D-6E8A-4147-A177-3AD203B41FA5}">
                      <a16:colId xmlns:a16="http://schemas.microsoft.com/office/drawing/2014/main" val="1092877991"/>
                    </a:ext>
                  </a:extLst>
                </a:gridCol>
              </a:tblGrid>
              <a:tr h="381468">
                <a:tc gridSpan="2">
                  <a:txBody>
                    <a:bodyPr/>
                    <a:lstStyle/>
                    <a:p>
                      <a:pPr algn="ctr" fontAlgn="base">
                        <a:lnSpc>
                          <a:spcPct val="107000"/>
                        </a:lnSpc>
                        <a:spcAft>
                          <a:spcPts val="800"/>
                        </a:spcAft>
                      </a:pPr>
                      <a:r>
                        <a:rPr lang="tr-TR" sz="1600" b="1" kern="1800" dirty="0">
                          <a:effectLst/>
                          <a:latin typeface="Times New Roman" panose="02020603050405020304" pitchFamily="18" charset="0"/>
                          <a:ea typeface="Times New Roman" panose="02020603050405020304" pitchFamily="18" charset="0"/>
                          <a:cs typeface="Times New Roman" panose="02020603050405020304" pitchFamily="18" charset="0"/>
                        </a:rPr>
                        <a:t>Büyük Harflerin Kullanıldığı Yerler</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p>
                      <a:pPr fontAlgn="base">
                        <a:lnSpc>
                          <a:spcPct val="107000"/>
                        </a:lnSpc>
                        <a:spcAft>
                          <a:spcPts val="800"/>
                        </a:spcAft>
                      </a:pPr>
                      <a:r>
                        <a:rPr lang="tr-TR"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Cümle büyük harfle başlar: </a:t>
                      </a:r>
                      <a:endParaRPr lang="tr-TR"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0195" marR="50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2785244663"/>
                  </a:ext>
                </a:extLst>
              </a:tr>
              <a:tr h="410964">
                <a:tc gridSpan="2">
                  <a:txBody>
                    <a:bodyPr/>
                    <a:lstStyle/>
                    <a:p>
                      <a:pPr marL="252095" algn="just" fontAlgn="base">
                        <a:lnSpc>
                          <a:spcPct val="107000"/>
                        </a:lnSpc>
                        <a:spcAft>
                          <a:spcPts val="800"/>
                        </a:spcAft>
                      </a:pPr>
                      <a:r>
                        <a:rPr lang="tr-TR" sz="1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Hayatta en hakiki mürşit ilimdir, fendir. </a:t>
                      </a:r>
                      <a:r>
                        <a:rPr lang="tr-TR"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(Atatürk)</a:t>
                      </a:r>
                      <a:endParaRPr lang="tr-T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252095" algn="just" fontAlgn="base">
                        <a:lnSpc>
                          <a:spcPct val="107000"/>
                        </a:lnSpc>
                        <a:spcAft>
                          <a:spcPts val="800"/>
                        </a:spcAft>
                      </a:pPr>
                      <a:r>
                        <a:rPr lang="tr-TR" sz="1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Ak akçe kara gün içindir.</a:t>
                      </a:r>
                      <a:endParaRPr lang="tr-TR"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0195" marR="50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3774217446"/>
                  </a:ext>
                </a:extLst>
              </a:tr>
              <a:tr h="844939">
                <a:tc>
                  <a:txBody>
                    <a:bodyPr/>
                    <a:lstStyle/>
                    <a:p>
                      <a:pPr algn="just" fontAlgn="base">
                        <a:lnSpc>
                          <a:spcPct val="107000"/>
                        </a:lnSpc>
                        <a:spcAft>
                          <a:spcPts val="800"/>
                        </a:spcAft>
                      </a:pPr>
                      <a:r>
                        <a:rPr lang="tr-TR"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Cümle içinde </a:t>
                      </a:r>
                      <a:r>
                        <a:rPr lang="tr-TR" sz="120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tırnak veya yay ayraç</a:t>
                      </a:r>
                      <a:r>
                        <a:rPr lang="tr-TR"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içine alınan cümleler büyük harfle başlar ve sonlarına uygun noktalama işareti (nokta, soru, ünlem vb.) konur:</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tr-TR" sz="1200" kern="18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0195" marR="50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ase">
                        <a:lnSpc>
                          <a:spcPct val="107000"/>
                        </a:lnSpc>
                        <a:spcAft>
                          <a:spcPts val="800"/>
                        </a:spcAft>
                      </a:pPr>
                      <a:r>
                        <a:rPr lang="tr-TR" sz="1200" kern="1800">
                          <a:effectLst/>
                          <a:latin typeface="Times New Roman" panose="02020603050405020304" pitchFamily="18" charset="0"/>
                          <a:ea typeface="Times New Roman" panose="02020603050405020304" pitchFamily="18" charset="0"/>
                          <a:cs typeface="Times New Roman" panose="02020603050405020304" pitchFamily="18" charset="0"/>
                        </a:rPr>
                        <a:t>Atatürk “</a:t>
                      </a:r>
                      <a:r>
                        <a:rPr lang="tr-TR" sz="1200" u="sng" kern="1800">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Muhtaç olduğun kudret, damarlarındaki asil kanda mevcuttur</a:t>
                      </a:r>
                      <a:r>
                        <a:rPr lang="tr-TR" sz="1200" kern="1800">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a:t>
                      </a:r>
                      <a:r>
                        <a:rPr lang="tr-TR" sz="1200" kern="1800">
                          <a:effectLst/>
                          <a:latin typeface="Times New Roman" panose="02020603050405020304" pitchFamily="18" charset="0"/>
                          <a:ea typeface="Times New Roman" panose="02020603050405020304" pitchFamily="18" charset="0"/>
                          <a:cs typeface="Times New Roman" panose="02020603050405020304" pitchFamily="18" charset="0"/>
                        </a:rPr>
                        <a:t>” diyor.</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tr-TR" sz="1200" kern="1800">
                          <a:effectLst/>
                          <a:latin typeface="Times New Roman" panose="02020603050405020304" pitchFamily="18" charset="0"/>
                          <a:ea typeface="Times New Roman" panose="02020603050405020304" pitchFamily="18" charset="0"/>
                          <a:cs typeface="Times New Roman" panose="02020603050405020304" pitchFamily="18" charset="0"/>
                        </a:rPr>
                        <a:t>Anadolu kentlerini, köylerini </a:t>
                      </a:r>
                      <a:r>
                        <a:rPr lang="tr-TR" sz="1200" kern="1800">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(Köy sözünü de çekinerek yazıyorum.)</a:t>
                      </a:r>
                      <a:r>
                        <a:rPr lang="tr-TR" sz="1200" kern="1800">
                          <a:effectLst/>
                          <a:latin typeface="Times New Roman" panose="02020603050405020304" pitchFamily="18" charset="0"/>
                          <a:ea typeface="Times New Roman" panose="02020603050405020304" pitchFamily="18" charset="0"/>
                          <a:cs typeface="Times New Roman" panose="02020603050405020304" pitchFamily="18" charset="0"/>
                        </a:rPr>
                        <a:t> gezsek bile görmek için değil, kendimizi göstermek için geziyoruz. (Nurullah Ataç)</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0195" marR="50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09011224"/>
                  </a:ext>
                </a:extLst>
              </a:tr>
              <a:tr h="1247053">
                <a:tc gridSpan="2">
                  <a:txBody>
                    <a:bodyPr/>
                    <a:lstStyle/>
                    <a:p>
                      <a:pPr algn="ctr" fontAlgn="base">
                        <a:lnSpc>
                          <a:spcPct val="107000"/>
                        </a:lnSpc>
                        <a:spcAft>
                          <a:spcPts val="800"/>
                        </a:spcAft>
                      </a:pPr>
                      <a:r>
                        <a:rPr lang="tr-TR"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UYARI: </a:t>
                      </a:r>
                      <a:r>
                        <a:rPr lang="tr-TR"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İki çizgi arasındaki açıklama cümleleri büyük harfle baş­lamaz:</a:t>
                      </a:r>
                      <a:endParaRPr lang="tr-TR" sz="1200" dirty="0">
                        <a:effectLst/>
                        <a:latin typeface="Times New Roman" panose="02020603050405020304" pitchFamily="18" charset="0"/>
                        <a:ea typeface="Calibri" panose="020F0502020204030204" pitchFamily="34" charset="0"/>
                        <a:cs typeface="Times New Roman" panose="02020603050405020304" pitchFamily="18" charset="0"/>
                      </a:endParaRPr>
                    </a:p>
                    <a:p>
                      <a:pPr fontAlgn="base">
                        <a:lnSpc>
                          <a:spcPct val="107000"/>
                        </a:lnSpc>
                        <a:spcAft>
                          <a:spcPts val="800"/>
                        </a:spcAft>
                      </a:pPr>
                      <a:r>
                        <a:rPr lang="tr-TR" sz="1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Bir zamanlar </a:t>
                      </a:r>
                      <a:r>
                        <a:rPr lang="tr-TR" sz="1200" i="1" u="sng" dirty="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-bu zamanlar çok da uzak değildir, bundan on, on iki yıl önce-</a:t>
                      </a:r>
                      <a:r>
                        <a:rPr lang="tr-TR" sz="1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Türk saltanatının maddi sınırları uçsuz bucaksız denilecek ka­dar genişti. </a:t>
                      </a:r>
                      <a:r>
                        <a:rPr lang="tr-TR"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(Yakup Kadri Karaosmanoğlu)</a:t>
                      </a:r>
                      <a:endParaRPr lang="tr-TR" sz="1200" dirty="0">
                        <a:effectLst/>
                        <a:latin typeface="Times New Roman" panose="02020603050405020304" pitchFamily="18" charset="0"/>
                        <a:ea typeface="Calibri" panose="020F0502020204030204" pitchFamily="34" charset="0"/>
                        <a:cs typeface="Times New Roman" panose="02020603050405020304" pitchFamily="18" charset="0"/>
                      </a:endParaRPr>
                    </a:p>
                    <a:p>
                      <a:pPr fontAlgn="base">
                        <a:lnSpc>
                          <a:spcPct val="107000"/>
                        </a:lnSpc>
                        <a:spcAft>
                          <a:spcPts val="800"/>
                        </a:spcAft>
                      </a:pPr>
                      <a:r>
                        <a:rPr lang="tr-TR" sz="1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Bu sefer de onları </a:t>
                      </a:r>
                      <a:r>
                        <a:rPr lang="tr-TR" sz="1200" i="1" u="sng" dirty="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-her zamanki yerlerinde bulmak ihtimaliyle</a:t>
                      </a:r>
                      <a:r>
                        <a:rPr lang="tr-TR" sz="1200" i="1" dirty="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a:t>
                      </a:r>
                      <a:r>
                        <a:rPr lang="tr-TR" sz="1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farkında olmadan aramıştım. </a:t>
                      </a:r>
                      <a:r>
                        <a:rPr lang="tr-TR"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(Ahmet Hamdi Tanpınar)</a:t>
                      </a:r>
                      <a:endParaRPr lang="tr-TR"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0195" marR="50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584865398"/>
                  </a:ext>
                </a:extLst>
              </a:tr>
              <a:tr h="555622">
                <a:tc>
                  <a:txBody>
                    <a:bodyPr/>
                    <a:lstStyle/>
                    <a:p>
                      <a:pPr algn="just" fontAlgn="base">
                        <a:lnSpc>
                          <a:spcPct val="107000"/>
                        </a:lnSpc>
                        <a:spcAft>
                          <a:spcPts val="800"/>
                        </a:spcAft>
                      </a:pPr>
                      <a:r>
                        <a:rPr lang="tr-TR" sz="1200" kern="1800">
                          <a:effectLst/>
                          <a:latin typeface="Times New Roman" panose="02020603050405020304" pitchFamily="18" charset="0"/>
                          <a:ea typeface="Times New Roman" panose="02020603050405020304" pitchFamily="18" charset="0"/>
                          <a:cs typeface="Times New Roman" panose="02020603050405020304" pitchFamily="18" charset="0"/>
                        </a:rPr>
                        <a:t>İki noktadan sonra gelen cümleler büyük harfle başlar:</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tr-TR" sz="1200" kern="18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0195" marR="50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ase">
                        <a:lnSpc>
                          <a:spcPct val="107000"/>
                        </a:lnSpc>
                        <a:spcAft>
                          <a:spcPts val="800"/>
                        </a:spcAft>
                      </a:pPr>
                      <a:r>
                        <a:rPr lang="tr-TR" sz="1200" kern="1800">
                          <a:effectLst/>
                          <a:latin typeface="Times New Roman" panose="02020603050405020304" pitchFamily="18" charset="0"/>
                          <a:ea typeface="Times New Roman" panose="02020603050405020304" pitchFamily="18" charset="0"/>
                          <a:cs typeface="Times New Roman" panose="02020603050405020304" pitchFamily="18" charset="0"/>
                        </a:rPr>
                        <a:t>Menfaat sandalyeye benzer: </a:t>
                      </a:r>
                      <a:r>
                        <a:rPr lang="tr-TR" sz="1200" kern="1800">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B</a:t>
                      </a:r>
                      <a:r>
                        <a:rPr lang="tr-TR" sz="1200" kern="1800">
                          <a:effectLst/>
                          <a:latin typeface="Times New Roman" panose="02020603050405020304" pitchFamily="18" charset="0"/>
                          <a:ea typeface="Times New Roman" panose="02020603050405020304" pitchFamily="18" charset="0"/>
                          <a:cs typeface="Times New Roman" panose="02020603050405020304" pitchFamily="18" charset="0"/>
                        </a:rPr>
                        <a:t>aşında taşırsan seni küçültür, ayağının altına alırsan yükseltir. (Cenap Şahabettin)</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0195" marR="50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47391165"/>
                  </a:ext>
                </a:extLst>
              </a:tr>
              <a:tr h="594364">
                <a:tc gridSpan="2">
                  <a:txBody>
                    <a:bodyPr/>
                    <a:lstStyle/>
                    <a:p>
                      <a:pPr>
                        <a:lnSpc>
                          <a:spcPct val="107000"/>
                        </a:lnSpc>
                        <a:spcAft>
                          <a:spcPts val="800"/>
                        </a:spcAft>
                      </a:pPr>
                      <a:r>
                        <a:rPr lang="tr-TR" sz="1200" b="1" kern="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UYARI: </a:t>
                      </a:r>
                      <a:r>
                        <a:rPr lang="tr-TR"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İki noktadan sonra cümle ve özel ad niteliğinde olmayan örnekler sıra­landığında bunlar </a:t>
                      </a:r>
                      <a:r>
                        <a:rPr lang="tr-TR" sz="1200" dirty="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büyük harfle başlamaz:</a:t>
                      </a:r>
                      <a:endParaRPr lang="tr-TR" sz="1200" dirty="0">
                        <a:effectLst/>
                        <a:latin typeface="Times New Roman" panose="02020603050405020304" pitchFamily="18" charset="0"/>
                        <a:ea typeface="Calibri" panose="020F0502020204030204" pitchFamily="34" charset="0"/>
                        <a:cs typeface="Times New Roman" panose="02020603050405020304" pitchFamily="18" charset="0"/>
                      </a:endParaRPr>
                    </a:p>
                    <a:p>
                      <a:pPr indent="252095" algn="just" fontAlgn="base">
                        <a:lnSpc>
                          <a:spcPct val="107000"/>
                        </a:lnSpc>
                        <a:spcAft>
                          <a:spcPts val="800"/>
                        </a:spcAft>
                      </a:pPr>
                      <a:r>
                        <a:rPr lang="tr-TR" sz="1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Bu eskiliği siz de çok evde görmüşsünüzdür: duvarlarda çiviler, çivi yerleri, lekeler… </a:t>
                      </a:r>
                      <a:r>
                        <a:rPr lang="tr-TR"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(Memduh Şevket Esendal)</a:t>
                      </a:r>
                      <a:endParaRPr lang="tr-TR"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0195" marR="50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80111196"/>
                  </a:ext>
                </a:extLst>
              </a:tr>
              <a:tr h="540401">
                <a:tc gridSpan="2">
                  <a:txBody>
                    <a:bodyPr/>
                    <a:lstStyle/>
                    <a:p>
                      <a:pPr algn="just" fontAlgn="base">
                        <a:lnSpc>
                          <a:spcPct val="107000"/>
                        </a:lnSpc>
                        <a:spcAft>
                          <a:spcPts val="800"/>
                        </a:spcAft>
                      </a:pPr>
                      <a:r>
                        <a:rPr lang="tr-TR" sz="12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UYARI: </a:t>
                      </a:r>
                      <a:r>
                        <a:rPr lang="tr-TR"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Rakamla başlayan cümlelerde rakamdan sonra gelen kelime </a:t>
                      </a:r>
                      <a:r>
                        <a:rPr lang="tr-TR" sz="120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özel ad değilse büyük harfle başlamaz</a:t>
                      </a:r>
                      <a:r>
                        <a:rPr lang="tr-TR"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tr-TR" sz="1200" i="1">
                          <a:effectLst/>
                          <a:latin typeface="Times New Roman" panose="02020603050405020304" pitchFamily="18" charset="0"/>
                          <a:ea typeface="Times New Roman" panose="02020603050405020304" pitchFamily="18" charset="0"/>
                          <a:cs typeface="Times New Roman" panose="02020603050405020304" pitchFamily="18" charset="0"/>
                        </a:rPr>
                        <a:t>2007 yılında Türk Dil Kurumunun 75. </a:t>
                      </a:r>
                      <a:r>
                        <a:rPr lang="tr-TR" sz="1200" i="1">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yılını</a:t>
                      </a:r>
                      <a:r>
                        <a:rPr lang="tr-TR" sz="1200" i="1">
                          <a:effectLst/>
                          <a:latin typeface="Times New Roman" panose="02020603050405020304" pitchFamily="18" charset="0"/>
                          <a:ea typeface="Times New Roman" panose="02020603050405020304" pitchFamily="18" charset="0"/>
                          <a:cs typeface="Times New Roman" panose="02020603050405020304" pitchFamily="18" charset="0"/>
                        </a:rPr>
                        <a:t> kutladık.</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0195" marR="50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3311458434"/>
                  </a:ext>
                </a:extLst>
              </a:tr>
              <a:tr h="700281">
                <a:tc>
                  <a:txBody>
                    <a:bodyPr/>
                    <a:lstStyle/>
                    <a:p>
                      <a:pPr algn="just" fontAlgn="base">
                        <a:lnSpc>
                          <a:spcPct val="107000"/>
                        </a:lnSpc>
                        <a:spcAft>
                          <a:spcPts val="800"/>
                        </a:spcAft>
                      </a:pPr>
                      <a:r>
                        <a:rPr lang="tr-TR" sz="1200">
                          <a:effectLst/>
                          <a:latin typeface="Times New Roman" panose="02020603050405020304" pitchFamily="18" charset="0"/>
                          <a:ea typeface="Times New Roman" panose="02020603050405020304" pitchFamily="18" charset="0"/>
                          <a:cs typeface="Times New Roman" panose="02020603050405020304" pitchFamily="18" charset="0"/>
                        </a:rPr>
                        <a:t>Örnek niteliğindeki kelimelerle başlayan cümlede de ilk harf büyük yazılır: </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tr-TR" sz="1200" i="1">
                          <a:effectLst/>
                          <a:latin typeface="Times New Roman" panose="02020603050405020304" pitchFamily="18" charset="0"/>
                          <a:ea typeface="Times New Roman" panose="02020603050405020304" pitchFamily="18" charset="0"/>
                          <a:cs typeface="Times New Roman" panose="02020603050405020304" pitchFamily="18" charset="0"/>
                        </a:rPr>
                        <a:t>“Et-, ol-” fiilleri, dilimizde en sık kullanılan yardımcı fiillerdir.</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0195" marR="50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ase">
                        <a:lnSpc>
                          <a:spcPct val="107000"/>
                        </a:lnSpc>
                        <a:spcAft>
                          <a:spcPts val="800"/>
                        </a:spcAft>
                      </a:pPr>
                      <a:r>
                        <a:rPr lang="tr-TR" sz="1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“Banka, bütçe, devlet, fındık, kanepe, menekşe, şemsiye” gibi yüzlerce ke­lime, kökenleri yabancı olmakla birlikte artık dilimizin malı olmuştur.</a:t>
                      </a:r>
                      <a:endParaRPr lang="tr-TR"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0195" marR="50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18474144"/>
                  </a:ext>
                </a:extLst>
              </a:tr>
            </a:tbl>
          </a:graphicData>
        </a:graphic>
      </p:graphicFrame>
      <p:sp>
        <p:nvSpPr>
          <p:cNvPr id="10" name="Rectangle 4">
            <a:extLst>
              <a:ext uri="{FF2B5EF4-FFF2-40B4-BE49-F238E27FC236}">
                <a16:creationId xmlns:a16="http://schemas.microsoft.com/office/drawing/2014/main" id="{36680721-359A-43BE-B1FC-9A39CF06FE2A}"/>
              </a:ext>
            </a:extLst>
          </p:cNvPr>
          <p:cNvSpPr>
            <a:spLocks noChangeArrowheads="1"/>
          </p:cNvSpPr>
          <p:nvPr/>
        </p:nvSpPr>
        <p:spPr bwMode="auto">
          <a:xfrm>
            <a:off x="4068763" y="175895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8473795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a:extLst>
              <a:ext uri="{FF2B5EF4-FFF2-40B4-BE49-F238E27FC236}">
                <a16:creationId xmlns:a16="http://schemas.microsoft.com/office/drawing/2014/main" id="{C7D341A8-7F3F-4E71-A92D-F089FF89EAA2}"/>
              </a:ext>
            </a:extLst>
          </p:cNvPr>
          <p:cNvSpPr txBox="1"/>
          <p:nvPr/>
        </p:nvSpPr>
        <p:spPr>
          <a:xfrm>
            <a:off x="1600200" y="952500"/>
            <a:ext cx="9410700" cy="3457998"/>
          </a:xfrm>
          <a:prstGeom prst="rect">
            <a:avLst/>
          </a:prstGeom>
          <a:noFill/>
        </p:spPr>
        <p:txBody>
          <a:bodyPr wrap="square">
            <a:spAutoFit/>
          </a:bodyPr>
          <a:lstStyle/>
          <a:p>
            <a:pPr algn="ctr" fontAlgn="base">
              <a:lnSpc>
                <a:spcPct val="107000"/>
              </a:lnSpc>
              <a:spcAft>
                <a:spcPts val="800"/>
              </a:spcAft>
            </a:pPr>
            <a:r>
              <a:rPr lang="tr-TR"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 Dizeler büyük harfle başlar:</a:t>
            </a:r>
            <a:endParaRPr lang="tr-TR" sz="2400" dirty="0">
              <a:effectLst/>
              <a:latin typeface="Times New Roman" panose="02020603050405020304" pitchFamily="18" charset="0"/>
              <a:ea typeface="Calibri" panose="020F0502020204030204" pitchFamily="34" charset="0"/>
              <a:cs typeface="Times New Roman" panose="02020603050405020304" pitchFamily="18" charset="0"/>
            </a:endParaRPr>
          </a:p>
          <a:p>
            <a:pPr indent="252095" algn="just" fontAlgn="base">
              <a:lnSpc>
                <a:spcPct val="107000"/>
              </a:lnSpc>
              <a:spcAft>
                <a:spcPts val="800"/>
              </a:spcAft>
            </a:pPr>
            <a:r>
              <a:rPr lang="tr-TR" sz="20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Halk içinde muteber bir nesne yok devlet gibi</a:t>
            </a:r>
            <a:endParaRPr lang="tr-TR" sz="2000" dirty="0">
              <a:effectLst/>
              <a:latin typeface="Times New Roman" panose="02020603050405020304" pitchFamily="18" charset="0"/>
              <a:ea typeface="Calibri" panose="020F0502020204030204" pitchFamily="34" charset="0"/>
              <a:cs typeface="Times New Roman" panose="02020603050405020304" pitchFamily="18" charset="0"/>
            </a:endParaRPr>
          </a:p>
          <a:p>
            <a:pPr fontAlgn="base">
              <a:lnSpc>
                <a:spcPct val="107000"/>
              </a:lnSpc>
              <a:spcAft>
                <a:spcPts val="800"/>
              </a:spcAft>
            </a:pPr>
            <a:r>
              <a:rPr lang="tr-TR" sz="20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Olmaya </a:t>
            </a:r>
            <a:r>
              <a:rPr lang="tr-TR" sz="20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devlet cihanda bir nefes sıhhat gibi.</a:t>
            </a:r>
            <a:r>
              <a:rPr lang="tr-TR"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(Muhibbi)</a:t>
            </a:r>
            <a:endParaRPr lang="tr-TR" sz="2000" dirty="0">
              <a:effectLst/>
              <a:latin typeface="Times New Roman" panose="02020603050405020304" pitchFamily="18" charset="0"/>
              <a:ea typeface="Calibri" panose="020F0502020204030204" pitchFamily="34" charset="0"/>
              <a:cs typeface="Times New Roman" panose="02020603050405020304" pitchFamily="18" charset="0"/>
            </a:endParaRPr>
          </a:p>
          <a:p>
            <a:pPr indent="252095" algn="just" fontAlgn="base">
              <a:lnSpc>
                <a:spcPct val="107000"/>
              </a:lnSpc>
              <a:spcAft>
                <a:spcPts val="800"/>
              </a:spcAft>
            </a:pPr>
            <a:r>
              <a:rPr lang="tr-TR" sz="20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Korkma! Sönmez bu şafaklarda yüzen al sancak</a:t>
            </a:r>
            <a:endParaRPr lang="tr-TR" sz="2000" dirty="0">
              <a:effectLst/>
              <a:latin typeface="Times New Roman" panose="02020603050405020304" pitchFamily="18" charset="0"/>
              <a:ea typeface="Calibri" panose="020F0502020204030204" pitchFamily="34" charset="0"/>
              <a:cs typeface="Times New Roman" panose="02020603050405020304" pitchFamily="18" charset="0"/>
            </a:endParaRPr>
          </a:p>
          <a:p>
            <a:pPr indent="252095" algn="just" fontAlgn="base">
              <a:lnSpc>
                <a:spcPct val="107000"/>
              </a:lnSpc>
              <a:spcAft>
                <a:spcPts val="800"/>
              </a:spcAft>
            </a:pPr>
            <a:r>
              <a:rPr lang="tr-TR" sz="20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Sönmeden yurdumun üstünde tüten en son ocak.</a:t>
            </a:r>
            <a:r>
              <a:rPr lang="tr-TR"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(Mehmet Akif Ersoy)</a:t>
            </a:r>
            <a:endParaRPr lang="tr-TR" sz="2000" dirty="0">
              <a:effectLst/>
              <a:latin typeface="Times New Roman" panose="02020603050405020304" pitchFamily="18" charset="0"/>
              <a:ea typeface="Calibri" panose="020F0502020204030204" pitchFamily="34" charset="0"/>
              <a:cs typeface="Times New Roman" panose="02020603050405020304" pitchFamily="18" charset="0"/>
            </a:endParaRPr>
          </a:p>
          <a:p>
            <a:pPr indent="252095" algn="just" fontAlgn="base">
              <a:lnSpc>
                <a:spcPct val="107000"/>
              </a:lnSpc>
              <a:spcAft>
                <a:spcPts val="800"/>
              </a:spcAft>
            </a:pPr>
            <a:r>
              <a:rPr lang="tr-TR" sz="20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Bin atlı akınlarda çocuklar gibi şendik</a:t>
            </a:r>
            <a:endParaRPr lang="tr-TR" sz="2000" dirty="0">
              <a:effectLst/>
              <a:latin typeface="Times New Roman" panose="02020603050405020304" pitchFamily="18" charset="0"/>
              <a:ea typeface="Calibri" panose="020F0502020204030204" pitchFamily="34" charset="0"/>
              <a:cs typeface="Times New Roman" panose="02020603050405020304" pitchFamily="18" charset="0"/>
            </a:endParaRPr>
          </a:p>
          <a:p>
            <a:pPr indent="252095" algn="just" fontAlgn="base">
              <a:lnSpc>
                <a:spcPct val="107000"/>
              </a:lnSpc>
              <a:spcAft>
                <a:spcPts val="800"/>
              </a:spcAft>
            </a:pPr>
            <a:r>
              <a:rPr lang="tr-TR" sz="20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Bin atlı o gün dev gibi bir orduyu yendik. </a:t>
            </a:r>
            <a:r>
              <a:rPr lang="tr-TR"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(Yahya Kemal Beyatlı)</a:t>
            </a:r>
            <a:endParaRPr lang="tr-TR" sz="2000" dirty="0">
              <a:effectLst/>
              <a:latin typeface="Times New Roman" panose="02020603050405020304" pitchFamily="18" charset="0"/>
              <a:ea typeface="Calibri" panose="020F0502020204030204" pitchFamily="34" charset="0"/>
              <a:cs typeface="Times New Roman" panose="02020603050405020304" pitchFamily="18" charset="0"/>
            </a:endParaRPr>
          </a:p>
          <a:p>
            <a:pPr indent="252095" algn="just" fontAlgn="base">
              <a:lnSpc>
                <a:spcPct val="107000"/>
              </a:lnSpc>
              <a:spcAft>
                <a:spcPts val="800"/>
              </a:spcAft>
            </a:pP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671202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B075B8AA-E116-4506-BB97-5C8D7C19495E}"/>
              </a:ext>
            </a:extLst>
          </p:cNvPr>
          <p:cNvSpPr txBox="1"/>
          <p:nvPr/>
        </p:nvSpPr>
        <p:spPr>
          <a:xfrm>
            <a:off x="1885949" y="1000125"/>
            <a:ext cx="8772526" cy="4985980"/>
          </a:xfrm>
          <a:prstGeom prst="rect">
            <a:avLst/>
          </a:prstGeom>
          <a:noFill/>
        </p:spPr>
        <p:txBody>
          <a:bodyPr wrap="square">
            <a:spAutoFit/>
          </a:bodyPr>
          <a:lstStyle/>
          <a:p>
            <a:pPr algn="ctr"/>
            <a:endParaRPr lang="tr-TR" sz="5400" b="1" dirty="0">
              <a:latin typeface="Times New Roman" panose="02020603050405020304" pitchFamily="18" charset="0"/>
              <a:cs typeface="Times New Roman" panose="02020603050405020304" pitchFamily="18" charset="0"/>
            </a:endParaRPr>
          </a:p>
          <a:p>
            <a:pPr algn="ctr"/>
            <a:r>
              <a:rPr lang="tr-TR" sz="5400" b="1" dirty="0">
                <a:latin typeface="Times New Roman" panose="02020603050405020304" pitchFamily="18" charset="0"/>
                <a:cs typeface="Times New Roman" panose="02020603050405020304" pitchFamily="18" charset="0"/>
              </a:rPr>
              <a:t>YAZIM KURALLARI</a:t>
            </a:r>
          </a:p>
          <a:p>
            <a:pPr algn="ctr"/>
            <a:r>
              <a:rPr lang="tr-TR" sz="1800" b="1" dirty="0">
                <a:latin typeface="Times New Roman" panose="02020603050405020304" pitchFamily="18" charset="0"/>
                <a:cs typeface="Times New Roman" panose="02020603050405020304" pitchFamily="18" charset="0"/>
              </a:rPr>
              <a:t>(TÜRK DİL KURUMU ESASLARI ÇERÇEVESİNDE)</a:t>
            </a:r>
            <a:endParaRPr lang="tr-TR" sz="1800" b="1"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tr-TR" dirty="0">
              <a:latin typeface="Calibri" panose="020F0502020204030204" pitchFamily="34" charset="0"/>
              <a:ea typeface="Calibri" panose="020F0502020204030204" pitchFamily="34" charset="0"/>
              <a:cs typeface="Times New Roman" panose="02020603050405020304" pitchFamily="18" charset="0"/>
            </a:endParaRPr>
          </a:p>
          <a:p>
            <a:endParaRPr lang="tr-TR" sz="800" dirty="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latin typeface="Calibri" panose="020F0502020204030204" pitchFamily="34" charset="0"/>
              <a:ea typeface="Calibri" panose="020F0502020204030204" pitchFamily="34" charset="0"/>
              <a:cs typeface="Times New Roman" panose="02020603050405020304" pitchFamily="18" charset="0"/>
            </a:endParaRPr>
          </a:p>
          <a:p>
            <a:pPr algn="r"/>
            <a:endParaRPr lang="tr-TR" sz="2400" b="1" dirty="0">
              <a:latin typeface="Times New Roman" panose="02020603050405020304" pitchFamily="18" charset="0"/>
              <a:ea typeface="Calibri" panose="020F0502020204030204" pitchFamily="34" charset="0"/>
              <a:cs typeface="Times New Roman" panose="02020603050405020304" pitchFamily="18" charset="0"/>
            </a:endParaRPr>
          </a:p>
          <a:p>
            <a:pPr algn="r"/>
            <a:endParaRPr lang="tr-TR" sz="2400" b="1" dirty="0">
              <a:latin typeface="Times New Roman" panose="02020603050405020304" pitchFamily="18" charset="0"/>
              <a:ea typeface="Calibri" panose="020F0502020204030204" pitchFamily="34" charset="0"/>
              <a:cs typeface="Times New Roman" panose="02020603050405020304" pitchFamily="18" charset="0"/>
            </a:endParaRPr>
          </a:p>
          <a:p>
            <a:pPr algn="r"/>
            <a:r>
              <a:rPr lang="tr-TR" sz="2000" b="1" dirty="0">
                <a:latin typeface="Times New Roman" panose="02020603050405020304" pitchFamily="18" charset="0"/>
                <a:ea typeface="Calibri" panose="020F0502020204030204" pitchFamily="34" charset="0"/>
                <a:cs typeface="Times New Roman" panose="02020603050405020304" pitchFamily="18" charset="0"/>
              </a:rPr>
              <a:t>Ali KAPLAN </a:t>
            </a:r>
          </a:p>
          <a:p>
            <a:pPr algn="r"/>
            <a:r>
              <a:rPr lang="tr-TR" sz="2000" b="1" dirty="0">
                <a:latin typeface="Times New Roman" panose="02020603050405020304" pitchFamily="18" charset="0"/>
                <a:ea typeface="Calibri" panose="020F0502020204030204" pitchFamily="34" charset="0"/>
                <a:cs typeface="Times New Roman" panose="02020603050405020304" pitchFamily="18" charset="0"/>
              </a:rPr>
              <a:t>05054976502</a:t>
            </a:r>
          </a:p>
          <a:p>
            <a:pPr algn="r"/>
            <a:r>
              <a:rPr lang="tr-TR" sz="2000" b="1" dirty="0">
                <a:latin typeface="Times New Roman" panose="02020603050405020304" pitchFamily="18" charset="0"/>
                <a:ea typeface="Calibri" panose="020F0502020204030204" pitchFamily="34" charset="0"/>
                <a:cs typeface="Times New Roman" panose="02020603050405020304" pitchFamily="18" charset="0"/>
                <a:hlinkClick r:id="rId2"/>
              </a:rPr>
              <a:t>k33ali@hotmail.com</a:t>
            </a:r>
            <a:endParaRPr lang="tr-TR" sz="2000" b="1" dirty="0">
              <a:latin typeface="Times New Roman" panose="02020603050405020304" pitchFamily="18" charset="0"/>
              <a:ea typeface="Calibri" panose="020F0502020204030204" pitchFamily="34" charset="0"/>
              <a:cs typeface="Times New Roman" panose="02020603050405020304" pitchFamily="18" charset="0"/>
            </a:endParaRPr>
          </a:p>
          <a:p>
            <a:pPr algn="r"/>
            <a:r>
              <a:rPr lang="tr-TR" sz="2000" b="1" dirty="0">
                <a:latin typeface="Times New Roman" panose="02020603050405020304" pitchFamily="18" charset="0"/>
                <a:ea typeface="Calibri" panose="020F0502020204030204" pitchFamily="34" charset="0"/>
                <a:cs typeface="Times New Roman" panose="02020603050405020304" pitchFamily="18" charset="0"/>
                <a:hlinkClick r:id="rId3"/>
              </a:rPr>
              <a:t>www.alikaplan.net</a:t>
            </a:r>
            <a:endParaRPr lang="tr-TR" sz="2000" b="1" dirty="0">
              <a:latin typeface="Times New Roman" panose="02020603050405020304" pitchFamily="18" charset="0"/>
              <a:ea typeface="Calibri" panose="020F0502020204030204" pitchFamily="34" charset="0"/>
              <a:cs typeface="Times New Roman" panose="02020603050405020304" pitchFamily="18" charset="0"/>
            </a:endParaRPr>
          </a:p>
          <a:p>
            <a:pPr algn="r"/>
            <a:endParaRPr lang="tr-TR"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99953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7EB4E716-FD3B-4371-B5EF-225F4F72398E}"/>
              </a:ext>
            </a:extLst>
          </p:cNvPr>
          <p:cNvPicPr>
            <a:picLocks noChangeAspect="1"/>
          </p:cNvPicPr>
          <p:nvPr/>
        </p:nvPicPr>
        <p:blipFill>
          <a:blip r:embed="rId2"/>
          <a:stretch>
            <a:fillRect/>
          </a:stretch>
        </p:blipFill>
        <p:spPr>
          <a:xfrm>
            <a:off x="561975" y="394716"/>
            <a:ext cx="11306175" cy="6068568"/>
          </a:xfrm>
          <a:prstGeom prst="rect">
            <a:avLst/>
          </a:prstGeom>
        </p:spPr>
      </p:pic>
    </p:spTree>
    <p:extLst>
      <p:ext uri="{BB962C8B-B14F-4D97-AF65-F5344CB8AC3E}">
        <p14:creationId xmlns:p14="http://schemas.microsoft.com/office/powerpoint/2010/main" val="39373836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id="{E4554924-58A7-42C4-9B19-ACA94ACCC2CA}"/>
              </a:ext>
            </a:extLst>
          </p:cNvPr>
          <p:cNvGraphicFramePr>
            <a:graphicFrameLocks noGrp="1"/>
          </p:cNvGraphicFramePr>
          <p:nvPr>
            <p:extLst>
              <p:ext uri="{D42A27DB-BD31-4B8C-83A1-F6EECF244321}">
                <p14:modId xmlns:p14="http://schemas.microsoft.com/office/powerpoint/2010/main" val="1480799100"/>
              </p:ext>
            </p:extLst>
          </p:nvPr>
        </p:nvGraphicFramePr>
        <p:xfrm>
          <a:off x="657224" y="466726"/>
          <a:ext cx="10601326" cy="6104953"/>
        </p:xfrm>
        <a:graphic>
          <a:graphicData uri="http://schemas.openxmlformats.org/drawingml/2006/table">
            <a:tbl>
              <a:tblPr firstRow="1" firstCol="1" bandRow="1">
                <a:tableStyleId>{5C22544A-7EE6-4342-B048-85BDC9FD1C3A}</a:tableStyleId>
              </a:tblPr>
              <a:tblGrid>
                <a:gridCol w="5300663">
                  <a:extLst>
                    <a:ext uri="{9D8B030D-6E8A-4147-A177-3AD203B41FA5}">
                      <a16:colId xmlns:a16="http://schemas.microsoft.com/office/drawing/2014/main" val="987165161"/>
                    </a:ext>
                  </a:extLst>
                </a:gridCol>
                <a:gridCol w="5300663">
                  <a:extLst>
                    <a:ext uri="{9D8B030D-6E8A-4147-A177-3AD203B41FA5}">
                      <a16:colId xmlns:a16="http://schemas.microsoft.com/office/drawing/2014/main" val="4142705408"/>
                    </a:ext>
                  </a:extLst>
                </a:gridCol>
              </a:tblGrid>
              <a:tr h="447732">
                <a:tc>
                  <a:txBody>
                    <a:bodyPr/>
                    <a:lstStyle/>
                    <a:p>
                      <a:pPr fontAlgn="base">
                        <a:lnSpc>
                          <a:spcPct val="107000"/>
                        </a:lnSpc>
                        <a:spcAft>
                          <a:spcPts val="800"/>
                        </a:spcAft>
                      </a:pPr>
                      <a:r>
                        <a:rPr lang="tr-TR" sz="1600">
                          <a:effectLst/>
                          <a:latin typeface="Times New Roman" panose="02020603050405020304" pitchFamily="18" charset="0"/>
                          <a:cs typeface="Times New Roman" panose="02020603050405020304" pitchFamily="18" charset="0"/>
                        </a:rPr>
                        <a:t>7. Dil ve lehçe adları büyük harfle başlar: </a:t>
                      </a:r>
                      <a:endParaRPr lang="tr-TR"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fontAlgn="base">
                        <a:lnSpc>
                          <a:spcPct val="107000"/>
                        </a:lnSpc>
                        <a:spcAft>
                          <a:spcPts val="800"/>
                        </a:spcAft>
                      </a:pPr>
                      <a:r>
                        <a:rPr lang="tr-TR" sz="1200">
                          <a:effectLst/>
                          <a:latin typeface="Times New Roman" panose="02020603050405020304" pitchFamily="18" charset="0"/>
                          <a:cs typeface="Times New Roman" panose="02020603050405020304" pitchFamily="18" charset="0"/>
                        </a:rPr>
                        <a:t>Türkçe, Almanca, İngilizce, Rusça, Arapça; Oğuzca, Kazakça, Kırgızca, Özbekçe, Tatarca vb.</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12506889"/>
                  </a:ext>
                </a:extLst>
              </a:tr>
              <a:tr h="447732">
                <a:tc>
                  <a:txBody>
                    <a:bodyPr/>
                    <a:lstStyle/>
                    <a:p>
                      <a:pPr fontAlgn="base">
                        <a:lnSpc>
                          <a:spcPct val="107000"/>
                        </a:lnSpc>
                        <a:spcAft>
                          <a:spcPts val="800"/>
                        </a:spcAft>
                      </a:pPr>
                      <a:r>
                        <a:rPr lang="tr-TR" sz="1600" dirty="0">
                          <a:effectLst/>
                          <a:latin typeface="Times New Roman" panose="02020603050405020304" pitchFamily="18" charset="0"/>
                          <a:cs typeface="Times New Roman" panose="02020603050405020304" pitchFamily="18" charset="0"/>
                        </a:rPr>
                        <a:t>8. Devlet adları büyük harfle başlar:</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52095" algn="just" fontAlgn="base">
                        <a:lnSpc>
                          <a:spcPct val="107000"/>
                        </a:lnSpc>
                        <a:spcAft>
                          <a:spcPts val="800"/>
                        </a:spcAft>
                      </a:pPr>
                      <a:r>
                        <a:rPr lang="tr-TR" sz="1200">
                          <a:effectLst/>
                          <a:latin typeface="Times New Roman" panose="02020603050405020304" pitchFamily="18" charset="0"/>
                          <a:cs typeface="Times New Roman" panose="02020603050405020304" pitchFamily="18" charset="0"/>
                        </a:rPr>
                        <a:t> Türkiye Cumhuriyeti, Kuzey Kıbrıs Türk Cumhuriyeti, Amerika Birleşik Devletleri, Suudi Arabistan, Azerbaycan, Kırım Özerk Cumhuriyeti vb.</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83200568"/>
                  </a:ext>
                </a:extLst>
              </a:tr>
              <a:tr h="447732">
                <a:tc>
                  <a:txBody>
                    <a:bodyPr/>
                    <a:lstStyle/>
                    <a:p>
                      <a:pPr algn="just" fontAlgn="base">
                        <a:lnSpc>
                          <a:spcPct val="107000"/>
                        </a:lnSpc>
                        <a:spcAft>
                          <a:spcPts val="800"/>
                        </a:spcAft>
                      </a:pPr>
                      <a:r>
                        <a:rPr lang="tr-TR" sz="1600">
                          <a:effectLst/>
                          <a:latin typeface="Times New Roman" panose="02020603050405020304" pitchFamily="18" charset="0"/>
                          <a:cs typeface="Times New Roman" panose="02020603050405020304" pitchFamily="18" charset="0"/>
                        </a:rPr>
                        <a:t>9. Din ve mezhep adları ile bunların mensuplarını bildiren sözler büyük harfle başlar: </a:t>
                      </a:r>
                      <a:endParaRPr lang="tr-TR"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52095" algn="just" fontAlgn="base">
                        <a:lnSpc>
                          <a:spcPct val="107000"/>
                        </a:lnSpc>
                        <a:spcAft>
                          <a:spcPts val="800"/>
                        </a:spcAft>
                      </a:pPr>
                      <a:r>
                        <a:rPr lang="tr-TR" sz="1200">
                          <a:effectLst/>
                          <a:latin typeface="Times New Roman" panose="02020603050405020304" pitchFamily="18" charset="0"/>
                          <a:cs typeface="Times New Roman" panose="02020603050405020304" pitchFamily="18" charset="0"/>
                        </a:rPr>
                        <a:t>Müslümanlık, Müslüman; Hristiyanlık, Hristiyan; Musevilik, Musevi; Budizm, Budist; Hanefilik, Hanefi; Katoliklik, Katolik vb.</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1017409"/>
                  </a:ext>
                </a:extLst>
              </a:tr>
              <a:tr h="218784">
                <a:tc rowSpan="2">
                  <a:txBody>
                    <a:bodyPr/>
                    <a:lstStyle/>
                    <a:p>
                      <a:pPr fontAlgn="base">
                        <a:lnSpc>
                          <a:spcPct val="107000"/>
                        </a:lnSpc>
                        <a:spcAft>
                          <a:spcPts val="800"/>
                        </a:spcAft>
                      </a:pPr>
                      <a:r>
                        <a:rPr lang="tr-TR" sz="1600">
                          <a:effectLst/>
                          <a:latin typeface="Times New Roman" panose="02020603050405020304" pitchFamily="18" charset="0"/>
                          <a:cs typeface="Times New Roman" panose="02020603050405020304" pitchFamily="18" charset="0"/>
                        </a:rPr>
                        <a:t>10. Din ve mitoloji ile ilgili özel adlar büyük harfle başlar:</a:t>
                      </a:r>
                      <a:endParaRPr lang="tr-TR"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fontAlgn="base">
                        <a:lnSpc>
                          <a:spcPct val="107000"/>
                        </a:lnSpc>
                        <a:spcAft>
                          <a:spcPts val="800"/>
                        </a:spcAft>
                      </a:pPr>
                      <a:r>
                        <a:rPr lang="tr-TR" sz="1200">
                          <a:effectLst/>
                          <a:latin typeface="Times New Roman" panose="02020603050405020304" pitchFamily="18" charset="0"/>
                          <a:cs typeface="Times New Roman" panose="02020603050405020304" pitchFamily="18" charset="0"/>
                        </a:rPr>
                        <a:t>Tanrı, Allah, İlah, Cebrail, Zeus, Osiris, Kibele vb.</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28337823"/>
                  </a:ext>
                </a:extLst>
              </a:tr>
              <a:tr h="447732">
                <a:tc vMerge="1">
                  <a:txBody>
                    <a:bodyPr/>
                    <a:lstStyle/>
                    <a:p>
                      <a:endParaRPr lang="tr-TR"/>
                    </a:p>
                  </a:txBody>
                  <a:tcPr/>
                </a:tc>
                <a:tc>
                  <a:txBody>
                    <a:bodyPr/>
                    <a:lstStyle/>
                    <a:p>
                      <a:pPr indent="252095" algn="just" fontAlgn="base">
                        <a:lnSpc>
                          <a:spcPct val="107000"/>
                        </a:lnSpc>
                        <a:spcAft>
                          <a:spcPts val="800"/>
                        </a:spcAft>
                      </a:pPr>
                      <a:r>
                        <a:rPr lang="tr-TR" sz="1200">
                          <a:effectLst/>
                          <a:highlight>
                            <a:srgbClr val="FFFF00"/>
                          </a:highlight>
                          <a:latin typeface="Times New Roman" panose="02020603050405020304" pitchFamily="18" charset="0"/>
                          <a:cs typeface="Times New Roman" panose="02020603050405020304" pitchFamily="18" charset="0"/>
                        </a:rPr>
                        <a:t>UYARI: “Tanrı, Allah, İlah” sözleri özel ad olarak kullanılmadıklarında küçük harfle başlar: Eski Yunan tanrıları. Müzik dünyasının ilahı.</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09980541"/>
                  </a:ext>
                </a:extLst>
              </a:tr>
              <a:tr h="218784">
                <a:tc rowSpan="2">
                  <a:txBody>
                    <a:bodyPr/>
                    <a:lstStyle/>
                    <a:p>
                      <a:pPr fontAlgn="base">
                        <a:lnSpc>
                          <a:spcPct val="107000"/>
                        </a:lnSpc>
                        <a:spcAft>
                          <a:spcPts val="800"/>
                        </a:spcAft>
                      </a:pPr>
                      <a:r>
                        <a:rPr lang="tr-TR" sz="1600">
                          <a:effectLst/>
                          <a:latin typeface="Times New Roman" panose="02020603050405020304" pitchFamily="18" charset="0"/>
                          <a:cs typeface="Times New Roman" panose="02020603050405020304" pitchFamily="18" charset="0"/>
                        </a:rPr>
                        <a:t>11. Gezegen ve yıldız adları büyük harfle başlar: </a:t>
                      </a:r>
                      <a:endParaRPr lang="tr-TR"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52095" algn="just" fontAlgn="base">
                        <a:lnSpc>
                          <a:spcPct val="107000"/>
                        </a:lnSpc>
                        <a:spcAft>
                          <a:spcPts val="800"/>
                        </a:spcAft>
                      </a:pPr>
                      <a:r>
                        <a:rPr lang="tr-TR" sz="1200">
                          <a:effectLst/>
                          <a:latin typeface="Times New Roman" panose="02020603050405020304" pitchFamily="18" charset="0"/>
                          <a:cs typeface="Times New Roman" panose="02020603050405020304" pitchFamily="18" charset="0"/>
                        </a:rPr>
                        <a:t>Merkür, Neptün, Satürn; Halley vb.</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80971515"/>
                  </a:ext>
                </a:extLst>
              </a:tr>
              <a:tr h="819326">
                <a:tc vMerge="1">
                  <a:txBody>
                    <a:bodyPr/>
                    <a:lstStyle/>
                    <a:p>
                      <a:endParaRPr lang="tr-TR"/>
                    </a:p>
                  </a:txBody>
                  <a:tcPr/>
                </a:tc>
                <a:tc>
                  <a:txBody>
                    <a:bodyPr/>
                    <a:lstStyle/>
                    <a:p>
                      <a:pPr indent="252095" algn="just" fontAlgn="base">
                        <a:lnSpc>
                          <a:spcPct val="107000"/>
                        </a:lnSpc>
                        <a:spcAft>
                          <a:spcPts val="800"/>
                        </a:spcAft>
                      </a:pPr>
                      <a:r>
                        <a:rPr lang="tr-TR" sz="1200">
                          <a:effectLst/>
                          <a:highlight>
                            <a:srgbClr val="FFFF00"/>
                          </a:highlight>
                          <a:latin typeface="Times New Roman" panose="02020603050405020304" pitchFamily="18" charset="0"/>
                          <a:cs typeface="Times New Roman" panose="02020603050405020304" pitchFamily="18" charset="0"/>
                        </a:rPr>
                        <a:t>UYARI: Dünya, güneş, ay kelimeleri gezegen anlamı dışında kullanıldıklarında küçük harfle başlar:</a:t>
                      </a:r>
                      <a:endParaRPr lang="tr-TR" sz="1200">
                        <a:effectLst/>
                        <a:latin typeface="Times New Roman" panose="02020603050405020304" pitchFamily="18" charset="0"/>
                        <a:cs typeface="Times New Roman" panose="02020603050405020304" pitchFamily="18" charset="0"/>
                      </a:endParaRPr>
                    </a:p>
                    <a:p>
                      <a:pPr indent="252095" algn="just" fontAlgn="base">
                        <a:lnSpc>
                          <a:spcPct val="107000"/>
                        </a:lnSpc>
                        <a:spcAft>
                          <a:spcPts val="800"/>
                        </a:spcAft>
                      </a:pPr>
                      <a:r>
                        <a:rPr lang="tr-TR" sz="1200">
                          <a:effectLst/>
                          <a:highlight>
                            <a:srgbClr val="FFFF00"/>
                          </a:highlight>
                          <a:latin typeface="Times New Roman" panose="02020603050405020304" pitchFamily="18" charset="0"/>
                          <a:cs typeface="Times New Roman" panose="02020603050405020304" pitchFamily="18" charset="0"/>
                        </a:rPr>
                        <a:t>Biz dünyadan ayrı yaşarken dünya epey değişmiş. (Hüseyin Cahit Yalçın)</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51033127"/>
                  </a:ext>
                </a:extLst>
              </a:tr>
              <a:tr h="590379">
                <a:tc rowSpan="2">
                  <a:txBody>
                    <a:bodyPr/>
                    <a:lstStyle/>
                    <a:p>
                      <a:pPr fontAlgn="base">
                        <a:lnSpc>
                          <a:spcPct val="107000"/>
                        </a:lnSpc>
                        <a:spcAft>
                          <a:spcPts val="800"/>
                        </a:spcAft>
                      </a:pPr>
                      <a:r>
                        <a:rPr lang="tr-TR" sz="1600" dirty="0">
                          <a:effectLst/>
                          <a:latin typeface="Times New Roman" panose="02020603050405020304" pitchFamily="18" charset="0"/>
                          <a:cs typeface="Times New Roman" panose="02020603050405020304" pitchFamily="18" charset="0"/>
                        </a:rPr>
                        <a:t> </a:t>
                      </a:r>
                    </a:p>
                    <a:p>
                      <a:pPr fontAlgn="base">
                        <a:lnSpc>
                          <a:spcPct val="107000"/>
                        </a:lnSpc>
                        <a:spcAft>
                          <a:spcPts val="800"/>
                        </a:spcAft>
                      </a:pPr>
                      <a:r>
                        <a:rPr lang="tr-TR" sz="1600" dirty="0">
                          <a:effectLst/>
                          <a:latin typeface="Times New Roman" panose="02020603050405020304" pitchFamily="18" charset="0"/>
                          <a:cs typeface="Times New Roman" panose="02020603050405020304" pitchFamily="18" charset="0"/>
                        </a:rPr>
                        <a:t>12. Düşünce, hayat tarzı, politika vb. anlamlar bildirildiğinde doğu ve batı </a:t>
                      </a:r>
                    </a:p>
                    <a:p>
                      <a:pPr fontAlgn="base">
                        <a:lnSpc>
                          <a:spcPct val="107000"/>
                        </a:lnSpc>
                        <a:spcAft>
                          <a:spcPts val="800"/>
                        </a:spcAft>
                      </a:pPr>
                      <a:r>
                        <a:rPr lang="tr-TR" sz="1600" dirty="0">
                          <a:effectLst/>
                          <a:latin typeface="Times New Roman" panose="02020603050405020304" pitchFamily="18" charset="0"/>
                          <a:cs typeface="Times New Roman" panose="02020603050405020304" pitchFamily="18" charset="0"/>
                        </a:rPr>
                        <a:t>sözlerinin ilk harfleri büyük yazılır</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52095" algn="just" fontAlgn="base">
                        <a:lnSpc>
                          <a:spcPct val="107000"/>
                        </a:lnSpc>
                        <a:spcAft>
                          <a:spcPts val="800"/>
                        </a:spcAft>
                      </a:pPr>
                      <a:r>
                        <a:rPr lang="tr-TR" sz="1200">
                          <a:effectLst/>
                          <a:latin typeface="Times New Roman" panose="02020603050405020304" pitchFamily="18" charset="0"/>
                          <a:cs typeface="Times New Roman" panose="02020603050405020304" pitchFamily="18" charset="0"/>
                        </a:rPr>
                        <a:t>Batı medeniyeti, </a:t>
                      </a:r>
                    </a:p>
                    <a:p>
                      <a:pPr indent="252095" algn="just" fontAlgn="base">
                        <a:lnSpc>
                          <a:spcPct val="107000"/>
                        </a:lnSpc>
                        <a:spcAft>
                          <a:spcPts val="800"/>
                        </a:spcAft>
                      </a:pPr>
                      <a:r>
                        <a:rPr lang="tr-TR" sz="1200">
                          <a:effectLst/>
                          <a:latin typeface="Times New Roman" panose="02020603050405020304" pitchFamily="18" charset="0"/>
                          <a:cs typeface="Times New Roman" panose="02020603050405020304" pitchFamily="18" charset="0"/>
                        </a:rPr>
                        <a:t>Doğu mistisizmi vb.</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54455216"/>
                  </a:ext>
                </a:extLst>
              </a:tr>
              <a:tr h="447732">
                <a:tc vMerge="1">
                  <a:txBody>
                    <a:bodyPr/>
                    <a:lstStyle/>
                    <a:p>
                      <a:endParaRPr lang="tr-TR"/>
                    </a:p>
                  </a:txBody>
                  <a:tcPr/>
                </a:tc>
                <a:tc>
                  <a:txBody>
                    <a:bodyPr/>
                    <a:lstStyle/>
                    <a:p>
                      <a:pPr indent="252095" algn="just" fontAlgn="base">
                        <a:lnSpc>
                          <a:spcPct val="107000"/>
                        </a:lnSpc>
                        <a:spcAft>
                          <a:spcPts val="800"/>
                        </a:spcAft>
                      </a:pPr>
                      <a:r>
                        <a:rPr lang="tr-TR" sz="1200">
                          <a:effectLst/>
                          <a:highlight>
                            <a:srgbClr val="FFFF00"/>
                          </a:highlight>
                          <a:latin typeface="Times New Roman" panose="02020603050405020304" pitchFamily="18" charset="0"/>
                          <a:cs typeface="Times New Roman" panose="02020603050405020304" pitchFamily="18" charset="0"/>
                        </a:rPr>
                        <a:t>UYARI: Bu sözler yön bildirdiğinde küçük yazılır: Bursa’nın doğusu, Ankara’nın batısı vb.</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45525019"/>
                  </a:ext>
                </a:extLst>
              </a:tr>
              <a:tr h="447732">
                <a:tc>
                  <a:txBody>
                    <a:bodyPr/>
                    <a:lstStyle/>
                    <a:p>
                      <a:pPr algn="just" fontAlgn="base">
                        <a:lnSpc>
                          <a:spcPct val="107000"/>
                        </a:lnSpc>
                        <a:spcAft>
                          <a:spcPts val="800"/>
                        </a:spcAft>
                      </a:pPr>
                      <a:r>
                        <a:rPr lang="tr-TR" sz="1600">
                          <a:effectLst/>
                          <a:latin typeface="Times New Roman" panose="02020603050405020304" pitchFamily="18" charset="0"/>
                          <a:cs typeface="Times New Roman" panose="02020603050405020304" pitchFamily="18" charset="0"/>
                        </a:rPr>
                        <a:t>13. Yer adları (kıta, bölge, il, ilçe, köy, semt vb.) büyük harfle başlar</a:t>
                      </a:r>
                      <a:endParaRPr lang="tr-TR"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fontAlgn="base">
                        <a:lnSpc>
                          <a:spcPct val="107000"/>
                        </a:lnSpc>
                        <a:spcAft>
                          <a:spcPts val="800"/>
                        </a:spcAft>
                      </a:pPr>
                      <a:r>
                        <a:rPr lang="tr-TR" sz="1200">
                          <a:effectLst/>
                          <a:latin typeface="Times New Roman" panose="02020603050405020304" pitchFamily="18" charset="0"/>
                          <a:cs typeface="Times New Roman" panose="02020603050405020304" pitchFamily="18" charset="0"/>
                        </a:rPr>
                        <a:t>Afrika, Asya; Güneydoğu Anadolu, İç Anadolu; İstanbul, Taşkent; Turgutlu, Ürgüp; Akçaköy, Çayırbağı; Bahçelievler, Kızılay, Sarıyer vb.</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23068380"/>
                  </a:ext>
                </a:extLst>
              </a:tr>
              <a:tr h="447732">
                <a:tc rowSpan="2">
                  <a:txBody>
                    <a:bodyPr/>
                    <a:lstStyle/>
                    <a:p>
                      <a:pPr algn="just" fontAlgn="base">
                        <a:lnSpc>
                          <a:spcPct val="107000"/>
                        </a:lnSpc>
                        <a:spcAft>
                          <a:spcPts val="800"/>
                        </a:spcAft>
                      </a:pPr>
                      <a:r>
                        <a:rPr lang="tr-TR" sz="1600" dirty="0">
                          <a:effectLst/>
                          <a:latin typeface="Times New Roman" panose="02020603050405020304" pitchFamily="18" charset="0"/>
                          <a:cs typeface="Times New Roman" panose="02020603050405020304" pitchFamily="18" charset="0"/>
                        </a:rPr>
                        <a:t>14. Yer adlarında ilk isimden sonra gelen ve deniz, nehir, göl, dağ, boğaz vb. tür bildiren ikinci isimler büyük harfle başlar</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fontAlgn="base">
                        <a:lnSpc>
                          <a:spcPct val="107000"/>
                        </a:lnSpc>
                        <a:spcAft>
                          <a:spcPts val="800"/>
                        </a:spcAft>
                      </a:pPr>
                      <a:r>
                        <a:rPr lang="tr-TR" sz="1200">
                          <a:effectLst/>
                          <a:latin typeface="Times New Roman" panose="02020603050405020304" pitchFamily="18" charset="0"/>
                          <a:cs typeface="Times New Roman" panose="02020603050405020304" pitchFamily="18" charset="0"/>
                        </a:rPr>
                        <a:t>Ağrı Dağı, Aral Gölü, Asya Yakası, Çanakkale Boğazı, Dicle Irmağı, Ege Denizi, Erciyes Dağı, Fırat Nehri, Süveyş Kanalı, Tuna Nehri, Van Gölü, Zigana Geçidi vb.</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88020191"/>
                  </a:ext>
                </a:extLst>
              </a:tr>
              <a:tr h="819326">
                <a:tc vMerge="1">
                  <a:txBody>
                    <a:bodyPr/>
                    <a:lstStyle/>
                    <a:p>
                      <a:endParaRPr lang="tr-TR"/>
                    </a:p>
                  </a:txBody>
                  <a:tcPr/>
                </a:tc>
                <a:tc>
                  <a:txBody>
                    <a:bodyPr/>
                    <a:lstStyle/>
                    <a:p>
                      <a:pPr indent="252095" algn="just" fontAlgn="base">
                        <a:lnSpc>
                          <a:spcPct val="107000"/>
                        </a:lnSpc>
                        <a:spcAft>
                          <a:spcPts val="800"/>
                        </a:spcAft>
                      </a:pPr>
                      <a:r>
                        <a:rPr lang="tr-TR" sz="1200" dirty="0">
                          <a:effectLst/>
                          <a:highlight>
                            <a:srgbClr val="FFFF00"/>
                          </a:highlight>
                          <a:latin typeface="Times New Roman" panose="02020603050405020304" pitchFamily="18" charset="0"/>
                          <a:cs typeface="Times New Roman" panose="02020603050405020304" pitchFamily="18" charset="0"/>
                        </a:rPr>
                        <a:t>UYARI: Özel ada dâhil olmayıp tamlama kuran şehir, il, ilçe, belde, köy vb. sözler küçük harfle başlar: </a:t>
                      </a:r>
                      <a:endParaRPr lang="tr-TR" sz="1200" dirty="0">
                        <a:effectLst/>
                        <a:latin typeface="Times New Roman" panose="02020603050405020304" pitchFamily="18" charset="0"/>
                        <a:cs typeface="Times New Roman" panose="02020603050405020304" pitchFamily="18" charset="0"/>
                      </a:endParaRPr>
                    </a:p>
                    <a:p>
                      <a:pPr indent="252095" algn="just" fontAlgn="base">
                        <a:lnSpc>
                          <a:spcPct val="107000"/>
                        </a:lnSpc>
                        <a:spcAft>
                          <a:spcPts val="800"/>
                        </a:spcAft>
                      </a:pPr>
                      <a:r>
                        <a:rPr lang="tr-TR" sz="1200" dirty="0">
                          <a:effectLst/>
                          <a:highlight>
                            <a:srgbClr val="FFFF00"/>
                          </a:highlight>
                          <a:latin typeface="Times New Roman" panose="02020603050405020304" pitchFamily="18" charset="0"/>
                          <a:cs typeface="Times New Roman" panose="02020603050405020304" pitchFamily="18" charset="0"/>
                        </a:rPr>
                        <a:t>Konya ili, Etimesgut ilçesi, </a:t>
                      </a:r>
                      <a:r>
                        <a:rPr lang="tr-TR" sz="1200" dirty="0" err="1">
                          <a:effectLst/>
                          <a:highlight>
                            <a:srgbClr val="FFFF00"/>
                          </a:highlight>
                          <a:latin typeface="Times New Roman" panose="02020603050405020304" pitchFamily="18" charset="0"/>
                          <a:cs typeface="Times New Roman" panose="02020603050405020304" pitchFamily="18" charset="0"/>
                        </a:rPr>
                        <a:t>Uzungöl</a:t>
                      </a:r>
                      <a:r>
                        <a:rPr lang="tr-TR" sz="1200" dirty="0">
                          <a:effectLst/>
                          <a:highlight>
                            <a:srgbClr val="FFFF00"/>
                          </a:highlight>
                          <a:latin typeface="Times New Roman" panose="02020603050405020304" pitchFamily="18" charset="0"/>
                          <a:cs typeface="Times New Roman" panose="02020603050405020304" pitchFamily="18" charset="0"/>
                        </a:rPr>
                        <a:t> beldesi, Taflan köyü vb.</a:t>
                      </a:r>
                      <a:endParaRPr lang="tr-TR"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01123675"/>
                  </a:ext>
                </a:extLst>
              </a:tr>
            </a:tbl>
          </a:graphicData>
        </a:graphic>
      </p:graphicFrame>
      <p:sp>
        <p:nvSpPr>
          <p:cNvPr id="3" name="Rectangle 1">
            <a:extLst>
              <a:ext uri="{FF2B5EF4-FFF2-40B4-BE49-F238E27FC236}">
                <a16:creationId xmlns:a16="http://schemas.microsoft.com/office/drawing/2014/main" id="{D3ADB1E3-F4D1-4820-BDAB-50F582A049E3}"/>
              </a:ext>
            </a:extLst>
          </p:cNvPr>
          <p:cNvSpPr>
            <a:spLocks noChangeArrowheads="1"/>
          </p:cNvSpPr>
          <p:nvPr/>
        </p:nvSpPr>
        <p:spPr bwMode="auto">
          <a:xfrm>
            <a:off x="1839913" y="185896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25241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252413" algn="l" defTabSz="914400" rtl="0" eaLnBrk="0" fontAlgn="base" latinLnBrk="0" hangingPunct="0">
              <a:lnSpc>
                <a:spcPct val="100000"/>
              </a:lnSpc>
              <a:spcBef>
                <a:spcPct val="0"/>
              </a:spcBef>
              <a:spcAft>
                <a:spcPct val="0"/>
              </a:spcAft>
              <a:buClrTx/>
              <a:buSzTx/>
              <a:buFontTx/>
              <a:buNone/>
              <a:tabLst/>
            </a:pPr>
            <a:r>
              <a:rPr kumimoji="0" lang="tr-TR" altLang="tr-TR" sz="10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160254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id="{CDF43756-F8C6-4420-B081-92E9AA39BB54}"/>
              </a:ext>
            </a:extLst>
          </p:cNvPr>
          <p:cNvGraphicFramePr>
            <a:graphicFrameLocks noGrp="1"/>
          </p:cNvGraphicFramePr>
          <p:nvPr>
            <p:extLst>
              <p:ext uri="{D42A27DB-BD31-4B8C-83A1-F6EECF244321}">
                <p14:modId xmlns:p14="http://schemas.microsoft.com/office/powerpoint/2010/main" val="497855192"/>
              </p:ext>
            </p:extLst>
          </p:nvPr>
        </p:nvGraphicFramePr>
        <p:xfrm>
          <a:off x="1038225" y="1123950"/>
          <a:ext cx="10248900" cy="3305173"/>
        </p:xfrm>
        <a:graphic>
          <a:graphicData uri="http://schemas.openxmlformats.org/drawingml/2006/table">
            <a:tbl>
              <a:tblPr firstRow="1" firstCol="1" bandRow="1"/>
              <a:tblGrid>
                <a:gridCol w="3579655">
                  <a:extLst>
                    <a:ext uri="{9D8B030D-6E8A-4147-A177-3AD203B41FA5}">
                      <a16:colId xmlns:a16="http://schemas.microsoft.com/office/drawing/2014/main" val="2435558485"/>
                    </a:ext>
                  </a:extLst>
                </a:gridCol>
                <a:gridCol w="6669245">
                  <a:extLst>
                    <a:ext uri="{9D8B030D-6E8A-4147-A177-3AD203B41FA5}">
                      <a16:colId xmlns:a16="http://schemas.microsoft.com/office/drawing/2014/main" val="3658833577"/>
                    </a:ext>
                  </a:extLst>
                </a:gridCol>
              </a:tblGrid>
              <a:tr h="1203757">
                <a:tc>
                  <a:txBody>
                    <a:bodyPr/>
                    <a:lstStyle/>
                    <a:p>
                      <a:pPr indent="252095" fontAlgn="base">
                        <a:lnSpc>
                          <a:spcPct val="107000"/>
                        </a:lnSpc>
                        <a:spcAft>
                          <a:spcPts val="800"/>
                        </a:spcAft>
                      </a:pPr>
                      <a:r>
                        <a:rPr lang="tr-TR" sz="1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15. Mahalle, meydan, bulvar, cadde, sokak adlarında geçen </a:t>
                      </a:r>
                      <a:r>
                        <a:rPr lang="tr-TR" sz="16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mahalle, meydan, bulvar, cadde, sokak </a:t>
                      </a:r>
                      <a:r>
                        <a:rPr lang="tr-TR" sz="1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kelimeleri büyük harfle başlar: </a:t>
                      </a:r>
                      <a:endParaRPr lang="tr-TR" sz="16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112" marR="54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52095" algn="just" fontAlgn="base">
                        <a:lnSpc>
                          <a:spcPct val="107000"/>
                        </a:lnSpc>
                        <a:spcAft>
                          <a:spcPts val="800"/>
                        </a:spcAft>
                      </a:pPr>
                      <a:r>
                        <a:rPr lang="tr-TR" sz="16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Halit </a:t>
                      </a:r>
                      <a:r>
                        <a:rPr lang="tr-TR" sz="16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Rifat</a:t>
                      </a:r>
                      <a:r>
                        <a:rPr lang="tr-TR" sz="16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Paşa Mahallesi, Yunus Emre Mahallesi, Karaköy Meydanı, Zafer Meydanı, Gazi Mustafa Kemal Bulvarı, Ziya Gökalp Bulvarı, Nene Hatun Caddesi, Cemal Nadir Sokağı, İnkılap Sokağı</a:t>
                      </a:r>
                      <a:r>
                        <a:rPr lang="tr-TR"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112" marR="54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44648500"/>
                  </a:ext>
                </a:extLst>
              </a:tr>
              <a:tr h="897659">
                <a:tc>
                  <a:txBody>
                    <a:bodyPr/>
                    <a:lstStyle/>
                    <a:p>
                      <a:pPr algn="just" fontAlgn="base">
                        <a:lnSpc>
                          <a:spcPct val="107000"/>
                        </a:lnSpc>
                        <a:spcAft>
                          <a:spcPts val="800"/>
                        </a:spcAft>
                      </a:pPr>
                      <a:r>
                        <a:rPr lang="tr-TR" sz="1600" b="1">
                          <a:effectLst/>
                          <a:latin typeface="Times New Roman" panose="02020603050405020304" pitchFamily="18" charset="0"/>
                          <a:ea typeface="Times New Roman" panose="02020603050405020304" pitchFamily="18" charset="0"/>
                          <a:cs typeface="Times New Roman" panose="02020603050405020304" pitchFamily="18" charset="0"/>
                        </a:rPr>
                        <a:t>16. </a:t>
                      </a:r>
                      <a:r>
                        <a:rPr lang="tr-TR" sz="1600" b="1" i="1">
                          <a:effectLst/>
                          <a:latin typeface="Times New Roman" panose="02020603050405020304" pitchFamily="18" charset="0"/>
                          <a:ea typeface="Times New Roman" panose="02020603050405020304" pitchFamily="18" charset="0"/>
                          <a:cs typeface="Times New Roman" panose="02020603050405020304" pitchFamily="18" charset="0"/>
                        </a:rPr>
                        <a:t>Saray, köşk, han, kale, köprü, kule, anıt</a:t>
                      </a:r>
                      <a:r>
                        <a:rPr lang="tr-TR" sz="1600" b="1">
                          <a:effectLst/>
                          <a:latin typeface="Times New Roman" panose="02020603050405020304" pitchFamily="18" charset="0"/>
                          <a:ea typeface="Times New Roman" panose="02020603050405020304" pitchFamily="18" charset="0"/>
                          <a:cs typeface="Times New Roman" panose="02020603050405020304" pitchFamily="18" charset="0"/>
                        </a:rPr>
                        <a:t> vb. yapı adlarının bütün ke­limeleri büyük harfle başlar</a:t>
                      </a:r>
                      <a:endParaRPr lang="tr-TR" sz="1600" b="1">
                        <a:effectLst/>
                        <a:latin typeface="Times New Roman" panose="02020603050405020304" pitchFamily="18" charset="0"/>
                        <a:ea typeface="Calibri" panose="020F0502020204030204" pitchFamily="34" charset="0"/>
                        <a:cs typeface="Times New Roman" panose="02020603050405020304" pitchFamily="18" charset="0"/>
                      </a:endParaRPr>
                    </a:p>
                  </a:txBody>
                  <a:tcPr marL="54112" marR="54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52095" algn="just" fontAlgn="base">
                        <a:lnSpc>
                          <a:spcPct val="107000"/>
                        </a:lnSpc>
                        <a:spcAft>
                          <a:spcPts val="800"/>
                        </a:spcAft>
                      </a:pPr>
                      <a:r>
                        <a:rPr lang="tr-TR" sz="16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Dolmabahçe Sarayı, İshakpaşa Sarayı, Çankaya Köşkü, Horozlu Han, Ankara Kalesi, Alanya Kalesi, Galata Köprüsü, Mostar Köprüsü, Beyazıt Kulesi, Zafer Abidesi, Bilge Kağan Anıtı</a:t>
                      </a:r>
                      <a:r>
                        <a:rPr lang="tr-TR"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54112" marR="54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7363469"/>
                  </a:ext>
                </a:extLst>
              </a:tr>
              <a:tr h="1203757">
                <a:tc>
                  <a:txBody>
                    <a:bodyPr/>
                    <a:lstStyle/>
                    <a:p>
                      <a:pPr algn="just" fontAlgn="base">
                        <a:lnSpc>
                          <a:spcPct val="107000"/>
                        </a:lnSpc>
                        <a:spcAft>
                          <a:spcPts val="800"/>
                        </a:spcAft>
                      </a:pPr>
                      <a:r>
                        <a:rPr lang="tr-TR" sz="1600" b="1">
                          <a:effectLst/>
                          <a:latin typeface="Times New Roman" panose="02020603050405020304" pitchFamily="18" charset="0"/>
                          <a:ea typeface="Times New Roman" panose="02020603050405020304" pitchFamily="18" charset="0"/>
                          <a:cs typeface="Times New Roman" panose="02020603050405020304" pitchFamily="18" charset="0"/>
                        </a:rPr>
                        <a:t>17. Yer bildiren özel isimlerde kısaltmalı söyleyiş söz konusu olduğunda, yer adının ilk harfi büyük yazılır: </a:t>
                      </a:r>
                      <a:endParaRPr lang="tr-TR" sz="1600" b="1">
                        <a:effectLst/>
                        <a:latin typeface="Times New Roman" panose="02020603050405020304" pitchFamily="18" charset="0"/>
                        <a:ea typeface="Calibri" panose="020F0502020204030204" pitchFamily="34" charset="0"/>
                        <a:cs typeface="Times New Roman" panose="02020603050405020304" pitchFamily="18" charset="0"/>
                      </a:endParaRPr>
                    </a:p>
                  </a:txBody>
                  <a:tcPr marL="54112" marR="54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ase">
                        <a:lnSpc>
                          <a:spcPct val="107000"/>
                        </a:lnSpc>
                        <a:spcAft>
                          <a:spcPts val="800"/>
                        </a:spcAft>
                      </a:pPr>
                      <a:r>
                        <a:rPr lang="tr-TR" sz="1600" i="1" dirty="0">
                          <a:effectLst/>
                          <a:latin typeface="Times New Roman" panose="02020603050405020304" pitchFamily="18" charset="0"/>
                          <a:ea typeface="Times New Roman" panose="02020603050405020304" pitchFamily="18" charset="0"/>
                          <a:cs typeface="Times New Roman" panose="02020603050405020304" pitchFamily="18" charset="0"/>
                        </a:rPr>
                        <a:t>Hisar’dan, Boğaz’dan, Köşk’e</a:t>
                      </a: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112" marR="54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14650543"/>
                  </a:ext>
                </a:extLst>
              </a:tr>
            </a:tbl>
          </a:graphicData>
        </a:graphic>
      </p:graphicFrame>
    </p:spTree>
    <p:extLst>
      <p:ext uri="{BB962C8B-B14F-4D97-AF65-F5344CB8AC3E}">
        <p14:creationId xmlns:p14="http://schemas.microsoft.com/office/powerpoint/2010/main" val="28022258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id="{3BDF5A6A-52F8-4624-A4C0-81C89397D863}"/>
              </a:ext>
            </a:extLst>
          </p:cNvPr>
          <p:cNvGraphicFramePr>
            <a:graphicFrameLocks noGrp="1"/>
          </p:cNvGraphicFramePr>
          <p:nvPr>
            <p:extLst>
              <p:ext uri="{D42A27DB-BD31-4B8C-83A1-F6EECF244321}">
                <p14:modId xmlns:p14="http://schemas.microsoft.com/office/powerpoint/2010/main" val="434577665"/>
              </p:ext>
            </p:extLst>
          </p:nvPr>
        </p:nvGraphicFramePr>
        <p:xfrm>
          <a:off x="762000" y="790575"/>
          <a:ext cx="10696575" cy="5438775"/>
        </p:xfrm>
        <a:graphic>
          <a:graphicData uri="http://schemas.openxmlformats.org/drawingml/2006/table">
            <a:tbl>
              <a:tblPr firstRow="1" firstCol="1" bandRow="1"/>
              <a:tblGrid>
                <a:gridCol w="3736016">
                  <a:extLst>
                    <a:ext uri="{9D8B030D-6E8A-4147-A177-3AD203B41FA5}">
                      <a16:colId xmlns:a16="http://schemas.microsoft.com/office/drawing/2014/main" val="3259276895"/>
                    </a:ext>
                  </a:extLst>
                </a:gridCol>
                <a:gridCol w="6960559">
                  <a:extLst>
                    <a:ext uri="{9D8B030D-6E8A-4147-A177-3AD203B41FA5}">
                      <a16:colId xmlns:a16="http://schemas.microsoft.com/office/drawing/2014/main" val="2486151686"/>
                    </a:ext>
                  </a:extLst>
                </a:gridCol>
              </a:tblGrid>
              <a:tr h="1620810">
                <a:tc>
                  <a:txBody>
                    <a:bodyPr/>
                    <a:lstStyle/>
                    <a:p>
                      <a:pPr algn="just" fontAlgn="base">
                        <a:lnSpc>
                          <a:spcPct val="107000"/>
                        </a:lnSpc>
                        <a:spcAft>
                          <a:spcPts val="800"/>
                        </a:spcAft>
                      </a:pPr>
                      <a:r>
                        <a:rPr lang="tr-TR" sz="1600" b="1" dirty="0">
                          <a:effectLst/>
                          <a:latin typeface="Times New Roman" panose="02020603050405020304" pitchFamily="18" charset="0"/>
                          <a:ea typeface="Times New Roman" panose="02020603050405020304" pitchFamily="18" charset="0"/>
                          <a:cs typeface="Times New Roman" panose="02020603050405020304" pitchFamily="18" charset="0"/>
                        </a:rPr>
                        <a:t>18. Kurum, kuruluş ve kurul adlarının her kelimesi büyük harfle başlar</a:t>
                      </a:r>
                      <a:endParaRPr lang="tr-TR" sz="16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112" marR="54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52095" algn="just" fontAlgn="base">
                        <a:lnSpc>
                          <a:spcPct val="107000"/>
                        </a:lnSpc>
                        <a:spcAft>
                          <a:spcPts val="800"/>
                        </a:spcAft>
                      </a:pPr>
                      <a:r>
                        <a:rPr lang="tr-TR" sz="16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Türkiye Büyük Millet Meclisi, Türk Dil Kurumu, Dil ve Tarih-Coğrafya Fakültesi, Devlet Malzeme Ofisi, Millî Kütüphane, Çocuk Esirgeme Kurumu, Atatürk Orman Çiftliği, Çankaya Lisesi; Anadolu Kulübü, Mavi Köşe Bakkaliyesi; Türk Ocağı, Yeşilay Derneği, Muharip Gaziler Derneği, Emek İnşaat; Bakanlar Kurulu, Türk Dili Dergisi Yayın Danışma Kurulu, Talim ve Terbiye Kurulu Başkanlığı; Türk Dili ve Edebiyatı Bölümü</a:t>
                      </a:r>
                      <a:r>
                        <a:rPr lang="tr-TR"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112" marR="54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30177019"/>
                  </a:ext>
                </a:extLst>
              </a:tr>
              <a:tr h="1101318">
                <a:tc>
                  <a:txBody>
                    <a:bodyPr/>
                    <a:lstStyle/>
                    <a:p>
                      <a:pPr algn="just" fontAlgn="base">
                        <a:lnSpc>
                          <a:spcPct val="107000"/>
                        </a:lnSpc>
                        <a:spcAft>
                          <a:spcPts val="800"/>
                        </a:spcAft>
                      </a:pPr>
                      <a:r>
                        <a:rPr lang="tr-TR" sz="1600" b="1" dirty="0">
                          <a:effectLst/>
                          <a:latin typeface="Times New Roman" panose="02020603050405020304" pitchFamily="18" charset="0"/>
                          <a:ea typeface="Times New Roman" panose="02020603050405020304" pitchFamily="18" charset="0"/>
                          <a:cs typeface="Times New Roman" panose="02020603050405020304" pitchFamily="18" charset="0"/>
                        </a:rPr>
                        <a:t>19. Kanun, tüzük, yönetmelik, yönerge, genelge adlarının her kelimesi büyük harfle başlar</a:t>
                      </a:r>
                      <a:endParaRPr lang="tr-TR" sz="16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112" marR="54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52095" algn="just" fontAlgn="base">
                        <a:lnSpc>
                          <a:spcPct val="107000"/>
                        </a:lnSpc>
                        <a:spcAft>
                          <a:spcPts val="800"/>
                        </a:spcAft>
                      </a:pPr>
                      <a:r>
                        <a:rPr lang="tr-TR" sz="16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Medeni Kanun, Türk Bayrağı Tüzüğü, Telif Hakkı Yayın ve Satış Yönetmeliği</a:t>
                      </a:r>
                      <a:r>
                        <a:rPr lang="tr-TR"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112" marR="54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54055143"/>
                  </a:ext>
                </a:extLst>
              </a:tr>
              <a:tr h="2716647">
                <a:tc>
                  <a:txBody>
                    <a:bodyPr/>
                    <a:lstStyle/>
                    <a:p>
                      <a:pPr algn="just" fontAlgn="base">
                        <a:lnSpc>
                          <a:spcPct val="107000"/>
                        </a:lnSpc>
                        <a:spcAft>
                          <a:spcPts val="800"/>
                        </a:spcAft>
                      </a:pPr>
                      <a:r>
                        <a:rPr lang="tr-TR" sz="1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20. Kurum, kuruluş, kurul, merkez, bakanlık, üniversite, fakülte, bölüm, kanun, tüzük, yönetmelik ve makam sözleri asılları kastedildiğinde büyük harfle baş­lar:</a:t>
                      </a:r>
                      <a:endParaRPr lang="tr-TR" sz="1600" b="1"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tr-TR" sz="16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112" marR="54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ase">
                        <a:lnSpc>
                          <a:spcPct val="107000"/>
                        </a:lnSpc>
                        <a:spcAft>
                          <a:spcPts val="800"/>
                        </a:spcAft>
                      </a:pPr>
                      <a:r>
                        <a:rPr lang="tr-TR"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Türkiye Büyük Millet Meclisi her yıl 1 Ekim’de toplanır. Bu yıl ise Meclis, yeni döneme erken başlayacak.</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p>
                      <a:pPr indent="252095" algn="just" fontAlgn="base">
                        <a:lnSpc>
                          <a:spcPct val="107000"/>
                        </a:lnSpc>
                        <a:spcAft>
                          <a:spcPts val="800"/>
                        </a:spcAft>
                      </a:pPr>
                      <a:r>
                        <a:rPr lang="tr-TR" sz="16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Türk Dil Kurumu çalışmalarını titizlikle sürdürüyor. Atasözleri ve Deyimler Sözlüğü, Kurumun 21 Mayıs 2009 tarihinde Kars’ta düzenlediği toplantıda kullanıma açıldı.</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p>
                      <a:pPr indent="252095" algn="just" fontAlgn="base">
                        <a:lnSpc>
                          <a:spcPct val="107000"/>
                        </a:lnSpc>
                        <a:spcAft>
                          <a:spcPts val="800"/>
                        </a:spcAft>
                      </a:pPr>
                      <a:r>
                        <a:rPr lang="tr-TR" sz="16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2876 sayılı Kanun bu yıl yeniden gözden geçiriliyor.</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tr-TR"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Yazarlara ödenecek telif ücreti, Telif Hakkı Yayın ve Satış Yönetmeliği’ne göre düzenlenmektedir. Yapılan işlem Yönetmelik’in 4’üncü maddesine aykırı düşmektedir.</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112" marR="54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16297064"/>
                  </a:ext>
                </a:extLst>
              </a:tr>
            </a:tbl>
          </a:graphicData>
        </a:graphic>
      </p:graphicFrame>
    </p:spTree>
    <p:extLst>
      <p:ext uri="{BB962C8B-B14F-4D97-AF65-F5344CB8AC3E}">
        <p14:creationId xmlns:p14="http://schemas.microsoft.com/office/powerpoint/2010/main" val="25909628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id="{934316D7-9089-4A27-AEBB-7D80ABD4BB0A}"/>
              </a:ext>
            </a:extLst>
          </p:cNvPr>
          <p:cNvGraphicFramePr>
            <a:graphicFrameLocks noGrp="1"/>
          </p:cNvGraphicFramePr>
          <p:nvPr>
            <p:extLst>
              <p:ext uri="{D42A27DB-BD31-4B8C-83A1-F6EECF244321}">
                <p14:modId xmlns:p14="http://schemas.microsoft.com/office/powerpoint/2010/main" val="1384637392"/>
              </p:ext>
            </p:extLst>
          </p:nvPr>
        </p:nvGraphicFramePr>
        <p:xfrm>
          <a:off x="704850" y="438150"/>
          <a:ext cx="10782300" cy="5783399"/>
        </p:xfrm>
        <a:graphic>
          <a:graphicData uri="http://schemas.openxmlformats.org/drawingml/2006/table">
            <a:tbl>
              <a:tblPr firstRow="1" firstCol="1" bandRow="1"/>
              <a:tblGrid>
                <a:gridCol w="5391150">
                  <a:extLst>
                    <a:ext uri="{9D8B030D-6E8A-4147-A177-3AD203B41FA5}">
                      <a16:colId xmlns:a16="http://schemas.microsoft.com/office/drawing/2014/main" val="1103493786"/>
                    </a:ext>
                  </a:extLst>
                </a:gridCol>
                <a:gridCol w="5391150">
                  <a:extLst>
                    <a:ext uri="{9D8B030D-6E8A-4147-A177-3AD203B41FA5}">
                      <a16:colId xmlns:a16="http://schemas.microsoft.com/office/drawing/2014/main" val="1126235919"/>
                    </a:ext>
                  </a:extLst>
                </a:gridCol>
              </a:tblGrid>
              <a:tr h="979879">
                <a:tc rowSpan="3">
                  <a:txBody>
                    <a:bodyPr/>
                    <a:lstStyle/>
                    <a:p>
                      <a:pPr algn="just" fontAlgn="base">
                        <a:lnSpc>
                          <a:spcPct val="107000"/>
                        </a:lnSpc>
                        <a:spcAft>
                          <a:spcPts val="800"/>
                        </a:spcAft>
                      </a:pPr>
                      <a:r>
                        <a:rPr lang="tr-TR"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800" b="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tr-TR"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800" b="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tr-TR"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800" b="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tr-TR" sz="1800" b="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800" b="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tr-TR" sz="1800" b="0" dirty="0">
                          <a:effectLst/>
                          <a:latin typeface="Times New Roman" panose="02020603050405020304" pitchFamily="18" charset="0"/>
                          <a:ea typeface="Times New Roman" panose="02020603050405020304" pitchFamily="18" charset="0"/>
                          <a:cs typeface="Times New Roman" panose="02020603050405020304" pitchFamily="18" charset="0"/>
                        </a:rPr>
                        <a:t>21. Kitap, dergi, gazete ve sanat eserlerinin (tablo, heykel, beste vb.) her kelimesi büyük harfle başlar </a:t>
                      </a:r>
                      <a:endParaRPr lang="tr-TR" sz="18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52095" algn="just" fontAlgn="base">
                        <a:lnSpc>
                          <a:spcPct val="107000"/>
                        </a:lnSpc>
                        <a:spcAft>
                          <a:spcPts val="800"/>
                        </a:spcAft>
                      </a:pP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Nutuk, Safahat, Kendi Gök Kubbemiz, Anadolu Notları, Sinekli Bakkal; Türk Dili, Türk Kültürü, Varlık; Resmî Gazete, Hürriyet, Milliyet, Türkiye, Yeni Asır; Kaplumbağa Terbiyecisi; Yorgun Herkül; Saraydan Kız Kaçırma, Onuncu Yıl Marşı</a:t>
                      </a: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64667275"/>
                  </a:ext>
                </a:extLst>
              </a:tr>
              <a:tr h="731856">
                <a:tc vMerge="1">
                  <a:txBody>
                    <a:bodyPr/>
                    <a:lstStyle/>
                    <a:p>
                      <a:endParaRPr lang="tr-TR"/>
                    </a:p>
                  </a:txBody>
                  <a:tcPr/>
                </a:tc>
                <a:tc>
                  <a:txBody>
                    <a:bodyPr/>
                    <a:lstStyle/>
                    <a:p>
                      <a:pPr indent="252095" algn="just" fontAlgn="base">
                        <a:lnSpc>
                          <a:spcPct val="107000"/>
                        </a:lnSpc>
                        <a:spcAft>
                          <a:spcPts val="800"/>
                        </a:spcAft>
                      </a:pPr>
                      <a:r>
                        <a:rPr lang="tr-TR" sz="1400" b="1" dirty="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UYARI:</a:t>
                      </a:r>
                      <a:r>
                        <a:rPr lang="tr-TR" sz="1400" dirty="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Özel ada dâhil olmayan </a:t>
                      </a:r>
                      <a:r>
                        <a:rPr lang="tr-TR" sz="1400" i="1" dirty="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gazete, dergi, tablo</a:t>
                      </a:r>
                      <a:r>
                        <a:rPr lang="tr-TR" sz="1400" dirty="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vb. sözler büyük harfle başlamaz: </a:t>
                      </a:r>
                      <a:r>
                        <a:rPr lang="tr-TR" sz="1400" i="1" dirty="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Milliyet gazetesi, Türk Dili dergisi, Halı Dokuyan Kızlar tab­losu</a:t>
                      </a:r>
                      <a:r>
                        <a:rPr lang="tr-TR" sz="1400" dirty="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vb.</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82864536"/>
                  </a:ext>
                </a:extLst>
              </a:tr>
              <a:tr h="2164940">
                <a:tc vMerge="1">
                  <a:txBody>
                    <a:bodyPr/>
                    <a:lstStyle/>
                    <a:p>
                      <a:endParaRPr lang="tr-TR"/>
                    </a:p>
                  </a:txBody>
                  <a:tcPr/>
                </a:tc>
                <a:tc>
                  <a:txBody>
                    <a:bodyPr/>
                    <a:lstStyle/>
                    <a:p>
                      <a:pPr indent="252095" algn="just" fontAlgn="base">
                        <a:lnSpc>
                          <a:spcPct val="107000"/>
                        </a:lnSpc>
                        <a:spcAft>
                          <a:spcPts val="800"/>
                        </a:spcAft>
                      </a:pPr>
                      <a:r>
                        <a:rPr lang="tr-TR" sz="1400" b="1" dirty="0">
                          <a:solidFill>
                            <a:srgbClr val="000000"/>
                          </a:solidFill>
                          <a:effectLst/>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UYARI:</a:t>
                      </a:r>
                      <a:r>
                        <a:rPr lang="tr-TR" sz="1400" dirty="0">
                          <a:solidFill>
                            <a:srgbClr val="000000"/>
                          </a:solidFill>
                          <a:effectLst/>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 Kitap, makale, tiyatro eseri, kurum adı vb. özel adlarda yer alan kelimelerin ilk harfleri büyük yazıldığında</a:t>
                      </a:r>
                      <a:r>
                        <a:rPr lang="tr-TR"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ve, ile, ya, veya, yahut, ki, da, de </a:t>
                      </a:r>
                      <a:r>
                        <a:rPr lang="tr-TR"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sözleriyle </a:t>
                      </a:r>
                      <a:r>
                        <a:rPr lang="tr-TR" sz="1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mı, mi, mu, mü </a:t>
                      </a:r>
                      <a:r>
                        <a:rPr lang="tr-TR" sz="1400" dirty="0">
                          <a:solidFill>
                            <a:srgbClr val="000000"/>
                          </a:solidFill>
                          <a:effectLst/>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soru eki küçük harfle yazılır:</a:t>
                      </a:r>
                      <a:r>
                        <a:rPr lang="tr-TR"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Mai ve Siyah, Suç ve Ceza, Leyla ile Mecnun, Turfanda mı, Turfa mı?, Diyorlar ki, Dünyaya İkinci Geliş yahut Sır İçinde Esrar, Ya Devlet Başa ya Kuzgun Leşe, Ben de Yazdım, Atatürk Kültür, Dil ve Tarih Yüksek Kurumu </a:t>
                      </a:r>
                      <a:r>
                        <a:rPr lang="tr-TR"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vb</a:t>
                      </a:r>
                      <a:r>
                        <a:rPr lang="tr-TR" sz="1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tr-TR"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400" dirty="0">
                          <a:solidFill>
                            <a:srgbClr val="000000"/>
                          </a:solidFill>
                          <a:effectLst/>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Özel adın tamamı büyük yazıldığında</a:t>
                      </a:r>
                      <a:r>
                        <a:rPr lang="tr-TR"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ve, ile, ya, veya, yahut, ki, da, de </a:t>
                      </a:r>
                      <a:r>
                        <a:rPr lang="tr-TR"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sözleriyle </a:t>
                      </a:r>
                      <a:r>
                        <a:rPr lang="tr-TR" sz="1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mı, mi, mu, mü </a:t>
                      </a:r>
                      <a:r>
                        <a:rPr lang="tr-TR"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soru eki de büyük harfle yazılır: </a:t>
                      </a:r>
                      <a:r>
                        <a:rPr lang="tr-TR" sz="1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DİL VE TARİH-COĞRAFYA FAKÜLTESİ</a:t>
                      </a:r>
                      <a:r>
                        <a:rPr lang="tr-TR"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04955322"/>
                  </a:ext>
                </a:extLst>
              </a:tr>
              <a:tr h="971550">
                <a:tc>
                  <a:txBody>
                    <a:bodyPr/>
                    <a:lstStyle/>
                    <a:p>
                      <a:pPr algn="just" fontAlgn="base">
                        <a:lnSpc>
                          <a:spcPct val="107000"/>
                        </a:lnSpc>
                        <a:spcAft>
                          <a:spcPts val="800"/>
                        </a:spcAft>
                      </a:pPr>
                      <a:r>
                        <a:rPr lang="tr-TR" sz="1800" b="0" dirty="0">
                          <a:effectLst/>
                          <a:latin typeface="Times New Roman" panose="02020603050405020304" pitchFamily="18" charset="0"/>
                          <a:ea typeface="Times New Roman" panose="02020603050405020304" pitchFamily="18" charset="0"/>
                          <a:cs typeface="Times New Roman" panose="02020603050405020304" pitchFamily="18" charset="0"/>
                        </a:rPr>
                        <a:t>22. Ulusal, resmî ve dinî bayramlarla anma ve kutlama günlerinin adları büyük harfle başlar</a:t>
                      </a:r>
                      <a:endParaRPr lang="tr-TR" sz="18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ase">
                        <a:lnSpc>
                          <a:spcPct val="107000"/>
                        </a:lnSpc>
                        <a:spcAft>
                          <a:spcPts val="800"/>
                        </a:spcAft>
                      </a:pPr>
                      <a:r>
                        <a:rPr lang="tr-TR" sz="1400" i="1" dirty="0">
                          <a:effectLst/>
                          <a:latin typeface="Times New Roman" panose="02020603050405020304" pitchFamily="18" charset="0"/>
                          <a:ea typeface="Times New Roman" panose="02020603050405020304" pitchFamily="18" charset="0"/>
                          <a:cs typeface="Times New Roman" panose="02020603050405020304" pitchFamily="18" charset="0"/>
                        </a:rPr>
                        <a:t>Cumhuriyet Bayramı, Ulusal Egemenlik ve Çocuk Bayramı, 19 Mayıs Atatürk’ü Anma Gençlik ve Spor Bayramı, Ramazan Bayramı, Kurban Bayramı, Nevruz Bayramı, Miraç Kandili;</a:t>
                      </a:r>
                      <a:r>
                        <a:rPr lang="tr-TR"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400" i="1" dirty="0">
                          <a:effectLst/>
                          <a:latin typeface="Times New Roman" panose="02020603050405020304" pitchFamily="18" charset="0"/>
                          <a:ea typeface="Times New Roman" panose="02020603050405020304" pitchFamily="18" charset="0"/>
                          <a:cs typeface="Times New Roman" panose="02020603050405020304" pitchFamily="18" charset="0"/>
                        </a:rPr>
                        <a:t>Anneler Günü, Öğretmenler Günü, Dünya Tiyatro Günü, 14 Mart Tıp Bayramı, Hıdırellez</a:t>
                      </a:r>
                      <a:r>
                        <a:rPr lang="tr-TR" sz="1400" dirty="0">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81944338"/>
                  </a:ext>
                </a:extLst>
              </a:tr>
              <a:tr h="935174">
                <a:tc>
                  <a:txBody>
                    <a:bodyPr/>
                    <a:lstStyle/>
                    <a:p>
                      <a:pPr algn="just" fontAlgn="base">
                        <a:lnSpc>
                          <a:spcPct val="107000"/>
                        </a:lnSpc>
                        <a:spcAft>
                          <a:spcPts val="800"/>
                        </a:spcAft>
                      </a:pPr>
                      <a:r>
                        <a:rPr lang="tr-TR" sz="1800" b="0" dirty="0">
                          <a:effectLst/>
                          <a:latin typeface="Times New Roman" panose="02020603050405020304" pitchFamily="18" charset="0"/>
                          <a:ea typeface="Times New Roman" panose="02020603050405020304" pitchFamily="18" charset="0"/>
                          <a:cs typeface="Times New Roman" panose="02020603050405020304" pitchFamily="18" charset="0"/>
                        </a:rPr>
                        <a:t>23. Kurultay, bilgi şöleni, </a:t>
                      </a:r>
                      <a:r>
                        <a:rPr lang="tr-TR" sz="1800" b="0" dirty="0" err="1">
                          <a:effectLst/>
                          <a:latin typeface="Times New Roman" panose="02020603050405020304" pitchFamily="18" charset="0"/>
                          <a:ea typeface="Times New Roman" panose="02020603050405020304" pitchFamily="18" charset="0"/>
                          <a:cs typeface="Times New Roman" panose="02020603050405020304" pitchFamily="18" charset="0"/>
                        </a:rPr>
                        <a:t>çalıştay</a:t>
                      </a:r>
                      <a:r>
                        <a:rPr lang="tr-TR" sz="1800" b="0" dirty="0">
                          <a:effectLst/>
                          <a:latin typeface="Times New Roman" panose="02020603050405020304" pitchFamily="18" charset="0"/>
                          <a:ea typeface="Times New Roman" panose="02020603050405020304" pitchFamily="18" charset="0"/>
                          <a:cs typeface="Times New Roman" panose="02020603050405020304" pitchFamily="18" charset="0"/>
                        </a:rPr>
                        <a:t>, açık oturum vb. toplantıların adlarında her kelimenin ilk harfi büyük yazılır</a:t>
                      </a:r>
                      <a:endParaRPr lang="tr-TR" sz="18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52095" algn="just" fontAlgn="base">
                        <a:lnSpc>
                          <a:spcPct val="107000"/>
                        </a:lnSpc>
                        <a:spcAft>
                          <a:spcPts val="800"/>
                        </a:spcAft>
                      </a:pPr>
                      <a:r>
                        <a:rPr lang="tr-TR" sz="1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 Uluslararası Türk Dili Kurultayı, Kitle İletişim Araçlarında Türkçenin Kullanımı Bilgi Şöleni, Karamanlı Türkçesi Araştırmaları Çalıştayı</a:t>
                      </a:r>
                      <a:r>
                        <a:rPr lang="tr-TR"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49795656"/>
                  </a:ext>
                </a:extLst>
              </a:tr>
            </a:tbl>
          </a:graphicData>
        </a:graphic>
      </p:graphicFrame>
    </p:spTree>
    <p:extLst>
      <p:ext uri="{BB962C8B-B14F-4D97-AF65-F5344CB8AC3E}">
        <p14:creationId xmlns:p14="http://schemas.microsoft.com/office/powerpoint/2010/main" val="42558385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Nesne 5">
            <a:extLst>
              <a:ext uri="{FF2B5EF4-FFF2-40B4-BE49-F238E27FC236}">
                <a16:creationId xmlns:a16="http://schemas.microsoft.com/office/drawing/2014/main" id="{A09D44C1-1935-438F-953D-A1A9B220B42A}"/>
              </a:ext>
            </a:extLst>
          </p:cNvPr>
          <p:cNvGraphicFramePr>
            <a:graphicFrameLocks noChangeAspect="1"/>
          </p:cNvGraphicFramePr>
          <p:nvPr>
            <p:extLst>
              <p:ext uri="{D42A27DB-BD31-4B8C-83A1-F6EECF244321}">
                <p14:modId xmlns:p14="http://schemas.microsoft.com/office/powerpoint/2010/main" val="2880080870"/>
              </p:ext>
            </p:extLst>
          </p:nvPr>
        </p:nvGraphicFramePr>
        <p:xfrm>
          <a:off x="466725" y="356394"/>
          <a:ext cx="11125200" cy="6280547"/>
        </p:xfrm>
        <a:graphic>
          <a:graphicData uri="http://schemas.openxmlformats.org/presentationml/2006/ole">
            <mc:AlternateContent xmlns:mc="http://schemas.openxmlformats.org/markup-compatibility/2006">
              <mc:Choice xmlns:v="urn:schemas-microsoft-com:vml" Requires="v">
                <p:oleObj spid="_x0000_s17442" name="Document" r:id="rId3" imgW="6387761" imgH="3993077" progId="Word.Document.12">
                  <p:embed/>
                </p:oleObj>
              </mc:Choice>
              <mc:Fallback>
                <p:oleObj name="Document" r:id="rId3" imgW="6387761" imgH="3993077" progId="Word.Document.12">
                  <p:embed/>
                  <p:pic>
                    <p:nvPicPr>
                      <p:cNvPr id="0" name=""/>
                      <p:cNvPicPr/>
                      <p:nvPr/>
                    </p:nvPicPr>
                    <p:blipFill>
                      <a:blip r:embed="rId4"/>
                      <a:stretch>
                        <a:fillRect/>
                      </a:stretch>
                    </p:blipFill>
                    <p:spPr>
                      <a:xfrm>
                        <a:off x="466725" y="356394"/>
                        <a:ext cx="11125200" cy="6280547"/>
                      </a:xfrm>
                      <a:prstGeom prst="rect">
                        <a:avLst/>
                      </a:prstGeom>
                    </p:spPr>
                  </p:pic>
                </p:oleObj>
              </mc:Fallback>
            </mc:AlternateContent>
          </a:graphicData>
        </a:graphic>
      </p:graphicFrame>
    </p:spTree>
    <p:extLst>
      <p:ext uri="{BB962C8B-B14F-4D97-AF65-F5344CB8AC3E}">
        <p14:creationId xmlns:p14="http://schemas.microsoft.com/office/powerpoint/2010/main" val="21398918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sim 4">
            <a:extLst>
              <a:ext uri="{FF2B5EF4-FFF2-40B4-BE49-F238E27FC236}">
                <a16:creationId xmlns:a16="http://schemas.microsoft.com/office/drawing/2014/main" id="{020E54B7-9CC2-471C-8656-1AC0454CEB20}"/>
              </a:ext>
            </a:extLst>
          </p:cNvPr>
          <p:cNvPicPr>
            <a:picLocks noChangeAspect="1"/>
          </p:cNvPicPr>
          <p:nvPr/>
        </p:nvPicPr>
        <p:blipFill>
          <a:blip r:embed="rId2"/>
          <a:stretch>
            <a:fillRect/>
          </a:stretch>
        </p:blipFill>
        <p:spPr>
          <a:xfrm>
            <a:off x="663437" y="885825"/>
            <a:ext cx="10680838" cy="5114925"/>
          </a:xfrm>
          <a:prstGeom prst="rect">
            <a:avLst/>
          </a:prstGeom>
        </p:spPr>
      </p:pic>
    </p:spTree>
    <p:extLst>
      <p:ext uri="{BB962C8B-B14F-4D97-AF65-F5344CB8AC3E}">
        <p14:creationId xmlns:p14="http://schemas.microsoft.com/office/powerpoint/2010/main" val="37146079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5AA4AE-6C4C-42A8-9C87-C3AFA109ECC6}"/>
              </a:ext>
            </a:extLst>
          </p:cNvPr>
          <p:cNvSpPr>
            <a:spLocks noGrp="1"/>
          </p:cNvSpPr>
          <p:nvPr>
            <p:ph type="title"/>
          </p:nvPr>
        </p:nvSpPr>
        <p:spPr>
          <a:xfrm>
            <a:off x="838200" y="365125"/>
            <a:ext cx="10515600" cy="720725"/>
          </a:xfrm>
        </p:spPr>
        <p:txBody>
          <a:bodyPr>
            <a:normAutofit fontScale="90000"/>
          </a:bodyPr>
          <a:lstStyle/>
          <a:p>
            <a:br>
              <a:rPr kumimoji="0" lang="tr-TR" altLang="tr-TR"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br>
            <a:r>
              <a:rPr kumimoji="0" lang="tr-TR" altLang="tr-TR"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Büyük Ünlü Uyumu</a:t>
            </a:r>
            <a:br>
              <a:rPr kumimoji="0" lang="tr-TR" altLang="tr-TR" sz="8000" b="0" i="0" u="none" strike="noStrike" cap="none" normalizeH="0" baseline="0" dirty="0">
                <a:ln>
                  <a:noFill/>
                </a:ln>
                <a:solidFill>
                  <a:schemeClr val="tx1"/>
                </a:solidFill>
                <a:effectLst/>
                <a:latin typeface="Arial" panose="020B0604020202020204" pitchFamily="34" charset="0"/>
              </a:rPr>
            </a:br>
            <a:endParaRPr lang="tr-TR" dirty="0"/>
          </a:p>
        </p:txBody>
      </p:sp>
      <p:graphicFrame>
        <p:nvGraphicFramePr>
          <p:cNvPr id="4" name="İçerik Yer Tutucusu 3">
            <a:extLst>
              <a:ext uri="{FF2B5EF4-FFF2-40B4-BE49-F238E27FC236}">
                <a16:creationId xmlns:a16="http://schemas.microsoft.com/office/drawing/2014/main" id="{8189F171-950E-4703-9241-1883A5359F8C}"/>
              </a:ext>
            </a:extLst>
          </p:cNvPr>
          <p:cNvGraphicFramePr>
            <a:graphicFrameLocks noGrp="1"/>
          </p:cNvGraphicFramePr>
          <p:nvPr>
            <p:ph idx="1"/>
            <p:extLst>
              <p:ext uri="{D42A27DB-BD31-4B8C-83A1-F6EECF244321}">
                <p14:modId xmlns:p14="http://schemas.microsoft.com/office/powerpoint/2010/main" val="2362741754"/>
              </p:ext>
            </p:extLst>
          </p:nvPr>
        </p:nvGraphicFramePr>
        <p:xfrm>
          <a:off x="838200" y="1000125"/>
          <a:ext cx="10515599" cy="5324472"/>
        </p:xfrm>
        <a:graphic>
          <a:graphicData uri="http://schemas.openxmlformats.org/drawingml/2006/table">
            <a:tbl>
              <a:tblPr firstRow="1" firstCol="1" bandRow="1"/>
              <a:tblGrid>
                <a:gridCol w="10515599">
                  <a:extLst>
                    <a:ext uri="{9D8B030D-6E8A-4147-A177-3AD203B41FA5}">
                      <a16:colId xmlns:a16="http://schemas.microsoft.com/office/drawing/2014/main" val="1537224713"/>
                    </a:ext>
                  </a:extLst>
                </a:gridCol>
              </a:tblGrid>
              <a:tr h="897440">
                <a:tc>
                  <a:txBody>
                    <a:bodyPr/>
                    <a:lstStyle/>
                    <a:p>
                      <a:pPr algn="just" fontAlgn="base">
                        <a:lnSpc>
                          <a:spcPct val="107000"/>
                        </a:lnSpc>
                        <a:spcAft>
                          <a:spcPts val="800"/>
                        </a:spcAft>
                      </a:pPr>
                      <a:r>
                        <a:rPr lang="tr-TR"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Bir kelimenin birinci hecesinde kalın bir ünlü </a:t>
                      </a:r>
                      <a:r>
                        <a:rPr lang="tr-TR" sz="1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ı, o, u) </a:t>
                      </a:r>
                      <a:r>
                        <a:rPr lang="tr-TR"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bulunuyorsa diğer hecelerdeki ünlüler de kalın, ince bir ünlü </a:t>
                      </a:r>
                      <a:r>
                        <a:rPr lang="tr-TR" sz="1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 i, ö, ü) </a:t>
                      </a:r>
                      <a:r>
                        <a:rPr lang="tr-TR"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bulunuyorsa diğer hecelerdeki ünlüler de ince olur: </a:t>
                      </a:r>
                      <a:r>
                        <a:rPr lang="tr-TR" sz="1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adım, ayak, boyunduruk, burun, dalga, dudak, kırlangıç; beşik, bilezik, gelincik, gözlük, üzengi, vergi, yüzük</a:t>
                      </a:r>
                      <a:r>
                        <a:rPr lang="tr-TR"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72890371"/>
                  </a:ext>
                </a:extLst>
              </a:tr>
              <a:tr h="593280">
                <a:tc>
                  <a:txBody>
                    <a:bodyPr/>
                    <a:lstStyle/>
                    <a:p>
                      <a:pPr indent="252095" algn="just" fontAlgn="base">
                        <a:lnSpc>
                          <a:spcPct val="107000"/>
                        </a:lnSpc>
                        <a:spcAft>
                          <a:spcPts val="800"/>
                        </a:spcAft>
                      </a:pPr>
                      <a:r>
                        <a:rPr lang="tr-TR" sz="1400" dirty="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Büyük ünlü uyumuna aykırı olan Türkçe kelimeler de var­dır: </a:t>
                      </a:r>
                      <a:r>
                        <a:rPr lang="tr-TR" sz="1400" i="1" dirty="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anne, dahi, elma, hangi, hani, inanmak, kardeş, şişman</a:t>
                      </a:r>
                      <a:r>
                        <a:rPr lang="tr-TR" sz="1400" dirty="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vb.</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70366296"/>
                  </a:ext>
                </a:extLst>
              </a:tr>
              <a:tr h="593280">
                <a:tc>
                  <a:txBody>
                    <a:bodyPr/>
                    <a:lstStyle/>
                    <a:p>
                      <a:pPr indent="252095" algn="just" fontAlgn="base">
                        <a:lnSpc>
                          <a:spcPct val="107000"/>
                        </a:lnSpc>
                        <a:spcAft>
                          <a:spcPts val="800"/>
                        </a:spcAft>
                      </a:pP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Alıntı kelimelerde büyük ünlü uyumu aranmaz: </a:t>
                      </a: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ahenk, badem, ceylan, çiroz, dükkân, fidan, gazete, hamsi, kestane, limon, model, nişasta, otomatik, pehlivan, selam, tiyatro, viraj, ziyaret</a:t>
                      </a: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6292985"/>
                  </a:ext>
                </a:extLst>
              </a:tr>
              <a:tr h="289118">
                <a:tc>
                  <a:txBody>
                    <a:bodyPr/>
                    <a:lstStyle/>
                    <a:p>
                      <a:pPr indent="252095" algn="just" fontAlgn="base">
                        <a:lnSpc>
                          <a:spcPct val="107000"/>
                        </a:lnSpc>
                        <a:spcAft>
                          <a:spcPts val="800"/>
                        </a:spcAft>
                      </a:pPr>
                      <a:r>
                        <a:rPr lang="tr-TR" sz="140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Bitişik yazılan birleşik kelimelerde büyük ünlü uyumu aranmaz: </a:t>
                      </a:r>
                      <a:r>
                        <a:rPr lang="tr-TR" sz="1400" i="1">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açıkgöz, bilgisayar, çekyat, hanımeli</a:t>
                      </a:r>
                      <a:r>
                        <a:rPr lang="tr-TR" sz="140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vb.</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25542485"/>
                  </a:ext>
                </a:extLst>
              </a:tr>
              <a:tr h="593280">
                <a:tc>
                  <a:txBody>
                    <a:bodyPr/>
                    <a:lstStyle/>
                    <a:p>
                      <a:pPr indent="252095" algn="just" fontAlgn="base">
                        <a:lnSpc>
                          <a:spcPct val="107000"/>
                        </a:lnSpc>
                        <a:spcAft>
                          <a:spcPts val="800"/>
                        </a:spcAft>
                      </a:pP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-gil, -ken, -leyin, -mtırak, -yor </a:t>
                      </a: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ekleri büyük ünlü uyumuna uymaz: </a:t>
                      </a: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akşam-leyin, bakla-­gil-ler, çalışır-ken, ekşi-mtırak, yürü-yor</a:t>
                      </a: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21333728"/>
                  </a:ext>
                </a:extLst>
              </a:tr>
              <a:tr h="289118">
                <a:tc>
                  <a:txBody>
                    <a:bodyPr/>
                    <a:lstStyle/>
                    <a:p>
                      <a:pPr indent="252095" algn="just" fontAlgn="base">
                        <a:lnSpc>
                          <a:spcPct val="107000"/>
                        </a:lnSpc>
                        <a:spcAft>
                          <a:spcPts val="800"/>
                        </a:spcAft>
                      </a:pPr>
                      <a:r>
                        <a:rPr lang="tr-TR" sz="1400" i="1">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-daş (-taş) </a:t>
                      </a:r>
                      <a:r>
                        <a:rPr lang="tr-TR" sz="140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eki bazı kelimelerde büyük ünlü uyumuna uymaz: </a:t>
                      </a:r>
                      <a:r>
                        <a:rPr lang="tr-TR" sz="1400" i="1">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din-daş, gönül-daş, meslek-taş, ülkü-daş</a:t>
                      </a:r>
                      <a:r>
                        <a:rPr lang="tr-TR" sz="140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vb.</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7578654"/>
                  </a:ext>
                </a:extLst>
              </a:tr>
              <a:tr h="289118">
                <a:tc>
                  <a:txBody>
                    <a:bodyPr/>
                    <a:lstStyle/>
                    <a:p>
                      <a:pPr indent="252095" algn="just" fontAlgn="base">
                        <a:lnSpc>
                          <a:spcPct val="107000"/>
                        </a:lnSpc>
                        <a:spcAft>
                          <a:spcPts val="800"/>
                        </a:spcAft>
                      </a:pP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-ki </a:t>
                      </a: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aitlik eki büyük ünlü uyumuna uymaz:</a:t>
                      </a: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akşamki, duvardaki, karşıki, onunki,</a:t>
                      </a: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yarınki, yoldaki </a:t>
                      </a: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vb.</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75113597"/>
                  </a:ext>
                </a:extLst>
              </a:tr>
              <a:tr h="593280">
                <a:tc>
                  <a:txBody>
                    <a:bodyPr/>
                    <a:lstStyle/>
                    <a:p>
                      <a:pPr fontAlgn="base">
                        <a:lnSpc>
                          <a:spcPct val="107000"/>
                        </a:lnSpc>
                        <a:spcAft>
                          <a:spcPts val="800"/>
                        </a:spcAft>
                      </a:pPr>
                      <a:r>
                        <a:rPr lang="tr-TR" sz="1400">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Büyük ünlü uyumuna girmeyen kelimelere gelen ekler, kalınlık incelik bakımından son hecenin ünlüsüne uyar: </a:t>
                      </a:r>
                      <a:r>
                        <a:rPr lang="tr-TR" sz="1400" i="1">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adalet-li, anne-si, kardeş-lik, meslektaş-ımız, şişman-lık</a:t>
                      </a:r>
                      <a:r>
                        <a:rPr lang="tr-TR" sz="1400">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vb.</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73361590"/>
                  </a:ext>
                </a:extLst>
              </a:tr>
              <a:tr h="289118">
                <a:tc>
                  <a:txBody>
                    <a:bodyPr/>
                    <a:lstStyle/>
                    <a:p>
                      <a:pPr algn="just" fontAlgn="base">
                        <a:lnSpc>
                          <a:spcPct val="107000"/>
                        </a:lnSpc>
                        <a:spcAft>
                          <a:spcPts val="800"/>
                        </a:spcAft>
                      </a:pP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Bazı alıntı kelimelerde ekler bu uyuma girmez:</a:t>
                      </a: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idrak-i, meçhul-e, mentol-de, sembol-ler </a:t>
                      </a: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vb.</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92977816"/>
                  </a:ext>
                </a:extLst>
              </a:tr>
              <a:tr h="897440">
                <a:tc>
                  <a:txBody>
                    <a:bodyPr/>
                    <a:lstStyle/>
                    <a:p>
                      <a:pPr algn="just" fontAlgn="base">
                        <a:lnSpc>
                          <a:spcPct val="107000"/>
                        </a:lnSpc>
                        <a:spcAft>
                          <a:spcPts val="800"/>
                        </a:spcAft>
                      </a:pPr>
                      <a:r>
                        <a:rPr lang="tr-TR"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Son ünlüleri kalın sıradan olmasına karşın son sesleri ince söylenen bazı alıntı kelimeler ince ünlülü ekler alır: </a:t>
                      </a:r>
                      <a:r>
                        <a:rPr lang="tr-TR" sz="1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alkol / alkolü, hakikat / hakikati, helal / helalimiz, idrak / idrakimiz, kabul / kabulü, kontrol / kontrolü, protokol / protokole, saat / saate, sadakat / sa­dakati, santral / santraller</a:t>
                      </a:r>
                      <a:r>
                        <a:rPr lang="tr-TR"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73406009"/>
                  </a:ext>
                </a:extLst>
              </a:tr>
            </a:tbl>
          </a:graphicData>
        </a:graphic>
      </p:graphicFrame>
    </p:spTree>
    <p:extLst>
      <p:ext uri="{BB962C8B-B14F-4D97-AF65-F5344CB8AC3E}">
        <p14:creationId xmlns:p14="http://schemas.microsoft.com/office/powerpoint/2010/main" val="7588504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5FCD960-6765-4BDE-B6AF-6DBAE50B879E}"/>
              </a:ext>
            </a:extLst>
          </p:cNvPr>
          <p:cNvSpPr>
            <a:spLocks noGrp="1"/>
          </p:cNvSpPr>
          <p:nvPr>
            <p:ph type="title"/>
          </p:nvPr>
        </p:nvSpPr>
        <p:spPr>
          <a:xfrm>
            <a:off x="838200" y="365126"/>
            <a:ext cx="10515600" cy="755752"/>
          </a:xfrm>
        </p:spPr>
        <p:txBody>
          <a:bodyPr>
            <a:normAutofit fontScale="90000"/>
          </a:bodyPr>
          <a:lstStyle/>
          <a:p>
            <a:br>
              <a:rPr kumimoji="0" lang="tr-TR" altLang="tr-TR" sz="4400" b="1"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br>
            <a:r>
              <a:rPr kumimoji="0" lang="tr-TR" altLang="tr-TR" sz="31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Deyimlerin Yazılışı</a:t>
            </a:r>
            <a:br>
              <a:rPr kumimoji="0" lang="tr-TR" altLang="tr-TR" sz="3600" b="0" i="0" u="none" strike="noStrike" cap="none" normalizeH="0" baseline="0" dirty="0">
                <a:ln>
                  <a:noFill/>
                </a:ln>
                <a:solidFill>
                  <a:schemeClr val="tx1"/>
                </a:solidFill>
                <a:effectLst/>
              </a:rPr>
            </a:br>
            <a:endParaRPr lang="tr-TR" dirty="0"/>
          </a:p>
        </p:txBody>
      </p:sp>
      <p:graphicFrame>
        <p:nvGraphicFramePr>
          <p:cNvPr id="6" name="İçerik Yer Tutucusu 5">
            <a:extLst>
              <a:ext uri="{FF2B5EF4-FFF2-40B4-BE49-F238E27FC236}">
                <a16:creationId xmlns:a16="http://schemas.microsoft.com/office/drawing/2014/main" id="{BBD2DD2F-CC98-45B5-A1D5-4B092252D601}"/>
              </a:ext>
            </a:extLst>
          </p:cNvPr>
          <p:cNvGraphicFramePr>
            <a:graphicFrameLocks noGrp="1"/>
          </p:cNvGraphicFramePr>
          <p:nvPr>
            <p:ph idx="1"/>
            <p:extLst>
              <p:ext uri="{D42A27DB-BD31-4B8C-83A1-F6EECF244321}">
                <p14:modId xmlns:p14="http://schemas.microsoft.com/office/powerpoint/2010/main" val="1084140542"/>
              </p:ext>
            </p:extLst>
          </p:nvPr>
        </p:nvGraphicFramePr>
        <p:xfrm>
          <a:off x="934065" y="1592826"/>
          <a:ext cx="9301316" cy="2920180"/>
        </p:xfrm>
        <a:graphic>
          <a:graphicData uri="http://schemas.openxmlformats.org/drawingml/2006/table">
            <a:tbl>
              <a:tblPr firstRow="1" firstCol="1" bandRow="1"/>
              <a:tblGrid>
                <a:gridCol w="3536794">
                  <a:extLst>
                    <a:ext uri="{9D8B030D-6E8A-4147-A177-3AD203B41FA5}">
                      <a16:colId xmlns:a16="http://schemas.microsoft.com/office/drawing/2014/main" val="1288994437"/>
                    </a:ext>
                  </a:extLst>
                </a:gridCol>
                <a:gridCol w="5764522">
                  <a:extLst>
                    <a:ext uri="{9D8B030D-6E8A-4147-A177-3AD203B41FA5}">
                      <a16:colId xmlns:a16="http://schemas.microsoft.com/office/drawing/2014/main" val="2503053353"/>
                    </a:ext>
                  </a:extLst>
                </a:gridCol>
              </a:tblGrid>
              <a:tr h="2920180">
                <a:tc>
                  <a:txBody>
                    <a:bodyPr/>
                    <a:lstStyle/>
                    <a:p>
                      <a:pPr algn="just" fontAlgn="base">
                        <a:lnSpc>
                          <a:spcPct val="107000"/>
                        </a:lnSpc>
                        <a:spcAft>
                          <a:spcPts val="800"/>
                        </a:spcAft>
                      </a:pP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Deyimler ayrı yazılır</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ase">
                        <a:lnSpc>
                          <a:spcPct val="107000"/>
                        </a:lnSpc>
                        <a:spcAft>
                          <a:spcPts val="800"/>
                        </a:spcAft>
                      </a:pPr>
                      <a:r>
                        <a:rPr lang="tr-TR" sz="16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akıntıya kürek çekmek, çam devirmek, çanak tutmak, gönlünden geçirmek, göz atmak, kulak asmak, kulak vermek, çantada keklik, devede kulak, yağlı kuyruk, yüz görüm­lüğü</a:t>
                      </a:r>
                      <a:r>
                        <a:rPr lang="tr-TR"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84780372"/>
                  </a:ext>
                </a:extLst>
              </a:tr>
            </a:tbl>
          </a:graphicData>
        </a:graphic>
      </p:graphicFrame>
    </p:spTree>
    <p:extLst>
      <p:ext uri="{BB962C8B-B14F-4D97-AF65-F5344CB8AC3E}">
        <p14:creationId xmlns:p14="http://schemas.microsoft.com/office/powerpoint/2010/main" val="25751129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842364B-521E-4480-9214-7A9958CF0322}"/>
              </a:ext>
            </a:extLst>
          </p:cNvPr>
          <p:cNvSpPr>
            <a:spLocks noGrp="1"/>
          </p:cNvSpPr>
          <p:nvPr>
            <p:ph type="title"/>
          </p:nvPr>
        </p:nvSpPr>
        <p:spPr>
          <a:xfrm>
            <a:off x="838200" y="365126"/>
            <a:ext cx="10515600" cy="425450"/>
          </a:xfrm>
        </p:spPr>
        <p:txBody>
          <a:bodyPr>
            <a:normAutofit fontScale="90000"/>
          </a:bodyPr>
          <a:lstStyle/>
          <a:p>
            <a:pPr algn="ctr"/>
            <a:r>
              <a:rPr lang="tr-TR" sz="2800" b="1" dirty="0">
                <a:latin typeface="Times New Roman" panose="02020603050405020304" pitchFamily="18" charset="0"/>
                <a:cs typeface="Times New Roman" panose="02020603050405020304" pitchFamily="18" charset="0"/>
              </a:rPr>
              <a:t>YAZIM KURALLARI </a:t>
            </a:r>
            <a:endParaRPr lang="tr-TR" sz="2800" dirty="0">
              <a:latin typeface="Times New Roman" panose="02020603050405020304" pitchFamily="18" charset="0"/>
              <a:cs typeface="Times New Roman" panose="02020603050405020304" pitchFamily="18" charset="0"/>
            </a:endParaRPr>
          </a:p>
        </p:txBody>
      </p:sp>
      <p:graphicFrame>
        <p:nvGraphicFramePr>
          <p:cNvPr id="4" name="İçerik Yer Tutucusu 3">
            <a:extLst>
              <a:ext uri="{FF2B5EF4-FFF2-40B4-BE49-F238E27FC236}">
                <a16:creationId xmlns:a16="http://schemas.microsoft.com/office/drawing/2014/main" id="{F76DDC68-6F84-4DB6-889B-5A318B451962}"/>
              </a:ext>
            </a:extLst>
          </p:cNvPr>
          <p:cNvGraphicFramePr>
            <a:graphicFrameLocks noGrp="1"/>
          </p:cNvGraphicFramePr>
          <p:nvPr>
            <p:ph idx="1"/>
          </p:nvPr>
        </p:nvGraphicFramePr>
        <p:xfrm>
          <a:off x="542925" y="1152525"/>
          <a:ext cx="10591800" cy="5101272"/>
        </p:xfrm>
        <a:graphic>
          <a:graphicData uri="http://schemas.openxmlformats.org/drawingml/2006/table">
            <a:tbl>
              <a:tblPr firstRow="1" firstCol="1" bandRow="1"/>
              <a:tblGrid>
                <a:gridCol w="4904470">
                  <a:extLst>
                    <a:ext uri="{9D8B030D-6E8A-4147-A177-3AD203B41FA5}">
                      <a16:colId xmlns:a16="http://schemas.microsoft.com/office/drawing/2014/main" val="3786845483"/>
                    </a:ext>
                  </a:extLst>
                </a:gridCol>
                <a:gridCol w="5687330">
                  <a:extLst>
                    <a:ext uri="{9D8B030D-6E8A-4147-A177-3AD203B41FA5}">
                      <a16:colId xmlns:a16="http://schemas.microsoft.com/office/drawing/2014/main" val="3702433273"/>
                    </a:ext>
                  </a:extLst>
                </a:gridCol>
              </a:tblGrid>
              <a:tr h="260147">
                <a:tc gridSpan="2">
                  <a:txBody>
                    <a:bodyPr/>
                    <a:lstStyle/>
                    <a:p>
                      <a:pPr algn="ctr">
                        <a:lnSpc>
                          <a:spcPct val="107000"/>
                        </a:lnSpc>
                        <a:spcAft>
                          <a:spcPts val="800"/>
                        </a:spcAft>
                      </a:pPr>
                      <a:r>
                        <a:rPr lang="tr-TR" sz="2400" b="1" dirty="0">
                          <a:effectLst/>
                          <a:latin typeface="Times New Roman" panose="02020603050405020304" pitchFamily="18" charset="0"/>
                          <a:ea typeface="Calibri" panose="020F0502020204030204" pitchFamily="34" charset="0"/>
                          <a:cs typeface="Times New Roman" panose="02020603050405020304" pitchFamily="18" charset="0"/>
                        </a:rPr>
                        <a:t>Ayrı Yazılan Birleşik Kelimeler</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1480847275"/>
                  </a:ext>
                </a:extLst>
              </a:tr>
              <a:tr h="1343565">
                <a:tc>
                  <a:txBody>
                    <a:bodyPr/>
                    <a:lstStyle/>
                    <a:p>
                      <a:pPr algn="just">
                        <a:lnSpc>
                          <a:spcPct val="107000"/>
                        </a:lnSpc>
                        <a:spcAft>
                          <a:spcPts val="800"/>
                        </a:spcAf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Etmek, edilmek, olmak, olunmak yardımcı fiilleriyle kurulan birleşik fiiller, ilk kelimesinde herhangi bir ses değişmesi, düşmesi veya türemesi olmadığı durumlarda ayrı yazılır:</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arz etmek, ilan etmek, kabul edilmek, not etmek, söz etmek, var olmak, yok etmek vb.</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97808038"/>
                  </a:ext>
                </a:extLst>
              </a:tr>
              <a:tr h="529372">
                <a:tc>
                  <a:txBody>
                    <a:bodyPr/>
                    <a:lstStyle/>
                    <a:p>
                      <a:pPr algn="just">
                        <a:lnSpc>
                          <a:spcPct val="107000"/>
                        </a:lnSpc>
                        <a:spcAft>
                          <a:spcPts val="80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Ses değişmesi, düşmesi veya türemesi durumu: </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reddetmek, resmetmek vb.</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78404055"/>
                  </a:ext>
                </a:extLst>
              </a:tr>
              <a:tr h="800770">
                <a:tc>
                  <a:txBody>
                    <a:bodyPr/>
                    <a:lstStyle/>
                    <a:p>
                      <a:pPr algn="just">
                        <a:lnSpc>
                          <a:spcPct val="107000"/>
                        </a:lnSpc>
                        <a:spcAft>
                          <a:spcPts val="80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Dış, iç, sıra sözleriyle oluşturulan birleşik kelime ve terimler ayrı yazılır:</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ahlak dışı, çağ dışı, kanun dışı, olağan dışı, yasa dışı, yurt dışı, hafta içi, yurt içi, ardı sıra, peşi sıra, yanı sıra vb.</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57649218"/>
                  </a:ext>
                </a:extLst>
              </a:tr>
              <a:tr h="2055455">
                <a:tc>
                  <a:txBody>
                    <a:bodyPr/>
                    <a:lstStyle/>
                    <a:p>
                      <a:pPr algn="just">
                        <a:lnSpc>
                          <a:spcPct val="107000"/>
                        </a:lnSpc>
                        <a:spcAft>
                          <a:spcPts val="80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Alt, üst, ana, ön, art, arka, yan, karşı, iç, dış, orta, büyük, küçük, sağ, sol, peşin, bir, iki, tek, çok,</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çift sözlerinin başa getirilmesiyle oluşturulan birleşik kelime ve terimler ayrı yazılır:</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alt kurul, üst taraf, ana bilim dalı, ana dili, ön söz, ön yargı, art niyet, arka plan, yan etki, karşı görüş</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karşı oy, iç tüzük, dış borç, dış hat, orta nokta, büyük defter, küçük harf, peşin hüküm, bir maddeli, iki anlamlı </a:t>
                      </a:r>
                      <a:r>
                        <a:rPr lang="tr-TR" sz="1800" dirty="0" err="1">
                          <a:effectLst/>
                          <a:latin typeface="Times New Roman" panose="02020603050405020304" pitchFamily="18" charset="0"/>
                          <a:ea typeface="Calibri" panose="020F0502020204030204" pitchFamily="34" charset="0"/>
                          <a:cs typeface="Times New Roman" panose="02020603050405020304" pitchFamily="18" charset="0"/>
                        </a:rPr>
                        <a:t>vb</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0708709"/>
                  </a:ext>
                </a:extLst>
              </a:tr>
            </a:tbl>
          </a:graphicData>
        </a:graphic>
      </p:graphicFrame>
    </p:spTree>
    <p:extLst>
      <p:ext uri="{BB962C8B-B14F-4D97-AF65-F5344CB8AC3E}">
        <p14:creationId xmlns:p14="http://schemas.microsoft.com/office/powerpoint/2010/main" val="42658318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id="{AFD509A3-6F43-408D-886B-6C0AE73204F8}"/>
              </a:ext>
            </a:extLst>
          </p:cNvPr>
          <p:cNvGraphicFramePr>
            <a:graphicFrameLocks noGrp="1"/>
          </p:cNvGraphicFramePr>
          <p:nvPr>
            <p:extLst>
              <p:ext uri="{D42A27DB-BD31-4B8C-83A1-F6EECF244321}">
                <p14:modId xmlns:p14="http://schemas.microsoft.com/office/powerpoint/2010/main" val="502062219"/>
              </p:ext>
            </p:extLst>
          </p:nvPr>
        </p:nvGraphicFramePr>
        <p:xfrm>
          <a:off x="761999" y="476251"/>
          <a:ext cx="10677525" cy="5857874"/>
        </p:xfrm>
        <a:graphic>
          <a:graphicData uri="http://schemas.openxmlformats.org/drawingml/2006/table">
            <a:tbl>
              <a:tblPr firstRow="1" firstCol="1" bandRow="1"/>
              <a:tblGrid>
                <a:gridCol w="3558795">
                  <a:extLst>
                    <a:ext uri="{9D8B030D-6E8A-4147-A177-3AD203B41FA5}">
                      <a16:colId xmlns:a16="http://schemas.microsoft.com/office/drawing/2014/main" val="4037205259"/>
                    </a:ext>
                  </a:extLst>
                </a:gridCol>
                <a:gridCol w="4045018">
                  <a:extLst>
                    <a:ext uri="{9D8B030D-6E8A-4147-A177-3AD203B41FA5}">
                      <a16:colId xmlns:a16="http://schemas.microsoft.com/office/drawing/2014/main" val="979480380"/>
                    </a:ext>
                  </a:extLst>
                </a:gridCol>
                <a:gridCol w="3073712">
                  <a:extLst>
                    <a:ext uri="{9D8B030D-6E8A-4147-A177-3AD203B41FA5}">
                      <a16:colId xmlns:a16="http://schemas.microsoft.com/office/drawing/2014/main" val="1198179987"/>
                    </a:ext>
                  </a:extLst>
                </a:gridCol>
              </a:tblGrid>
              <a:tr h="564338">
                <a:tc gridSpan="3">
                  <a:txBody>
                    <a:bodyPr/>
                    <a:lstStyle/>
                    <a:p>
                      <a:pPr algn="ctr" fontAlgn="base">
                        <a:lnSpc>
                          <a:spcPct val="107000"/>
                        </a:lnSpc>
                        <a:spcAft>
                          <a:spcPts val="800"/>
                        </a:spcAft>
                      </a:pPr>
                      <a:r>
                        <a:rPr lang="tr-TR"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Alıntı kelimelerin yazılışları</a:t>
                      </a:r>
                      <a:r>
                        <a:rPr lang="tr-TR" sz="24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7781" marR="67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982796341"/>
                  </a:ext>
                </a:extLst>
              </a:tr>
              <a:tr h="2074829">
                <a:tc>
                  <a:txBody>
                    <a:bodyPr/>
                    <a:lstStyle/>
                    <a:p>
                      <a:pPr indent="252095" algn="just" fontAlgn="base">
                        <a:lnSpc>
                          <a:spcPct val="107000"/>
                        </a:lnSpc>
                        <a:spcAft>
                          <a:spcPts val="800"/>
                        </a:spcAft>
                      </a:pPr>
                      <a:r>
                        <a:rPr lang="tr-TR" sz="1600" b="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Çift ünsüz harfle başlayan Batı kökenli alıntılar, ünsüzler arasına ünlü konulmadan yazılır.</a:t>
                      </a:r>
                      <a:endParaRPr lang="tr-TR" sz="1600" b="0" dirty="0">
                        <a:effectLst/>
                        <a:latin typeface="Times New Roman" panose="02020603050405020304" pitchFamily="18" charset="0"/>
                        <a:ea typeface="Calibri" panose="020F0502020204030204" pitchFamily="34" charset="0"/>
                        <a:cs typeface="Times New Roman" panose="02020603050405020304" pitchFamily="18" charset="0"/>
                      </a:endParaRPr>
                    </a:p>
                    <a:p>
                      <a:pPr indent="252095" algn="just" fontAlgn="base">
                        <a:lnSpc>
                          <a:spcPct val="107000"/>
                        </a:lnSpc>
                        <a:spcAft>
                          <a:spcPts val="800"/>
                        </a:spcAft>
                      </a:pPr>
                      <a:r>
                        <a:rPr lang="tr-TR" sz="1600" b="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7781" marR="67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ase">
                        <a:lnSpc>
                          <a:spcPct val="107000"/>
                        </a:lnSpc>
                        <a:spcAft>
                          <a:spcPts val="800"/>
                        </a:spcAft>
                      </a:pPr>
                      <a:r>
                        <a:rPr lang="tr-TR" sz="1400" i="1">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fr</a:t>
                      </a:r>
                      <a:r>
                        <a:rPr lang="tr-TR" sz="1400" i="1">
                          <a:effectLst/>
                          <a:latin typeface="Times New Roman" panose="02020603050405020304" pitchFamily="18" charset="0"/>
                          <a:ea typeface="Times New Roman" panose="02020603050405020304" pitchFamily="18" charset="0"/>
                          <a:cs typeface="Times New Roman" panose="02020603050405020304" pitchFamily="18" charset="0"/>
                        </a:rPr>
                        <a:t>ancala, </a:t>
                      </a:r>
                      <a:r>
                        <a:rPr lang="tr-TR" sz="1400" i="1">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gr</a:t>
                      </a:r>
                      <a:r>
                        <a:rPr lang="tr-TR" sz="1400" i="1">
                          <a:effectLst/>
                          <a:latin typeface="Times New Roman" panose="02020603050405020304" pitchFamily="18" charset="0"/>
                          <a:ea typeface="Times New Roman" panose="02020603050405020304" pitchFamily="18" charset="0"/>
                          <a:cs typeface="Times New Roman" panose="02020603050405020304" pitchFamily="18" charset="0"/>
                        </a:rPr>
                        <a:t>am, </a:t>
                      </a:r>
                      <a:r>
                        <a:rPr lang="tr-TR" sz="1400" i="1">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gr</a:t>
                      </a:r>
                      <a:r>
                        <a:rPr lang="tr-TR" sz="1400" i="1">
                          <a:effectLst/>
                          <a:latin typeface="Times New Roman" panose="02020603050405020304" pitchFamily="18" charset="0"/>
                          <a:ea typeface="Times New Roman" panose="02020603050405020304" pitchFamily="18" charset="0"/>
                          <a:cs typeface="Times New Roman" panose="02020603050405020304" pitchFamily="18" charset="0"/>
                        </a:rPr>
                        <a:t>amer</a:t>
                      </a:r>
                      <a:r>
                        <a:rPr lang="tr-TR" sz="1400" i="1">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gr</a:t>
                      </a:r>
                      <a:r>
                        <a:rPr lang="tr-TR" sz="1400" i="1">
                          <a:effectLst/>
                          <a:latin typeface="Times New Roman" panose="02020603050405020304" pitchFamily="18" charset="0"/>
                          <a:ea typeface="Times New Roman" panose="02020603050405020304" pitchFamily="18" charset="0"/>
                          <a:cs typeface="Times New Roman" panose="02020603050405020304" pitchFamily="18" charset="0"/>
                        </a:rPr>
                        <a:t>amofon, </a:t>
                      </a:r>
                      <a:r>
                        <a:rPr lang="tr-TR" sz="1400" i="1">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gr</a:t>
                      </a:r>
                      <a:r>
                        <a:rPr lang="tr-TR" sz="1400" i="1">
                          <a:effectLst/>
                          <a:latin typeface="Times New Roman" panose="02020603050405020304" pitchFamily="18" charset="0"/>
                          <a:ea typeface="Times New Roman" panose="02020603050405020304" pitchFamily="18" charset="0"/>
                          <a:cs typeface="Times New Roman" panose="02020603050405020304" pitchFamily="18" charset="0"/>
                        </a:rPr>
                        <a:t>up, </a:t>
                      </a:r>
                      <a:r>
                        <a:rPr lang="tr-TR" sz="1400" i="1">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Hr</a:t>
                      </a:r>
                      <a:r>
                        <a:rPr lang="tr-TR" sz="1400" i="1">
                          <a:effectLst/>
                          <a:latin typeface="Times New Roman" panose="02020603050405020304" pitchFamily="18" charset="0"/>
                          <a:ea typeface="Times New Roman" panose="02020603050405020304" pitchFamily="18" charset="0"/>
                          <a:cs typeface="Times New Roman" panose="02020603050405020304" pitchFamily="18" charset="0"/>
                        </a:rPr>
                        <a:t>istiyan, </a:t>
                      </a:r>
                      <a:r>
                        <a:rPr lang="tr-TR" sz="1400" i="1">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kl</a:t>
                      </a:r>
                      <a:r>
                        <a:rPr lang="tr-TR" sz="1400" i="1">
                          <a:effectLst/>
                          <a:latin typeface="Times New Roman" panose="02020603050405020304" pitchFamily="18" charset="0"/>
                          <a:ea typeface="Times New Roman" panose="02020603050405020304" pitchFamily="18" charset="0"/>
                          <a:cs typeface="Times New Roman" panose="02020603050405020304" pitchFamily="18" charset="0"/>
                        </a:rPr>
                        <a:t>an, </a:t>
                      </a:r>
                      <a:r>
                        <a:rPr lang="tr-TR" sz="1400" i="1">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kr</a:t>
                      </a:r>
                      <a:r>
                        <a:rPr lang="tr-TR" sz="1400" i="1">
                          <a:effectLst/>
                          <a:latin typeface="Times New Roman" panose="02020603050405020304" pitchFamily="18" charset="0"/>
                          <a:ea typeface="Times New Roman" panose="02020603050405020304" pitchFamily="18" charset="0"/>
                          <a:cs typeface="Times New Roman" panose="02020603050405020304" pitchFamily="18" charset="0"/>
                        </a:rPr>
                        <a:t>al, </a:t>
                      </a:r>
                      <a:r>
                        <a:rPr lang="tr-TR" sz="1400" i="1">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kr</a:t>
                      </a:r>
                      <a:r>
                        <a:rPr lang="tr-TR" sz="1400" i="1">
                          <a:effectLst/>
                          <a:latin typeface="Times New Roman" panose="02020603050405020304" pitchFamily="18" charset="0"/>
                          <a:ea typeface="Times New Roman" panose="02020603050405020304" pitchFamily="18" charset="0"/>
                          <a:cs typeface="Times New Roman" panose="02020603050405020304" pitchFamily="18" charset="0"/>
                        </a:rPr>
                        <a:t>edi, </a:t>
                      </a:r>
                      <a:r>
                        <a:rPr lang="tr-TR" sz="1400" i="1">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kr</a:t>
                      </a:r>
                      <a:r>
                        <a:rPr lang="tr-TR" sz="1400" i="1">
                          <a:effectLst/>
                          <a:latin typeface="Times New Roman" panose="02020603050405020304" pitchFamily="18" charset="0"/>
                          <a:ea typeface="Times New Roman" panose="02020603050405020304" pitchFamily="18" charset="0"/>
                          <a:cs typeface="Times New Roman" panose="02020603050405020304" pitchFamily="18" charset="0"/>
                        </a:rPr>
                        <a:t>itik, </a:t>
                      </a:r>
                      <a:r>
                        <a:rPr lang="tr-TR" sz="1400" i="1">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pl</a:t>
                      </a:r>
                      <a:r>
                        <a:rPr lang="tr-TR" sz="1400" i="1">
                          <a:effectLst/>
                          <a:latin typeface="Times New Roman" panose="02020603050405020304" pitchFamily="18" charset="0"/>
                          <a:ea typeface="Times New Roman" panose="02020603050405020304" pitchFamily="18" charset="0"/>
                          <a:cs typeface="Times New Roman" panose="02020603050405020304" pitchFamily="18" charset="0"/>
                        </a:rPr>
                        <a:t>an, </a:t>
                      </a:r>
                      <a:r>
                        <a:rPr lang="tr-TR" sz="1400" i="1">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pr</a:t>
                      </a:r>
                      <a:r>
                        <a:rPr lang="tr-TR" sz="1400" i="1">
                          <a:effectLst/>
                          <a:latin typeface="Times New Roman" panose="02020603050405020304" pitchFamily="18" charset="0"/>
                          <a:ea typeface="Times New Roman" panose="02020603050405020304" pitchFamily="18" charset="0"/>
                          <a:cs typeface="Times New Roman" panose="02020603050405020304" pitchFamily="18" charset="0"/>
                        </a:rPr>
                        <a:t>atik, </a:t>
                      </a:r>
                      <a:r>
                        <a:rPr lang="tr-TR" sz="1400" i="1">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pr</a:t>
                      </a:r>
                      <a:r>
                        <a:rPr lang="tr-TR" sz="1400" i="1">
                          <a:effectLst/>
                          <a:latin typeface="Times New Roman" panose="02020603050405020304" pitchFamily="18" charset="0"/>
                          <a:ea typeface="Times New Roman" panose="02020603050405020304" pitchFamily="18" charset="0"/>
                          <a:cs typeface="Times New Roman" panose="02020603050405020304" pitchFamily="18" charset="0"/>
                        </a:rPr>
                        <a:t>oblem, </a:t>
                      </a:r>
                      <a:r>
                        <a:rPr lang="tr-TR" sz="1400" i="1">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pr</a:t>
                      </a:r>
                      <a:r>
                        <a:rPr lang="tr-TR" sz="1400" i="1">
                          <a:effectLst/>
                          <a:latin typeface="Times New Roman" panose="02020603050405020304" pitchFamily="18" charset="0"/>
                          <a:ea typeface="Times New Roman" panose="02020603050405020304" pitchFamily="18" charset="0"/>
                          <a:cs typeface="Times New Roman" panose="02020603050405020304" pitchFamily="18" charset="0"/>
                        </a:rPr>
                        <a:t>ofesör, </a:t>
                      </a:r>
                      <a:r>
                        <a:rPr lang="tr-TR" sz="1400" i="1">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pr</a:t>
                      </a:r>
                      <a:r>
                        <a:rPr lang="tr-TR" sz="1400" i="1">
                          <a:effectLst/>
                          <a:latin typeface="Times New Roman" panose="02020603050405020304" pitchFamily="18" charset="0"/>
                          <a:ea typeface="Times New Roman" panose="02020603050405020304" pitchFamily="18" charset="0"/>
                          <a:cs typeface="Times New Roman" panose="02020603050405020304" pitchFamily="18" charset="0"/>
                        </a:rPr>
                        <a:t>ogram, </a:t>
                      </a:r>
                      <a:r>
                        <a:rPr lang="tr-TR" sz="1400" i="1">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pr</a:t>
                      </a:r>
                      <a:r>
                        <a:rPr lang="tr-TR" sz="1400" i="1">
                          <a:effectLst/>
                          <a:latin typeface="Times New Roman" panose="02020603050405020304" pitchFamily="18" charset="0"/>
                          <a:ea typeface="Times New Roman" panose="02020603050405020304" pitchFamily="18" charset="0"/>
                          <a:cs typeface="Times New Roman" panose="02020603050405020304" pitchFamily="18" charset="0"/>
                        </a:rPr>
                        <a:t>ojeksiyon, propaganda, pro­tein, prova, psikoloji, slogan, snop, spiker, spor, staj, stil, stüdyo, trafik, tren, triptik</a:t>
                      </a:r>
                      <a:r>
                        <a:rPr lang="tr-TR" sz="1400">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7781" marR="67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ase">
                        <a:lnSpc>
                          <a:spcPct val="107000"/>
                        </a:lnSpc>
                        <a:spcAft>
                          <a:spcPts val="800"/>
                        </a:spcAft>
                      </a:pP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Bu tür </a:t>
                      </a:r>
                      <a:r>
                        <a:rPr lang="tr-TR" sz="1400" u="sng">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birkaç alıntıda</a:t>
                      </a: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söz başında veya iki ünsüz arasında bir ünlü türemiştir. Bu ünlü söylenişte de yazılışta da gösterilir:</a:t>
                      </a: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iskar­pin, iskele, iskelet, istasyon, istatistik, kulüp</a:t>
                      </a: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tr-TR" sz="14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7781" marR="67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8805537"/>
                  </a:ext>
                </a:extLst>
              </a:tr>
              <a:tr h="1072903">
                <a:tc>
                  <a:txBody>
                    <a:bodyPr/>
                    <a:lstStyle/>
                    <a:p>
                      <a:pPr indent="252095" algn="just" fontAlgn="base">
                        <a:lnSpc>
                          <a:spcPct val="107000"/>
                        </a:lnSpc>
                        <a:spcAft>
                          <a:spcPts val="800"/>
                        </a:spcAft>
                      </a:pPr>
                      <a:r>
                        <a:rPr lang="tr-TR" sz="1600" b="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İçinde yan yana iki veya daha fazla ünsüz bulunan Batı kökenli alıntılar, ünsüzler arasına ünlü konmadan yazılır.</a:t>
                      </a:r>
                      <a:endParaRPr lang="tr-TR" sz="1600" b="0">
                        <a:effectLst/>
                        <a:latin typeface="Times New Roman" panose="02020603050405020304" pitchFamily="18" charset="0"/>
                        <a:ea typeface="Calibri" panose="020F0502020204030204" pitchFamily="34" charset="0"/>
                        <a:cs typeface="Times New Roman" panose="02020603050405020304" pitchFamily="18" charset="0"/>
                      </a:endParaRPr>
                    </a:p>
                  </a:txBody>
                  <a:tcPr marL="67781" marR="67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ase">
                        <a:lnSpc>
                          <a:spcPct val="107000"/>
                        </a:lnSpc>
                        <a:spcAft>
                          <a:spcPts val="800"/>
                        </a:spcAft>
                      </a:pPr>
                      <a:r>
                        <a:rPr lang="tr-TR" sz="1400" i="1">
                          <a:effectLst/>
                          <a:latin typeface="Times New Roman" panose="02020603050405020304" pitchFamily="18" charset="0"/>
                          <a:ea typeface="Times New Roman" panose="02020603050405020304" pitchFamily="18" charset="0"/>
                          <a:cs typeface="Times New Roman" panose="02020603050405020304" pitchFamily="18" charset="0"/>
                        </a:rPr>
                        <a:t>ala</a:t>
                      </a:r>
                      <a:r>
                        <a:rPr lang="tr-TR" sz="1400" i="1">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fr</a:t>
                      </a:r>
                      <a:r>
                        <a:rPr lang="tr-TR" sz="1400" i="1">
                          <a:effectLst/>
                          <a:latin typeface="Times New Roman" panose="02020603050405020304" pitchFamily="18" charset="0"/>
                          <a:ea typeface="Times New Roman" panose="02020603050405020304" pitchFamily="18" charset="0"/>
                          <a:cs typeface="Times New Roman" panose="02020603050405020304" pitchFamily="18" charset="0"/>
                        </a:rPr>
                        <a:t>a</a:t>
                      </a:r>
                      <a:r>
                        <a:rPr lang="tr-TR" sz="1400" i="1">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ng</a:t>
                      </a:r>
                      <a:r>
                        <a:rPr lang="tr-TR" sz="1400" i="1">
                          <a:effectLst/>
                          <a:latin typeface="Times New Roman" panose="02020603050405020304" pitchFamily="18" charset="0"/>
                          <a:ea typeface="Times New Roman" panose="02020603050405020304" pitchFamily="18" charset="0"/>
                          <a:cs typeface="Times New Roman" panose="02020603050405020304" pitchFamily="18" charset="0"/>
                        </a:rPr>
                        <a:t>a, apa</a:t>
                      </a:r>
                      <a:r>
                        <a:rPr lang="tr-TR" sz="1400" i="1">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rtm</a:t>
                      </a:r>
                      <a:r>
                        <a:rPr lang="tr-TR" sz="1400" i="1">
                          <a:effectLst/>
                          <a:latin typeface="Times New Roman" panose="02020603050405020304" pitchFamily="18" charset="0"/>
                          <a:ea typeface="Times New Roman" panose="02020603050405020304" pitchFamily="18" charset="0"/>
                          <a:cs typeface="Times New Roman" panose="02020603050405020304" pitchFamily="18" charset="0"/>
                        </a:rPr>
                        <a:t>an, biyo</a:t>
                      </a:r>
                      <a:r>
                        <a:rPr lang="tr-TR" sz="1400" i="1">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gr</a:t>
                      </a:r>
                      <a:r>
                        <a:rPr lang="tr-TR" sz="1400" i="1">
                          <a:effectLst/>
                          <a:latin typeface="Times New Roman" panose="02020603050405020304" pitchFamily="18" charset="0"/>
                          <a:ea typeface="Times New Roman" panose="02020603050405020304" pitchFamily="18" charset="0"/>
                          <a:cs typeface="Times New Roman" panose="02020603050405020304" pitchFamily="18" charset="0"/>
                        </a:rPr>
                        <a:t>afi, ele</a:t>
                      </a:r>
                      <a:r>
                        <a:rPr lang="tr-TR" sz="1400" i="1">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ktr</a:t>
                      </a:r>
                      <a:r>
                        <a:rPr lang="tr-TR" sz="1400" i="1">
                          <a:effectLst/>
                          <a:latin typeface="Times New Roman" panose="02020603050405020304" pitchFamily="18" charset="0"/>
                          <a:ea typeface="Times New Roman" panose="02020603050405020304" pitchFamily="18" charset="0"/>
                          <a:cs typeface="Times New Roman" panose="02020603050405020304" pitchFamily="18" charset="0"/>
                        </a:rPr>
                        <a:t>ik, ga</a:t>
                      </a:r>
                      <a:r>
                        <a:rPr lang="tr-TR" sz="1400" i="1">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ngst</a:t>
                      </a:r>
                      <a:r>
                        <a:rPr lang="tr-TR" sz="1400" i="1">
                          <a:effectLst/>
                          <a:latin typeface="Times New Roman" panose="02020603050405020304" pitchFamily="18" charset="0"/>
                          <a:ea typeface="Times New Roman" panose="02020603050405020304" pitchFamily="18" charset="0"/>
                          <a:cs typeface="Times New Roman" panose="02020603050405020304" pitchFamily="18" charset="0"/>
                        </a:rPr>
                        <a:t>er, kilogram, orkestra, paragraf, te</a:t>
                      </a:r>
                      <a:r>
                        <a:rPr lang="tr-TR" sz="1400" i="1">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l­gr</a:t>
                      </a:r>
                      <a:r>
                        <a:rPr lang="tr-TR" sz="1400" i="1">
                          <a:effectLst/>
                          <a:latin typeface="Times New Roman" panose="02020603050405020304" pitchFamily="18" charset="0"/>
                          <a:ea typeface="Times New Roman" panose="02020603050405020304" pitchFamily="18" charset="0"/>
                          <a:cs typeface="Times New Roman" panose="02020603050405020304" pitchFamily="18" charset="0"/>
                        </a:rPr>
                        <a:t>af</a:t>
                      </a:r>
                      <a:r>
                        <a:rPr lang="tr-TR" sz="1400">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7781" marR="67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ase">
                        <a:lnSpc>
                          <a:spcPct val="107000"/>
                        </a:lnSpc>
                        <a:spcAft>
                          <a:spcPts val="800"/>
                        </a:spcAft>
                      </a:pPr>
                      <a:r>
                        <a:rPr lang="tr-TR" sz="14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7781" marR="67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96701457"/>
                  </a:ext>
                </a:extLst>
              </a:tr>
              <a:tr h="856178">
                <a:tc>
                  <a:txBody>
                    <a:bodyPr/>
                    <a:lstStyle/>
                    <a:p>
                      <a:pPr indent="252095" algn="just" fontAlgn="base">
                        <a:lnSpc>
                          <a:spcPct val="107000"/>
                        </a:lnSpc>
                        <a:spcAft>
                          <a:spcPts val="800"/>
                        </a:spcAft>
                      </a:pPr>
                      <a:r>
                        <a:rPr lang="tr-TR" sz="1600" b="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İki ünsüzle biten Batı kökenli alıntılar, ünsüzler arasına ünlü konmadan yazılır</a:t>
                      </a:r>
                      <a:endParaRPr lang="tr-TR" sz="1600" b="0">
                        <a:effectLst/>
                        <a:latin typeface="Times New Roman" panose="02020603050405020304" pitchFamily="18" charset="0"/>
                        <a:ea typeface="Calibri" panose="020F0502020204030204" pitchFamily="34" charset="0"/>
                        <a:cs typeface="Times New Roman" panose="02020603050405020304" pitchFamily="18" charset="0"/>
                      </a:endParaRPr>
                    </a:p>
                  </a:txBody>
                  <a:tcPr marL="67781" marR="67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52095" algn="just" fontAlgn="base">
                        <a:lnSpc>
                          <a:spcPct val="107000"/>
                        </a:lnSpc>
                        <a:spcAft>
                          <a:spcPts val="800"/>
                        </a:spcAft>
                      </a:pP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fi</a:t>
                      </a:r>
                      <a:r>
                        <a:rPr lang="tr-TR" sz="1400" i="1">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lm</a:t>
                      </a: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fo</a:t>
                      </a:r>
                      <a:r>
                        <a:rPr lang="tr-TR" sz="1400" i="1">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rm</a:t>
                      </a: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lü</a:t>
                      </a:r>
                      <a:r>
                        <a:rPr lang="tr-TR" sz="1400" i="1">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ks</a:t>
                      </a: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mode</a:t>
                      </a:r>
                      <a:r>
                        <a:rPr lang="tr-TR" sz="1400" i="1">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rn</a:t>
                      </a: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natürmo</a:t>
                      </a:r>
                      <a:r>
                        <a:rPr lang="tr-TR" sz="1400" i="1">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rt,</a:t>
                      </a: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psikiya</a:t>
                      </a:r>
                      <a:r>
                        <a:rPr lang="tr-TR" sz="1400" i="1">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tr</a:t>
                      </a: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sla</a:t>
                      </a:r>
                      <a:r>
                        <a:rPr lang="tr-TR" sz="1400" i="1">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yt</a:t>
                      </a: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te</a:t>
                      </a:r>
                      <a:r>
                        <a:rPr lang="tr-TR" sz="1400" i="1">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yp</a:t>
                      </a: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7781" marR="67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ase">
                        <a:lnSpc>
                          <a:spcPct val="107000"/>
                        </a:lnSpc>
                        <a:spcAft>
                          <a:spcPts val="800"/>
                        </a:spcAft>
                      </a:pPr>
                      <a:r>
                        <a:rPr lang="tr-TR" sz="14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7781" marR="67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77632927"/>
                  </a:ext>
                </a:extLst>
              </a:tr>
              <a:tr h="1289626">
                <a:tc>
                  <a:txBody>
                    <a:bodyPr/>
                    <a:lstStyle/>
                    <a:p>
                      <a:pPr indent="252095" algn="just" fontAlgn="base">
                        <a:lnSpc>
                          <a:spcPct val="107000"/>
                        </a:lnSpc>
                        <a:spcAft>
                          <a:spcPts val="800"/>
                        </a:spcAft>
                      </a:pPr>
                      <a:r>
                        <a:rPr lang="tr-TR" sz="1600" b="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 Batı kökenli alıntıların içindeki ve sonundaki </a:t>
                      </a:r>
                      <a:r>
                        <a:rPr lang="tr-TR" sz="1600" b="0" i="1" dirty="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g</a:t>
                      </a:r>
                      <a:r>
                        <a:rPr lang="tr-TR" sz="1600" b="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ünsüzleri olduğu gibi korunur: </a:t>
                      </a:r>
                      <a:endParaRPr lang="tr-TR" sz="1600" b="0" dirty="0">
                        <a:effectLst/>
                        <a:latin typeface="Times New Roman" panose="02020603050405020304" pitchFamily="18" charset="0"/>
                        <a:ea typeface="Calibri" panose="020F0502020204030204" pitchFamily="34" charset="0"/>
                        <a:cs typeface="Times New Roman" panose="02020603050405020304" pitchFamily="18" charset="0"/>
                      </a:endParaRPr>
                    </a:p>
                    <a:p>
                      <a:pPr indent="252095" algn="just" fontAlgn="base">
                        <a:lnSpc>
                          <a:spcPct val="107000"/>
                        </a:lnSpc>
                        <a:spcAft>
                          <a:spcPts val="800"/>
                        </a:spcAft>
                      </a:pPr>
                      <a:r>
                        <a:rPr lang="tr-TR" sz="1600" b="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7781" marR="67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52095" algn="just" fontAlgn="base">
                        <a:lnSpc>
                          <a:spcPct val="107000"/>
                        </a:lnSpc>
                        <a:spcAft>
                          <a:spcPts val="800"/>
                        </a:spcAft>
                      </a:pP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biyo</a:t>
                      </a:r>
                      <a:r>
                        <a:rPr lang="tr-TR" sz="1400" i="1">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g</a:t>
                      </a: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rafi, diya</a:t>
                      </a:r>
                      <a:r>
                        <a:rPr lang="tr-TR" sz="1400" i="1">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g</a:t>
                      </a: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ram, do</a:t>
                      </a:r>
                      <a:r>
                        <a:rPr lang="tr-TR" sz="1400" i="1">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g</a:t>
                      </a: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 ma</a:t>
                      </a:r>
                      <a:r>
                        <a:rPr lang="tr-TR" sz="1400" i="1">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g</a:t>
                      </a: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 mono</a:t>
                      </a:r>
                      <a:r>
                        <a:rPr lang="tr-TR" sz="1400" i="1">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g</a:t>
                      </a: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rafi, para</a:t>
                      </a:r>
                      <a:r>
                        <a:rPr lang="tr-TR" sz="1400" i="1">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g</a:t>
                      </a: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raf, pro</a:t>
                      </a:r>
                      <a:r>
                        <a:rPr lang="tr-TR" sz="1400" i="1">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g</a:t>
                      </a: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ram; arkeolog, demagog, diyalog, filolog, jeolog, katalog, monolog, psikolog, ürolog</a:t>
                      </a: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7781" marR="67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ase">
                        <a:lnSpc>
                          <a:spcPct val="107000"/>
                        </a:lnSpc>
                        <a:spcAft>
                          <a:spcPts val="800"/>
                        </a:spcAft>
                      </a:pPr>
                      <a:r>
                        <a:rPr lang="tr-TR"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Ancak </a:t>
                      </a:r>
                      <a:r>
                        <a:rPr lang="tr-TR" sz="1400" i="1" dirty="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fotoğraf</a:t>
                      </a:r>
                      <a:r>
                        <a:rPr lang="tr-TR"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ve </a:t>
                      </a:r>
                      <a:r>
                        <a:rPr lang="tr-TR" sz="1400" i="1" dirty="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topoğraf</a:t>
                      </a:r>
                      <a:r>
                        <a:rPr lang="tr-TR"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tr-TR"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kelimelerinde </a:t>
                      </a:r>
                      <a:r>
                        <a:rPr lang="tr-TR" sz="14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a:t>
                      </a:r>
                      <a:r>
                        <a:rPr lang="tr-TR" sz="1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ler, </a:t>
                      </a:r>
                      <a:r>
                        <a:rPr lang="tr-TR" sz="14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ğ</a:t>
                      </a:r>
                      <a:r>
                        <a:rPr lang="tr-TR" sz="1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’ye</a:t>
                      </a:r>
                      <a:r>
                        <a:rPr lang="tr-TR"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döner.</a:t>
                      </a:r>
                      <a:endParaRPr lang="tr-TR"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7781" marR="67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51847005"/>
                  </a:ext>
                </a:extLst>
              </a:tr>
            </a:tbl>
          </a:graphicData>
        </a:graphic>
      </p:graphicFrame>
    </p:spTree>
    <p:extLst>
      <p:ext uri="{BB962C8B-B14F-4D97-AF65-F5344CB8AC3E}">
        <p14:creationId xmlns:p14="http://schemas.microsoft.com/office/powerpoint/2010/main" val="13451070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2E64579-6F62-4620-8A92-50567F205FBE}"/>
              </a:ext>
            </a:extLst>
          </p:cNvPr>
          <p:cNvSpPr>
            <a:spLocks noGrp="1"/>
          </p:cNvSpPr>
          <p:nvPr>
            <p:ph type="title"/>
          </p:nvPr>
        </p:nvSpPr>
        <p:spPr>
          <a:xfrm>
            <a:off x="838200" y="365125"/>
            <a:ext cx="10515600" cy="549275"/>
          </a:xfrm>
        </p:spPr>
        <p:txBody>
          <a:bodyPr>
            <a:normAutofit fontScale="90000"/>
          </a:bodyPr>
          <a:lstStyle/>
          <a:p>
            <a:pPr algn="ctr"/>
            <a:br>
              <a:rPr lang="tr-TR" sz="2800" b="1" dirty="0">
                <a:effectLst/>
                <a:latin typeface="Times New Roman" panose="02020603050405020304" pitchFamily="18" charset="0"/>
                <a:ea typeface="Calibri" panose="020F0502020204030204" pitchFamily="34" charset="0"/>
                <a:cs typeface="Times New Roman" panose="02020603050405020304" pitchFamily="18" charset="0"/>
              </a:rPr>
            </a:br>
            <a:r>
              <a:rPr lang="tr-TR" sz="2800" b="1" dirty="0">
                <a:effectLst/>
                <a:latin typeface="Times New Roman" panose="02020603050405020304" pitchFamily="18" charset="0"/>
                <a:ea typeface="Calibri" panose="020F0502020204030204" pitchFamily="34" charset="0"/>
                <a:cs typeface="Times New Roman" panose="02020603050405020304" pitchFamily="18" charset="0"/>
              </a:rPr>
              <a:t>Bitişik Yazılan Birleşik Kelimeler</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endParaRPr lang="tr-TR" sz="2800" dirty="0">
              <a:latin typeface="Times New Roman" panose="02020603050405020304" pitchFamily="18" charset="0"/>
              <a:cs typeface="Times New Roman" panose="02020603050405020304" pitchFamily="18" charset="0"/>
            </a:endParaRPr>
          </a:p>
        </p:txBody>
      </p:sp>
      <p:graphicFrame>
        <p:nvGraphicFramePr>
          <p:cNvPr id="4" name="İçerik Yer Tutucusu 3">
            <a:extLst>
              <a:ext uri="{FF2B5EF4-FFF2-40B4-BE49-F238E27FC236}">
                <a16:creationId xmlns:a16="http://schemas.microsoft.com/office/drawing/2014/main" id="{BF351236-55CB-4196-BF3F-91D07E4E0344}"/>
              </a:ext>
            </a:extLst>
          </p:cNvPr>
          <p:cNvGraphicFramePr>
            <a:graphicFrameLocks noGrp="1"/>
          </p:cNvGraphicFramePr>
          <p:nvPr>
            <p:ph idx="1"/>
          </p:nvPr>
        </p:nvGraphicFramePr>
        <p:xfrm>
          <a:off x="685799" y="914402"/>
          <a:ext cx="11077576" cy="5436392"/>
        </p:xfrm>
        <a:graphic>
          <a:graphicData uri="http://schemas.openxmlformats.org/drawingml/2006/table">
            <a:tbl>
              <a:tblPr firstRow="1" firstCol="1" bandRow="1"/>
              <a:tblGrid>
                <a:gridCol w="5844477">
                  <a:extLst>
                    <a:ext uri="{9D8B030D-6E8A-4147-A177-3AD203B41FA5}">
                      <a16:colId xmlns:a16="http://schemas.microsoft.com/office/drawing/2014/main" val="4188006811"/>
                    </a:ext>
                  </a:extLst>
                </a:gridCol>
                <a:gridCol w="5233099">
                  <a:extLst>
                    <a:ext uri="{9D8B030D-6E8A-4147-A177-3AD203B41FA5}">
                      <a16:colId xmlns:a16="http://schemas.microsoft.com/office/drawing/2014/main" val="3383677603"/>
                    </a:ext>
                  </a:extLst>
                </a:gridCol>
              </a:tblGrid>
              <a:tr h="0">
                <a:tc gridSpan="2">
                  <a:txBody>
                    <a:bodyPr/>
                    <a:lstStyle/>
                    <a:p>
                      <a:pPr algn="ctr">
                        <a:lnSpc>
                          <a:spcPct val="107000"/>
                        </a:lnSpc>
                        <a:spcAft>
                          <a:spcPts val="800"/>
                        </a:spcAft>
                      </a:pP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4059898637"/>
                  </a:ext>
                </a:extLst>
              </a:tr>
              <a:tr h="821702">
                <a:tc>
                  <a:txBody>
                    <a:bodyPr/>
                    <a:lstStyle/>
                    <a:p>
                      <a:pPr algn="just">
                        <a:lnSpc>
                          <a:spcPct val="107000"/>
                        </a:lnSpc>
                        <a:spcAft>
                          <a:spcPts val="80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Baş sözüyle oluşturulan sıfat tamlamaları bitişik yazılır:</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başçavuş, başhekim, başhemşire, başkahraman, başkent, başkomutan, başmüfettiş, başsavcı, başyazar vb.</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52905293"/>
                  </a:ext>
                </a:extLst>
              </a:tr>
              <a:tr h="625866">
                <a:tc>
                  <a:txBody>
                    <a:bodyPr/>
                    <a:lstStyle/>
                    <a:p>
                      <a:pPr algn="just">
                        <a:lnSpc>
                          <a:spcPct val="107000"/>
                        </a:lnSpc>
                        <a:spcAft>
                          <a:spcPts val="800"/>
                        </a:spcAft>
                      </a:pPr>
                      <a:r>
                        <a:rPr lang="tr-TR" sz="1800" b="1">
                          <a:effectLst/>
                          <a:latin typeface="Times New Roman" panose="02020603050405020304" pitchFamily="18" charset="0"/>
                          <a:ea typeface="Calibri" panose="020F0502020204030204" pitchFamily="34" charset="0"/>
                          <a:cs typeface="Times New Roman" panose="02020603050405020304" pitchFamily="18" charset="0"/>
                        </a:rPr>
                        <a:t>Bir topluluğun yöneticisi anlamındaki başı sözüyle oluşturulan belirtisiz isim tamlamaları bitişik yazılır:</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aşçıbaşı, binbaşı, onbaşı, ustabaşı, yüzbaşı vb.</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76271875"/>
                  </a:ext>
                </a:extLst>
              </a:tr>
              <a:tr h="543222">
                <a:tc gridSpan="2">
                  <a:txBody>
                    <a:bodyPr/>
                    <a:lstStyle/>
                    <a:p>
                      <a:pPr algn="just">
                        <a:lnSpc>
                          <a:spcPct val="107000"/>
                        </a:lnSpc>
                        <a:spcAft>
                          <a:spcPts val="80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Biraz, birçok, birçoğu, birkaç, birkaçı, birtakım, herhangi, hiçbir, hiçbiri belirsizlik sıfat ve zamirleri de gelenekleşmiş olarak bitişik yazılır.</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970457147"/>
                  </a:ext>
                </a:extLst>
              </a:tr>
              <a:tr h="625866">
                <a:tc>
                  <a:txBody>
                    <a:bodyPr/>
                    <a:lstStyle/>
                    <a:p>
                      <a:pPr algn="just">
                        <a:lnSpc>
                          <a:spcPct val="107000"/>
                        </a:lnSpc>
                        <a:spcAft>
                          <a:spcPts val="800"/>
                        </a:spcAft>
                      </a:pPr>
                      <a:r>
                        <a:rPr lang="tr-TR" sz="1800" b="1">
                          <a:effectLst/>
                          <a:latin typeface="Times New Roman" panose="02020603050405020304" pitchFamily="18" charset="0"/>
                          <a:ea typeface="Calibri" panose="020F0502020204030204" pitchFamily="34" charset="0"/>
                          <a:cs typeface="Times New Roman" panose="02020603050405020304" pitchFamily="18" charset="0"/>
                        </a:rPr>
                        <a:t>Ev kelimesiyle kurulan birleşik kelimeler bitişik yazılır:</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aşevi, bakımevi, basımevi, doğumevi, konukevi, orduevi, öğretmenevi, polisevi, yayınevi vb</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20386683"/>
                  </a:ext>
                </a:extLst>
              </a:tr>
              <a:tr h="918104">
                <a:tc>
                  <a:txBody>
                    <a:bodyPr/>
                    <a:lstStyle/>
                    <a:p>
                      <a:pPr algn="just">
                        <a:lnSpc>
                          <a:spcPct val="107000"/>
                        </a:lnSpc>
                        <a:spcAft>
                          <a:spcPts val="800"/>
                        </a:spcAft>
                      </a:pPr>
                      <a:r>
                        <a:rPr lang="tr-TR" sz="1800" b="1">
                          <a:effectLst/>
                          <a:latin typeface="Times New Roman" panose="02020603050405020304" pitchFamily="18" charset="0"/>
                          <a:ea typeface="Calibri" panose="020F0502020204030204" pitchFamily="34" charset="0"/>
                          <a:cs typeface="Times New Roman" panose="02020603050405020304" pitchFamily="18" charset="0"/>
                        </a:rPr>
                        <a:t>Hane ve name kelimeleriyle oluşturulan birleşik kelimeler bitişik yazılır</a:t>
                      </a:r>
                      <a:r>
                        <a:rPr lang="tr-TR" sz="1800">
                          <a:effectLst/>
                          <a:latin typeface="Times New Roman" panose="02020603050405020304" pitchFamily="18" charset="0"/>
                          <a:ea typeface="Calibri" panose="020F0502020204030204" pitchFamily="34" charset="0"/>
                          <a:cs typeface="Times New Roman" panose="02020603050405020304" pitchFamily="18" charset="0"/>
                        </a:rPr>
                        <a:t>:</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Yazıhane, beyanname, kanunname vb.</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Not: Hastane, Eczane, Pastane ve Postane sözleri gelenekleşmiş olarak böyle yazılır.</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39358808"/>
                  </a:ext>
                </a:extLst>
              </a:tr>
              <a:tr h="531212">
                <a:tc>
                  <a:txBody>
                    <a:bodyPr/>
                    <a:lstStyle/>
                    <a:p>
                      <a:pPr algn="just">
                        <a:lnSpc>
                          <a:spcPct val="107000"/>
                        </a:lnSpc>
                        <a:spcAft>
                          <a:spcPts val="800"/>
                        </a:spcAft>
                      </a:pPr>
                      <a:r>
                        <a:rPr lang="tr-TR" sz="1800" b="1">
                          <a:effectLst/>
                          <a:latin typeface="Times New Roman" panose="02020603050405020304" pitchFamily="18" charset="0"/>
                          <a:ea typeface="Calibri" panose="020F0502020204030204" pitchFamily="34" charset="0"/>
                          <a:cs typeface="Times New Roman" panose="02020603050405020304" pitchFamily="18" charset="0"/>
                        </a:rPr>
                        <a:t>“–zede” ile oluşturulmuş birleşik kelimeler bitişik yazılır:</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depremzede, afetzede, selzede, kazazede vb.</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76083512"/>
                  </a:ext>
                </a:extLst>
              </a:tr>
              <a:tr h="1075856">
                <a:tc>
                  <a:txBody>
                    <a:bodyPr/>
                    <a:lstStyle/>
                    <a:p>
                      <a:pPr algn="just">
                        <a:lnSpc>
                          <a:spcPct val="107000"/>
                        </a:lnSpc>
                        <a:spcAft>
                          <a:spcPts val="800"/>
                        </a:spcAft>
                      </a:pPr>
                      <a:r>
                        <a:rPr lang="tr-TR" sz="1800" b="1">
                          <a:effectLst/>
                          <a:latin typeface="Times New Roman" panose="02020603050405020304" pitchFamily="18" charset="0"/>
                          <a:ea typeface="Calibri" panose="020F0502020204030204" pitchFamily="34" charset="0"/>
                          <a:cs typeface="Times New Roman" panose="02020603050405020304" pitchFamily="18" charset="0"/>
                        </a:rPr>
                        <a:t>Mevzuatta bitişik geçen veya bitişik olarak tescil ettirilmiş olan kuruluş adları bitişik yazılır:</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İçişleri, Dışişleri, Genelkurmay, Yükseköğretim Kurulu, </a:t>
                      </a:r>
                      <a:r>
                        <a:rPr lang="tr-TR" sz="1800" dirty="0" err="1">
                          <a:effectLst/>
                          <a:latin typeface="Times New Roman" panose="02020603050405020304" pitchFamily="18" charset="0"/>
                          <a:ea typeface="Calibri" panose="020F0502020204030204" pitchFamily="34" charset="0"/>
                          <a:cs typeface="Times New Roman" panose="02020603050405020304" pitchFamily="18" charset="0"/>
                        </a:rPr>
                        <a:t>Açıköğretim</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 Fakültesi, Gaziosmanpaşa Üniversitesi, Türk İşbirliği ve Koordinasyon Ajansı vb.</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82519701"/>
                  </a:ext>
                </a:extLst>
              </a:tr>
            </a:tbl>
          </a:graphicData>
        </a:graphic>
      </p:graphicFrame>
    </p:spTree>
    <p:extLst>
      <p:ext uri="{BB962C8B-B14F-4D97-AF65-F5344CB8AC3E}">
        <p14:creationId xmlns:p14="http://schemas.microsoft.com/office/powerpoint/2010/main" val="33974216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id="{12AD03C2-5C39-4FFD-8D08-14B8AA437536}"/>
              </a:ext>
            </a:extLst>
          </p:cNvPr>
          <p:cNvGraphicFramePr>
            <a:graphicFrameLocks noGrp="1"/>
          </p:cNvGraphicFramePr>
          <p:nvPr/>
        </p:nvGraphicFramePr>
        <p:xfrm>
          <a:off x="647700" y="357392"/>
          <a:ext cx="10791825" cy="6097784"/>
        </p:xfrm>
        <a:graphic>
          <a:graphicData uri="http://schemas.openxmlformats.org/drawingml/2006/table">
            <a:tbl>
              <a:tblPr firstRow="1" firstCol="1" bandRow="1"/>
              <a:tblGrid>
                <a:gridCol w="5693717">
                  <a:extLst>
                    <a:ext uri="{9D8B030D-6E8A-4147-A177-3AD203B41FA5}">
                      <a16:colId xmlns:a16="http://schemas.microsoft.com/office/drawing/2014/main" val="1346354077"/>
                    </a:ext>
                  </a:extLst>
                </a:gridCol>
                <a:gridCol w="5098108">
                  <a:extLst>
                    <a:ext uri="{9D8B030D-6E8A-4147-A177-3AD203B41FA5}">
                      <a16:colId xmlns:a16="http://schemas.microsoft.com/office/drawing/2014/main" val="2764234835"/>
                    </a:ext>
                  </a:extLst>
                </a:gridCol>
              </a:tblGrid>
              <a:tr h="301098">
                <a:tc gridSpan="2">
                  <a:txBody>
                    <a:bodyPr/>
                    <a:lstStyle/>
                    <a:p>
                      <a:pPr algn="ctr">
                        <a:lnSpc>
                          <a:spcPct val="107000"/>
                        </a:lnSpc>
                        <a:spcAft>
                          <a:spcPts val="800"/>
                        </a:spcAft>
                      </a:pPr>
                      <a:r>
                        <a:rPr lang="tr-TR" sz="2400" b="1" dirty="0">
                          <a:effectLst/>
                          <a:latin typeface="Times New Roman" panose="02020603050405020304" pitchFamily="18" charset="0"/>
                          <a:ea typeface="Calibri" panose="020F0502020204030204" pitchFamily="34" charset="0"/>
                          <a:cs typeface="Times New Roman" panose="02020603050405020304" pitchFamily="18" charset="0"/>
                        </a:rPr>
                        <a:t>Büyük Harflerin Kullanıldığı Yerler</a:t>
                      </a:r>
                      <a:endParaRPr lang="tr-TR"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6970" marR="36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3929979633"/>
                  </a:ext>
                </a:extLst>
              </a:tr>
              <a:tr h="603451">
                <a:tc gridSpan="2">
                  <a:txBody>
                    <a:bodyPr/>
                    <a:lstStyle/>
                    <a:p>
                      <a:pPr algn="just">
                        <a:lnSpc>
                          <a:spcPct val="100000"/>
                        </a:lnSpc>
                        <a:spcAft>
                          <a:spcPts val="0"/>
                        </a:spcAf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Cümleler büyük harfle başlamalıdır. Cümlelerin başında büyük harfin kullanımına ilişkin ortaya çıkan bazı ihtilaflı durumlar şöyledir:</a:t>
                      </a:r>
                    </a:p>
                  </a:txBody>
                  <a:tcPr marL="36970" marR="36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1930680059"/>
                  </a:ext>
                </a:extLst>
              </a:tr>
              <a:tr h="301726">
                <a:tc gridSpan="2">
                  <a:txBody>
                    <a:bodyPr/>
                    <a:lstStyle/>
                    <a:p>
                      <a:pPr algn="just">
                        <a:lnSpc>
                          <a:spcPct val="100000"/>
                        </a:lnSpc>
                        <a:spcAft>
                          <a:spcPts val="0"/>
                        </a:spcAft>
                      </a:pPr>
                      <a:r>
                        <a:rPr lang="tr-TR" sz="1800" b="1" dirty="0">
                          <a:effectLst/>
                          <a:latin typeface="Times New Roman" panose="02020603050405020304" pitchFamily="18" charset="0"/>
                          <a:ea typeface="Calibri" panose="020F0502020204030204" pitchFamily="34" charset="0"/>
                          <a:cs typeface="Times New Roman" panose="02020603050405020304" pitchFamily="18" charset="0"/>
                        </a:rPr>
                        <a:t>İki noktadan sonra gelen cümleler büyük harfle başlar:</a:t>
                      </a:r>
                    </a:p>
                  </a:txBody>
                  <a:tcPr marL="36970" marR="36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3400165363"/>
                  </a:ext>
                </a:extLst>
              </a:tr>
              <a:tr h="603451">
                <a:tc gridSpan="2">
                  <a:txBody>
                    <a:bodyPr/>
                    <a:lstStyle/>
                    <a:p>
                      <a:pPr algn="just">
                        <a:lnSpc>
                          <a:spcPct val="100000"/>
                        </a:lnSpc>
                        <a:spcAft>
                          <a:spcPts val="0"/>
                        </a:spcAf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Resmî yazı öğrenci karnesi gibidir: </a:t>
                      </a:r>
                      <a:r>
                        <a:rPr lang="tr-TR" sz="18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Y</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azıyı hazırlayan kamu personelinin ve yazının sahibi idarenin kalitesini ve başarısını muhatabına yansıtır.</a:t>
                      </a:r>
                    </a:p>
                  </a:txBody>
                  <a:tcPr marL="36970" marR="36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3086784700"/>
                  </a:ext>
                </a:extLst>
              </a:tr>
              <a:tr h="905177">
                <a:tc>
                  <a:txBody>
                    <a:bodyPr/>
                    <a:lstStyle/>
                    <a:p>
                      <a:pPr algn="just">
                        <a:lnSpc>
                          <a:spcPct val="100000"/>
                        </a:lnSpc>
                        <a:spcAft>
                          <a:spcPts val="0"/>
                        </a:spcAft>
                      </a:pPr>
                      <a:r>
                        <a:rPr lang="tr-TR" sz="18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Not: İki noktadan sonra cümle ve özel ad niteliğinde olmayan örnekler sıralandığında bunlar büyük harfle başlamaz:</a:t>
                      </a:r>
                    </a:p>
                  </a:txBody>
                  <a:tcPr marL="36970" marR="36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Söz konusu listede yer alacak malzemeler: kalem, silgi, cetvel</a:t>
                      </a:r>
                    </a:p>
                  </a:txBody>
                  <a:tcPr marL="36970" marR="36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8679569"/>
                  </a:ext>
                </a:extLst>
              </a:tr>
              <a:tr h="603451">
                <a:tc>
                  <a:txBody>
                    <a:bodyPr/>
                    <a:lstStyle/>
                    <a:p>
                      <a:pPr algn="just">
                        <a:lnSpc>
                          <a:spcPct val="100000"/>
                        </a:lnSpc>
                        <a:spcAft>
                          <a:spcPts val="0"/>
                        </a:spcAft>
                      </a:pPr>
                      <a:r>
                        <a:rPr lang="tr-TR" sz="18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Rakamla başlayan cümlelerde rakamdan sonra gelen kelime özel ad değilse büyük harfle başlamaz:</a:t>
                      </a:r>
                    </a:p>
                  </a:txBody>
                  <a:tcPr marL="36970" marR="36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2022 yılında yerli otomobilin seri üretimi başlamış olacaktır.</a:t>
                      </a:r>
                    </a:p>
                  </a:txBody>
                  <a:tcPr marL="36970" marR="36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3005251"/>
                  </a:ext>
                </a:extLst>
              </a:tr>
              <a:tr h="603451">
                <a:tc>
                  <a:txBody>
                    <a:bodyPr/>
                    <a:lstStyle/>
                    <a:p>
                      <a:pPr algn="just">
                        <a:lnSpc>
                          <a:spcPct val="100000"/>
                        </a:lnSpc>
                        <a:spcAft>
                          <a:spcPts val="0"/>
                        </a:spcAft>
                      </a:pPr>
                      <a:r>
                        <a:rPr lang="tr-TR" sz="18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Örnek niteliğindeki kelimelerle başlayan cümlede de ilk harf büyük yazılır:</a:t>
                      </a:r>
                    </a:p>
                  </a:txBody>
                  <a:tcPr marL="36970" marR="36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Masa, sandalye ve kitaplık gibi birçok eşyanın satın alınması gerekmektedir.</a:t>
                      </a:r>
                    </a:p>
                  </a:txBody>
                  <a:tcPr marL="36970" marR="36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10615930"/>
                  </a:ext>
                </a:extLst>
              </a:tr>
              <a:tr h="301726">
                <a:tc>
                  <a:txBody>
                    <a:bodyPr/>
                    <a:lstStyle/>
                    <a:p>
                      <a:pPr algn="just">
                        <a:lnSpc>
                          <a:spcPct val="100000"/>
                        </a:lnSpc>
                        <a:spcAft>
                          <a:spcPts val="0"/>
                        </a:spcAft>
                      </a:pPr>
                      <a:r>
                        <a:rPr lang="tr-TR" sz="1800" b="1" dirty="0">
                          <a:effectLst/>
                          <a:latin typeface="Times New Roman" panose="02020603050405020304" pitchFamily="18" charset="0"/>
                          <a:ea typeface="Calibri" panose="020F0502020204030204" pitchFamily="34" charset="0"/>
                          <a:cs typeface="Times New Roman" panose="02020603050405020304" pitchFamily="18" charset="0"/>
                        </a:rPr>
                        <a:t>Özel adlar büyük harfle başlar:</a:t>
                      </a:r>
                    </a:p>
                  </a:txBody>
                  <a:tcPr marL="36970" marR="36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 </a:t>
                      </a:r>
                    </a:p>
                  </a:txBody>
                  <a:tcPr marL="36970" marR="36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08559034"/>
                  </a:ext>
                </a:extLst>
              </a:tr>
              <a:tr h="603451">
                <a:tc>
                  <a:txBody>
                    <a:bodyPr/>
                    <a:lstStyle/>
                    <a:p>
                      <a:pPr algn="just">
                        <a:lnSpc>
                          <a:spcPct val="100000"/>
                        </a:lnSpc>
                        <a:spcAft>
                          <a:spcPts val="0"/>
                        </a:spcAft>
                      </a:pPr>
                      <a:r>
                        <a:rPr lang="tr-TR" sz="18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Kişi adlarıyla soyadları büyük harfle başlar (Resmî yazışmalarda soyadı tamamen büyük yazılır.).</a:t>
                      </a:r>
                    </a:p>
                  </a:txBody>
                  <a:tcPr marL="36970" marR="36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just">
                        <a:lnSpc>
                          <a:spcPct val="100000"/>
                        </a:lnSpc>
                        <a:spcAft>
                          <a:spcPts val="0"/>
                        </a:spcAf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algn="just">
                        <a:lnSpc>
                          <a:spcPct val="100000"/>
                        </a:lnSpc>
                        <a:spcAft>
                          <a:spcPts val="0"/>
                        </a:spcAf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Ali YILMAZ, Prof. Dr. Aziz SANCAR, Bakan Ziya SELÇUK, Zeynep Hanım vb.</a:t>
                      </a:r>
                    </a:p>
                  </a:txBody>
                  <a:tcPr marL="36970" marR="36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00983027"/>
                  </a:ext>
                </a:extLst>
              </a:tr>
              <a:tr h="603451">
                <a:tc>
                  <a:txBody>
                    <a:bodyPr/>
                    <a:lstStyle/>
                    <a:p>
                      <a:pPr algn="just">
                        <a:lnSpc>
                          <a:spcPct val="100000"/>
                        </a:lnSpc>
                        <a:spcAft>
                          <a:spcPts val="0"/>
                        </a:spcAft>
                      </a:pPr>
                      <a:r>
                        <a:rPr lang="tr-TR" sz="18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Kişi adlarından önce ve sonra gelen </a:t>
                      </a:r>
                      <a:r>
                        <a:rPr lang="tr-TR" sz="1800" dirty="0" err="1">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ünvanlar</a:t>
                      </a:r>
                      <a:r>
                        <a:rPr lang="tr-TR" sz="18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 saygı sözleri, rütbe adları ve lakaplar da büyük harfle başlar:</a:t>
                      </a:r>
                    </a:p>
                  </a:txBody>
                  <a:tcPr marL="36970" marR="36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tr-TR"/>
                    </a:p>
                  </a:txBody>
                  <a:tcPr/>
                </a:tc>
                <a:extLst>
                  <a:ext uri="{0D108BD9-81ED-4DB2-BD59-A6C34878D82A}">
                    <a16:rowId xmlns:a16="http://schemas.microsoft.com/office/drawing/2014/main" val="793155493"/>
                  </a:ext>
                </a:extLst>
              </a:tr>
              <a:tr h="603451">
                <a:tc>
                  <a:txBody>
                    <a:bodyPr/>
                    <a:lstStyle/>
                    <a:p>
                      <a:pPr algn="just">
                        <a:lnSpc>
                          <a:spcPct val="100000"/>
                        </a:lnSpc>
                        <a:spcAft>
                          <a:spcPts val="0"/>
                        </a:spcAft>
                      </a:pPr>
                      <a:r>
                        <a:rPr lang="tr-TR" sz="18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Cümle içinde özel adın yerine kullanılan makam veya </a:t>
                      </a:r>
                      <a:r>
                        <a:rPr lang="tr-TR" sz="1800" dirty="0" err="1">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ünvan</a:t>
                      </a:r>
                      <a:r>
                        <a:rPr lang="tr-TR" sz="18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 sözleri büyük harfle başlar:</a:t>
                      </a:r>
                    </a:p>
                  </a:txBody>
                  <a:tcPr marL="36970" marR="36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Konuk heyet Vali tarafından ağırlanmıştır.</a:t>
                      </a:r>
                    </a:p>
                  </a:txBody>
                  <a:tcPr marL="36970" marR="36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16373724"/>
                  </a:ext>
                </a:extLst>
              </a:tr>
            </a:tbl>
          </a:graphicData>
        </a:graphic>
      </p:graphicFrame>
    </p:spTree>
    <p:extLst>
      <p:ext uri="{BB962C8B-B14F-4D97-AF65-F5344CB8AC3E}">
        <p14:creationId xmlns:p14="http://schemas.microsoft.com/office/powerpoint/2010/main" val="31798117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id="{205D7591-4565-46AA-8D38-77574E436EC0}"/>
              </a:ext>
            </a:extLst>
          </p:cNvPr>
          <p:cNvGraphicFramePr>
            <a:graphicFrameLocks noGrp="1"/>
          </p:cNvGraphicFramePr>
          <p:nvPr/>
        </p:nvGraphicFramePr>
        <p:xfrm>
          <a:off x="914400" y="590550"/>
          <a:ext cx="10772775" cy="5793465"/>
        </p:xfrm>
        <a:graphic>
          <a:graphicData uri="http://schemas.openxmlformats.org/drawingml/2006/table">
            <a:tbl>
              <a:tblPr firstRow="1" firstCol="1" bandRow="1"/>
              <a:tblGrid>
                <a:gridCol w="5314950">
                  <a:extLst>
                    <a:ext uri="{9D8B030D-6E8A-4147-A177-3AD203B41FA5}">
                      <a16:colId xmlns:a16="http://schemas.microsoft.com/office/drawing/2014/main" val="536543792"/>
                    </a:ext>
                  </a:extLst>
                </a:gridCol>
                <a:gridCol w="5457825">
                  <a:extLst>
                    <a:ext uri="{9D8B030D-6E8A-4147-A177-3AD203B41FA5}">
                      <a16:colId xmlns:a16="http://schemas.microsoft.com/office/drawing/2014/main" val="1083518497"/>
                    </a:ext>
                  </a:extLst>
                </a:gridCol>
              </a:tblGrid>
              <a:tr h="889671">
                <a:tc>
                  <a:txBody>
                    <a:bodyPr/>
                    <a:lstStyle/>
                    <a:p>
                      <a:pPr algn="just">
                        <a:lnSpc>
                          <a:spcPct val="100000"/>
                        </a:lnSpc>
                        <a:spcAft>
                          <a:spcPts val="0"/>
                        </a:spcAft>
                      </a:pPr>
                      <a:r>
                        <a:rPr lang="tr-TR" sz="180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Millet, boy, dil ve lehçe adları büyük harfle başlar:</a:t>
                      </a:r>
                    </a:p>
                  </a:txBody>
                  <a:tcPr marL="36970" marR="36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Alman, Japon, Rus, Türk; Kazak, Tatar; Türkçe, Rusça, Arapça; Oğuzca, Tatarca, vb.</a:t>
                      </a:r>
                    </a:p>
                  </a:txBody>
                  <a:tcPr marL="36970" marR="36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01731004"/>
                  </a:ext>
                </a:extLst>
              </a:tr>
              <a:tr h="889671">
                <a:tc>
                  <a:txBody>
                    <a:bodyPr/>
                    <a:lstStyle/>
                    <a:p>
                      <a:pPr algn="just">
                        <a:lnSpc>
                          <a:spcPct val="100000"/>
                        </a:lnSpc>
                        <a:spcAft>
                          <a:spcPts val="0"/>
                        </a:spcAft>
                      </a:pPr>
                      <a:r>
                        <a:rPr lang="tr-TR" sz="180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Devlet adları büyük harfle başlar:</a:t>
                      </a:r>
                    </a:p>
                  </a:txBody>
                  <a:tcPr marL="36970" marR="36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Türkiye Cumhuriyeti, Kuzey Kıbrıs Türk Cumhuriyeti, Azerbaycan, Amerika Birleşik Devletleri vb.</a:t>
                      </a:r>
                    </a:p>
                  </a:txBody>
                  <a:tcPr marL="36970" marR="36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73465801"/>
                  </a:ext>
                </a:extLst>
              </a:tr>
              <a:tr h="889671">
                <a:tc>
                  <a:txBody>
                    <a:bodyPr/>
                    <a:lstStyle/>
                    <a:p>
                      <a:pPr algn="just">
                        <a:lnSpc>
                          <a:spcPct val="100000"/>
                        </a:lnSpc>
                        <a:spcAft>
                          <a:spcPts val="0"/>
                        </a:spcAft>
                      </a:pPr>
                      <a:r>
                        <a:rPr lang="tr-TR" sz="180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Din ve mezhep adları ile bunların mensuplarını bildiren sözler büyük harfle başlar:</a:t>
                      </a:r>
                    </a:p>
                  </a:txBody>
                  <a:tcPr marL="36970" marR="36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Müslümanlık, Müslüman; Hristiyanlık, Hristiyan; Musevilik, Musevi; Budizm, Budist; Hanefilik, Hanefi; Katoliklik, Katolik vb.</a:t>
                      </a:r>
                    </a:p>
                  </a:txBody>
                  <a:tcPr marL="36970" marR="36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25731161"/>
                  </a:ext>
                </a:extLst>
              </a:tr>
              <a:tr h="444836">
                <a:tc>
                  <a:txBody>
                    <a:bodyPr/>
                    <a:lstStyle/>
                    <a:p>
                      <a:pPr algn="just">
                        <a:lnSpc>
                          <a:spcPct val="100000"/>
                        </a:lnSpc>
                        <a:spcAft>
                          <a:spcPts val="0"/>
                        </a:spcAft>
                      </a:pPr>
                      <a:r>
                        <a:rPr lang="tr-TR" sz="180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Yer adları (kıta, bölge, il, ilçe, köy, semt vb.) büyük harfle başlar:</a:t>
                      </a:r>
                    </a:p>
                  </a:txBody>
                  <a:tcPr marL="36970" marR="36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Afrika, İç Anadolu, İstanbul, Ürgüp, Akçaköy, Kızılay, Sarıyer vb.</a:t>
                      </a:r>
                    </a:p>
                  </a:txBody>
                  <a:tcPr marL="36970" marR="36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14324835"/>
                  </a:ext>
                </a:extLst>
              </a:tr>
              <a:tr h="889671">
                <a:tc>
                  <a:txBody>
                    <a:bodyPr/>
                    <a:lstStyle/>
                    <a:p>
                      <a:pPr algn="just">
                        <a:lnSpc>
                          <a:spcPct val="100000"/>
                        </a:lnSpc>
                        <a:spcAft>
                          <a:spcPts val="0"/>
                        </a:spcAft>
                      </a:pPr>
                      <a:r>
                        <a:rPr lang="tr-TR" sz="180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Not: Özel ada dâhil olmayıp tamlama kuran şehir, il, ilçe, belde, köy vb. sözler küçük harfle başlar:</a:t>
                      </a:r>
                    </a:p>
                  </a:txBody>
                  <a:tcPr marL="36970" marR="36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Konya ili, Etimesgut ilçesi, Uzungöl beldesi, Beşkonak köyü vb.</a:t>
                      </a:r>
                    </a:p>
                  </a:txBody>
                  <a:tcPr marL="36970" marR="36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44887496"/>
                  </a:ext>
                </a:extLst>
              </a:tr>
              <a:tr h="863181">
                <a:tc>
                  <a:txBody>
                    <a:bodyPr/>
                    <a:lstStyle/>
                    <a:p>
                      <a:pPr algn="just">
                        <a:lnSpc>
                          <a:spcPct val="100000"/>
                        </a:lnSpc>
                        <a:spcAft>
                          <a:spcPts val="0"/>
                        </a:spcAft>
                      </a:pPr>
                      <a:r>
                        <a:rPr lang="tr-TR" sz="180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Mahalle, meydan, bulvar, cadde, sokak adlarında geçen mahalle, meydan, bulvar, cadde, sokak kelimeleri büyük harfle başlar:</a:t>
                      </a:r>
                    </a:p>
                  </a:txBody>
                  <a:tcPr marL="36970" marR="36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Göksu Mahallesi, Karaköy Meydanı, Turgut Özal Bulvarı, İzzet Baysal Caddesi, Akdeniz Sokağı vb.</a:t>
                      </a:r>
                    </a:p>
                  </a:txBody>
                  <a:tcPr marL="36970" marR="36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40653207"/>
                  </a:ext>
                </a:extLst>
              </a:tr>
              <a:tr h="762575">
                <a:tc>
                  <a:txBody>
                    <a:bodyPr/>
                    <a:lstStyle/>
                    <a:p>
                      <a:pPr algn="just">
                        <a:lnSpc>
                          <a:spcPct val="100000"/>
                        </a:lnSpc>
                        <a:spcAft>
                          <a:spcPts val="0"/>
                        </a:spcAft>
                      </a:pPr>
                      <a:r>
                        <a:rPr lang="tr-TR" sz="18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Yapı adlarının (Saray, köşk, han, kale, köprü, kule, anıt vb.) bütün kelimeleri büyük harfle başlar:</a:t>
                      </a:r>
                    </a:p>
                  </a:txBody>
                  <a:tcPr marL="36970" marR="36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Cumhurbaşkanlığı Külliyesi, Dolmabahçe Sarayı, Çankaya Köşkü, Horozlu Han, Alanya Kalesi, Galata Köprüsü, Beyazıt Kulesi, Zafer Abidesi vb.</a:t>
                      </a:r>
                    </a:p>
                  </a:txBody>
                  <a:tcPr marL="36970" marR="36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3879483"/>
                  </a:ext>
                </a:extLst>
              </a:tr>
            </a:tbl>
          </a:graphicData>
        </a:graphic>
      </p:graphicFrame>
    </p:spTree>
    <p:extLst>
      <p:ext uri="{BB962C8B-B14F-4D97-AF65-F5344CB8AC3E}">
        <p14:creationId xmlns:p14="http://schemas.microsoft.com/office/powerpoint/2010/main" val="7289467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o 4">
            <a:extLst>
              <a:ext uri="{FF2B5EF4-FFF2-40B4-BE49-F238E27FC236}">
                <a16:creationId xmlns:a16="http://schemas.microsoft.com/office/drawing/2014/main" id="{876B059F-91E8-468B-A3A5-A13493E86B36}"/>
              </a:ext>
            </a:extLst>
          </p:cNvPr>
          <p:cNvGraphicFramePr>
            <a:graphicFrameLocks noGrp="1"/>
          </p:cNvGraphicFramePr>
          <p:nvPr/>
        </p:nvGraphicFramePr>
        <p:xfrm>
          <a:off x="790575" y="388620"/>
          <a:ext cx="10744199" cy="6080760"/>
        </p:xfrm>
        <a:graphic>
          <a:graphicData uri="http://schemas.openxmlformats.org/drawingml/2006/table">
            <a:tbl>
              <a:tblPr firstRow="1" firstCol="1" bandRow="1"/>
              <a:tblGrid>
                <a:gridCol w="4086225">
                  <a:extLst>
                    <a:ext uri="{9D8B030D-6E8A-4147-A177-3AD203B41FA5}">
                      <a16:colId xmlns:a16="http://schemas.microsoft.com/office/drawing/2014/main" val="2345305074"/>
                    </a:ext>
                  </a:extLst>
                </a:gridCol>
                <a:gridCol w="6657974">
                  <a:extLst>
                    <a:ext uri="{9D8B030D-6E8A-4147-A177-3AD203B41FA5}">
                      <a16:colId xmlns:a16="http://schemas.microsoft.com/office/drawing/2014/main" val="2160918238"/>
                    </a:ext>
                  </a:extLst>
                </a:gridCol>
              </a:tblGrid>
              <a:tr h="2146151">
                <a:tc>
                  <a:txBody>
                    <a:bodyPr/>
                    <a:lstStyle/>
                    <a:p>
                      <a:pPr algn="just">
                        <a:lnSpc>
                          <a:spcPct val="107000"/>
                        </a:lnSpc>
                        <a:spcAft>
                          <a:spcPts val="800"/>
                        </a:spcAft>
                      </a:pPr>
                      <a:r>
                        <a:rPr lang="tr-TR" sz="20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Kurum, kuruluş ve kurul adlarının her kelimesi büyük harfle başlar:</a:t>
                      </a:r>
                      <a:endParaRPr lang="tr-TR" sz="20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34503" marR="345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Cumhurbaşkanlığı Genel Sekreterliği, Hacettepe Üniversitesi Rektörlüğü, Devlet Malzeme Ofisi Genel</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Aft>
                          <a:spcPts val="0"/>
                        </a:spcAft>
                      </a:pP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Müdürlüğü, Milli Kütüphane, Çankaya Lisesi, ABCÇ Yazılım, Yeşilay Derneği, Muharip Gaziler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Aft>
                          <a:spcPts val="0"/>
                        </a:spcAft>
                      </a:pP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Derneği, Talim ve Terbiye Kurulu Başkanlığı, Türk Dili ve Edebiyatı Bölümü </a:t>
                      </a:r>
                      <a:r>
                        <a:rPr lang="tr-TR" sz="2000" dirty="0" err="1">
                          <a:effectLst/>
                          <a:latin typeface="Times New Roman" panose="02020603050405020304" pitchFamily="18" charset="0"/>
                          <a:ea typeface="Calibri" panose="020F0502020204030204" pitchFamily="34" charset="0"/>
                          <a:cs typeface="Times New Roman" panose="02020603050405020304" pitchFamily="18" charset="0"/>
                        </a:rPr>
                        <a:t>vb</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4503" marR="345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6038264"/>
                  </a:ext>
                </a:extLst>
              </a:tr>
              <a:tr h="3934609">
                <a:tc>
                  <a:txBody>
                    <a:bodyPr/>
                    <a:lstStyle/>
                    <a:p>
                      <a:pPr algn="just">
                        <a:lnSpc>
                          <a:spcPct val="107000"/>
                        </a:lnSpc>
                        <a:spcAft>
                          <a:spcPts val="800"/>
                        </a:spcAft>
                      </a:pPr>
                      <a:r>
                        <a:rPr lang="tr-TR" sz="20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Mevzuat adlarının her kelimesi büyük harfle başlar:</a:t>
                      </a:r>
                      <a:endParaRPr lang="tr-TR" sz="20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34503" marR="345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Kurum, kuruluş, kurul, merkez, bakanlık, üniversite, fakülte, bölüm, kanun, tüzük, yönetmelik ve makam sözleri aslı yerine kullanıldığında büyük harfle başlar: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Aft>
                          <a:spcPts val="0"/>
                        </a:spcAft>
                      </a:pP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Türkiye Büyük Millet Meclisi her yıl 1 Ekim’de toplanır. Bu yıl ise Meclis, yeni döneme erken</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Aft>
                          <a:spcPts val="0"/>
                        </a:spcAft>
                      </a:pP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başlayacaktır.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Aft>
                          <a:spcPts val="0"/>
                        </a:spcAft>
                      </a:pP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2876 sayılı Kanun bu yıl yeniden gözden geçirilmektedir.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Aft>
                          <a:spcPts val="0"/>
                        </a:spcAft>
                      </a:pP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Yazarlara ödenecek telif ücreti, Telif Hakkı Yayın ve Satış Yönetmeliği’ne göre düzenlenmektedir.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Aft>
                          <a:spcPts val="0"/>
                        </a:spcAft>
                      </a:pP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Yapılan işlem Yönetmelik’in 4’üncü maddesine aykırı düşmektedir.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4503" marR="345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02062533"/>
                  </a:ext>
                </a:extLst>
              </a:tr>
            </a:tbl>
          </a:graphicData>
        </a:graphic>
      </p:graphicFrame>
    </p:spTree>
    <p:extLst>
      <p:ext uri="{BB962C8B-B14F-4D97-AF65-F5344CB8AC3E}">
        <p14:creationId xmlns:p14="http://schemas.microsoft.com/office/powerpoint/2010/main" val="217200079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id="{550241F4-85AF-4A04-BA20-0E52ACBD6564}"/>
              </a:ext>
            </a:extLst>
          </p:cNvPr>
          <p:cNvGraphicFramePr>
            <a:graphicFrameLocks noGrp="1"/>
          </p:cNvGraphicFramePr>
          <p:nvPr/>
        </p:nvGraphicFramePr>
        <p:xfrm>
          <a:off x="923925" y="600076"/>
          <a:ext cx="10944225" cy="5495797"/>
        </p:xfrm>
        <a:graphic>
          <a:graphicData uri="http://schemas.openxmlformats.org/drawingml/2006/table">
            <a:tbl>
              <a:tblPr firstRow="1" firstCol="1" bandRow="1"/>
              <a:tblGrid>
                <a:gridCol w="4479626">
                  <a:extLst>
                    <a:ext uri="{9D8B030D-6E8A-4147-A177-3AD203B41FA5}">
                      <a16:colId xmlns:a16="http://schemas.microsoft.com/office/drawing/2014/main" val="3184006512"/>
                    </a:ext>
                  </a:extLst>
                </a:gridCol>
                <a:gridCol w="6464599">
                  <a:extLst>
                    <a:ext uri="{9D8B030D-6E8A-4147-A177-3AD203B41FA5}">
                      <a16:colId xmlns:a16="http://schemas.microsoft.com/office/drawing/2014/main" val="1366072880"/>
                    </a:ext>
                  </a:extLst>
                </a:gridCol>
              </a:tblGrid>
              <a:tr h="1035888">
                <a:tc>
                  <a:txBody>
                    <a:bodyPr/>
                    <a:lstStyle/>
                    <a:p>
                      <a:pPr algn="just">
                        <a:lnSpc>
                          <a:spcPct val="107000"/>
                        </a:lnSpc>
                        <a:spcAft>
                          <a:spcPts val="800"/>
                        </a:spcAft>
                      </a:pPr>
                      <a:r>
                        <a:rPr lang="tr-TR" sz="20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Kitap, dergi, gazete ve sanat eserlerinin (tablo, heykel, beste vb.) her kelimesi büyük harfle başlar </a:t>
                      </a:r>
                      <a:endParaRPr lang="tr-TR" sz="20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34503" marR="345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Safahat, Türk Dili, Resmî Gazete, Kaplumbağa Terbiyecisi, İstiklal Marşı vb.</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4503" marR="345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74037087"/>
                  </a:ext>
                </a:extLst>
              </a:tr>
              <a:tr h="1035888">
                <a:tc>
                  <a:txBody>
                    <a:bodyPr/>
                    <a:lstStyle/>
                    <a:p>
                      <a:pPr algn="just">
                        <a:lnSpc>
                          <a:spcPct val="107000"/>
                        </a:lnSpc>
                        <a:spcAft>
                          <a:spcPts val="800"/>
                        </a:spcAft>
                      </a:pPr>
                      <a:r>
                        <a:rPr lang="tr-TR" sz="20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Not: Özel adlarda yer alan kelimelerin ilk harfleri büyük yazıldığında “ve”, “ile”, “veya” sözleri küçük harfle yazılır: </a:t>
                      </a:r>
                      <a:endParaRPr lang="tr-TR" sz="20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34503" marR="345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Geçici veya Belirli Süreli İşlerde İş Sağlığı ve Güvenliği Hakkında Yönetmelik Türkiye İlaç ve Tıbbi Cihaz Kurumu vb.</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4503" marR="345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74157948"/>
                  </a:ext>
                </a:extLst>
              </a:tr>
              <a:tr h="684804">
                <a:tc>
                  <a:txBody>
                    <a:bodyPr/>
                    <a:lstStyle/>
                    <a:p>
                      <a:pPr algn="just">
                        <a:lnSpc>
                          <a:spcPct val="107000"/>
                        </a:lnSpc>
                        <a:spcAft>
                          <a:spcPts val="800"/>
                        </a:spcAft>
                      </a:pPr>
                      <a:r>
                        <a:rPr lang="tr-TR" sz="20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Özel adın tamamı büyük yazıldığında “ve”, “ile”, “veya” büyük harfle yazılır: </a:t>
                      </a:r>
                      <a:endParaRPr lang="tr-TR" sz="20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34503" marR="345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294640" algn="just">
                        <a:lnSpc>
                          <a:spcPct val="100000"/>
                        </a:lnSpc>
                        <a:spcAft>
                          <a:spcPts val="0"/>
                        </a:spcAft>
                      </a:pP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TARIM VE ORMAN BAKANLIĞINA</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4503" marR="345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21436807"/>
                  </a:ext>
                </a:extLst>
              </a:tr>
              <a:tr h="1035888">
                <a:tc>
                  <a:txBody>
                    <a:bodyPr/>
                    <a:lstStyle/>
                    <a:p>
                      <a:pPr algn="just">
                        <a:lnSpc>
                          <a:spcPct val="107000"/>
                        </a:lnSpc>
                        <a:spcAft>
                          <a:spcPts val="800"/>
                        </a:spcAft>
                      </a:pPr>
                      <a:r>
                        <a:rPr lang="tr-TR" sz="20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Ulusal, resmî ve dinî bayramlarla anma ve kutlama günlerinin adları büyük harfle başlar: </a:t>
                      </a:r>
                      <a:endParaRPr lang="tr-TR" sz="20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34503" marR="345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Cumhuriyet Bayramı, 15 Temmuz Demokrasi ve Millî Birlik Günü, Ramazan Bayramı, Miraç Kandili, Öğretmenler Günü, 14 Mart Tıp Bayramı vb.</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4503" marR="345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00776475"/>
                  </a:ext>
                </a:extLst>
              </a:tr>
              <a:tr h="684804">
                <a:tc>
                  <a:txBody>
                    <a:bodyPr/>
                    <a:lstStyle/>
                    <a:p>
                      <a:pPr algn="just">
                        <a:lnSpc>
                          <a:spcPct val="107000"/>
                        </a:lnSpc>
                        <a:spcAft>
                          <a:spcPts val="800"/>
                        </a:spcAft>
                      </a:pPr>
                      <a:r>
                        <a:rPr lang="tr-TR" sz="20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Özel adlardan türetilen bütün kelimeler büyük harfle başlar: </a:t>
                      </a:r>
                      <a:endParaRPr lang="tr-TR" sz="20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34503" marR="345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Türklük, Türkleşmek, Türkçülük, Türkçe, Avrupalı, Avrupalılaşmak, Asyalılık, Konyalı vb.</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4503" marR="345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72903583"/>
                  </a:ext>
                </a:extLst>
              </a:tr>
              <a:tr h="684804">
                <a:tc>
                  <a:txBody>
                    <a:bodyPr/>
                    <a:lstStyle/>
                    <a:p>
                      <a:pPr algn="just">
                        <a:lnSpc>
                          <a:spcPct val="107000"/>
                        </a:lnSpc>
                        <a:spcAft>
                          <a:spcPts val="800"/>
                        </a:spcAft>
                      </a:pPr>
                      <a:r>
                        <a:rPr lang="tr-TR" sz="20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Belirli bir tarih bildiren ay ve gün adları büyük harfle başlar: </a:t>
                      </a:r>
                      <a:endParaRPr lang="tr-TR" sz="20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34503" marR="345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29 Mayıs 1453 Salı günü, 29 Ekim 1923, 28 Aralık 1982’de göreve başlamıştır. Lale Festivali 25 Haziran’da başlayacaktır.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4503" marR="345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82987863"/>
                  </a:ext>
                </a:extLst>
              </a:tr>
              <a:tr h="333721">
                <a:tc>
                  <a:txBody>
                    <a:bodyPr/>
                    <a:lstStyle/>
                    <a:p>
                      <a:pPr algn="just">
                        <a:lnSpc>
                          <a:spcPct val="107000"/>
                        </a:lnSpc>
                        <a:spcAft>
                          <a:spcPts val="800"/>
                        </a:spcAft>
                      </a:pPr>
                      <a:r>
                        <a:rPr lang="tr-TR" sz="20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Not: Para birimleri büyük harfle başlamaz: </a:t>
                      </a:r>
                      <a:endParaRPr lang="tr-TR" sz="20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34503" marR="345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lira, kuruş, avro, dinar, dolar, liret vb.</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4503" marR="345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65099764"/>
                  </a:ext>
                </a:extLst>
              </a:tr>
            </a:tbl>
          </a:graphicData>
        </a:graphic>
      </p:graphicFrame>
    </p:spTree>
    <p:extLst>
      <p:ext uri="{BB962C8B-B14F-4D97-AF65-F5344CB8AC3E}">
        <p14:creationId xmlns:p14="http://schemas.microsoft.com/office/powerpoint/2010/main" val="292409464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id="{2F308D75-3362-4DDE-B045-5E3513A816A3}"/>
              </a:ext>
            </a:extLst>
          </p:cNvPr>
          <p:cNvGraphicFramePr>
            <a:graphicFrameLocks noGrp="1"/>
          </p:cNvGraphicFramePr>
          <p:nvPr/>
        </p:nvGraphicFramePr>
        <p:xfrm>
          <a:off x="457200" y="209551"/>
          <a:ext cx="11201400" cy="6421939"/>
        </p:xfrm>
        <a:graphic>
          <a:graphicData uri="http://schemas.openxmlformats.org/drawingml/2006/table">
            <a:tbl>
              <a:tblPr firstRow="1" firstCol="1" bandRow="1"/>
              <a:tblGrid>
                <a:gridCol w="5909808">
                  <a:extLst>
                    <a:ext uri="{9D8B030D-6E8A-4147-A177-3AD203B41FA5}">
                      <a16:colId xmlns:a16="http://schemas.microsoft.com/office/drawing/2014/main" val="4261043523"/>
                    </a:ext>
                  </a:extLst>
                </a:gridCol>
                <a:gridCol w="5291592">
                  <a:extLst>
                    <a:ext uri="{9D8B030D-6E8A-4147-A177-3AD203B41FA5}">
                      <a16:colId xmlns:a16="http://schemas.microsoft.com/office/drawing/2014/main" val="217261096"/>
                    </a:ext>
                  </a:extLst>
                </a:gridCol>
              </a:tblGrid>
              <a:tr h="609001">
                <a:tc gridSpan="2">
                  <a:txBody>
                    <a:bodyPr/>
                    <a:lstStyle/>
                    <a:p>
                      <a:pPr algn="ctr">
                        <a:lnSpc>
                          <a:spcPct val="107000"/>
                        </a:lnSpc>
                        <a:spcAft>
                          <a:spcPts val="800"/>
                        </a:spcAft>
                      </a:pPr>
                      <a:r>
                        <a:rPr lang="tr-TR" sz="2400" b="1" dirty="0">
                          <a:effectLst/>
                          <a:latin typeface="Times New Roman" panose="02020603050405020304" pitchFamily="18" charset="0"/>
                          <a:ea typeface="Calibri" panose="020F0502020204030204" pitchFamily="34" charset="0"/>
                          <a:cs typeface="Times New Roman" panose="02020603050405020304" pitchFamily="18" charset="0"/>
                        </a:rPr>
                        <a:t>Kısaltmaların Yazımı</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2735195785"/>
                  </a:ext>
                </a:extLst>
              </a:tr>
              <a:tr h="994262">
                <a:tc>
                  <a:txBody>
                    <a:bodyPr/>
                    <a:lstStyle/>
                    <a:p>
                      <a:pPr algn="just">
                        <a:lnSpc>
                          <a:spcPct val="107000"/>
                        </a:lnSpc>
                        <a:spcAft>
                          <a:spcPts val="800"/>
                        </a:spcAft>
                      </a:pPr>
                      <a:r>
                        <a:rPr lang="tr-TR" sz="2000">
                          <a:effectLst/>
                          <a:latin typeface="Times New Roman" panose="02020603050405020304" pitchFamily="18" charset="0"/>
                          <a:ea typeface="Calibri" panose="020F0502020204030204" pitchFamily="34" charset="0"/>
                          <a:cs typeface="Times New Roman" panose="02020603050405020304" pitchFamily="18" charset="0"/>
                        </a:rPr>
                        <a:t>Kuruluş ve ülke adlarının kısaltmaları her kelimenin ilk harfinin büyük ve nokta konulmadan</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tr-TR" sz="2000">
                          <a:effectLst/>
                          <a:latin typeface="Times New Roman" panose="02020603050405020304" pitchFamily="18" charset="0"/>
                          <a:ea typeface="Calibri" panose="020F0502020204030204" pitchFamily="34" charset="0"/>
                          <a:cs typeface="Times New Roman" panose="02020603050405020304" pitchFamily="18" charset="0"/>
                        </a:rPr>
                        <a:t>yazılmasıyla yapılır:</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2000">
                          <a:effectLst/>
                          <a:latin typeface="Times New Roman" panose="02020603050405020304" pitchFamily="18" charset="0"/>
                          <a:ea typeface="Calibri" panose="020F0502020204030204" pitchFamily="34" charset="0"/>
                          <a:cs typeface="Times New Roman" panose="02020603050405020304" pitchFamily="18" charset="0"/>
                        </a:rPr>
                        <a:t>TBMM (Türkiye Büyük Millet Meclisi), TDK (Türk Dil Kurumu), ABD (Amerika Birleşik Devletleri) vb.</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18291587"/>
                  </a:ext>
                </a:extLst>
              </a:tr>
              <a:tr h="1269783">
                <a:tc>
                  <a:txBody>
                    <a:bodyPr/>
                    <a:lstStyle/>
                    <a:p>
                      <a:pPr algn="just">
                        <a:lnSpc>
                          <a:spcPct val="107000"/>
                        </a:lnSpc>
                        <a:spcAft>
                          <a:spcPts val="800"/>
                        </a:spcAft>
                      </a:pP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Bazı kısaltmalarda ise kısaltmanın akılda kalabilmesi için yeni bir kelime oluşturma amacı güdülür: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2000">
                          <a:effectLst/>
                          <a:latin typeface="Times New Roman" panose="02020603050405020304" pitchFamily="18" charset="0"/>
                          <a:ea typeface="Calibri" panose="020F0502020204030204" pitchFamily="34" charset="0"/>
                          <a:cs typeface="Times New Roman" panose="02020603050405020304" pitchFamily="18" charset="0"/>
                        </a:rPr>
                        <a:t>BOTAŞ (Boru Hatları ile Petrol Taşıma Anonim Şirketi), TİGEM (Tarım İşletmeleri Genel Müdürlüğü), TÖMER (Türkçe Öğretim Merkezi) vb.</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99247681"/>
                  </a:ext>
                </a:extLst>
              </a:tr>
              <a:tr h="783779">
                <a:tc gridSpan="2">
                  <a:txBody>
                    <a:bodyPr/>
                    <a:lstStyle/>
                    <a:p>
                      <a:pPr algn="just">
                        <a:lnSpc>
                          <a:spcPct val="100000"/>
                        </a:lnSpc>
                        <a:spcAft>
                          <a:spcPts val="0"/>
                        </a:spcAft>
                      </a:pPr>
                      <a:r>
                        <a:rPr lang="tr-TR" sz="20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Gelenekleşmiş olarak Türkiye Cumhuriyeti kısaltması T.C. şeklinde yazılır. </a:t>
                      </a:r>
                    </a:p>
                    <a:p>
                      <a:pPr algn="just">
                        <a:lnSpc>
                          <a:spcPct val="100000"/>
                        </a:lnSpc>
                        <a:spcAft>
                          <a:spcPts val="0"/>
                        </a:spcAft>
                      </a:pPr>
                      <a:r>
                        <a:rPr lang="tr-TR" sz="20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Bunun dışında tamamı büyük harfle yapılan kısaltmalarda noktalama işareti kullanılmaz: </a:t>
                      </a:r>
                    </a:p>
                    <a:p>
                      <a:pPr algn="just">
                        <a:lnSpc>
                          <a:spcPct val="100000"/>
                        </a:lnSpc>
                        <a:spcAft>
                          <a:spcPts val="0"/>
                        </a:spcAft>
                      </a:pPr>
                      <a:r>
                        <a:rPr lang="tr-TR" sz="20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T.B.M.M. (TBMM)</a:t>
                      </a:r>
                      <a:endParaRPr lang="tr-TR" sz="20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3482078305"/>
                  </a:ext>
                </a:extLst>
              </a:tr>
              <a:tr h="402357">
                <a:tc>
                  <a:txBody>
                    <a:bodyPr/>
                    <a:lstStyle/>
                    <a:p>
                      <a:pPr algn="just">
                        <a:lnSpc>
                          <a:spcPct val="107000"/>
                        </a:lnSpc>
                        <a:spcAft>
                          <a:spcPts val="800"/>
                        </a:spcAft>
                      </a:pPr>
                      <a:r>
                        <a:rPr lang="tr-TR" sz="2000">
                          <a:effectLst/>
                          <a:latin typeface="Times New Roman" panose="02020603050405020304" pitchFamily="18" charset="0"/>
                          <a:ea typeface="Calibri" panose="020F0502020204030204" pitchFamily="34" charset="0"/>
                          <a:cs typeface="Times New Roman" panose="02020603050405020304" pitchFamily="18" charset="0"/>
                        </a:rPr>
                        <a:t>Ölçü birimlerinin uluslararası kısaltmaları kullanılır:</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2000">
                          <a:effectLst/>
                          <a:latin typeface="Times New Roman" panose="02020603050405020304" pitchFamily="18" charset="0"/>
                          <a:ea typeface="Calibri" panose="020F0502020204030204" pitchFamily="34" charset="0"/>
                          <a:cs typeface="Times New Roman" panose="02020603050405020304" pitchFamily="18" charset="0"/>
                        </a:rPr>
                        <a:t>m (metre), kg (kilogram), cm² (santimetrekare)</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72270786"/>
                  </a:ext>
                </a:extLst>
              </a:tr>
              <a:tr h="2132067">
                <a:tc>
                  <a:txBody>
                    <a:bodyPr/>
                    <a:lstStyle/>
                    <a:p>
                      <a:pPr algn="just">
                        <a:lnSpc>
                          <a:spcPct val="107000"/>
                        </a:lnSpc>
                        <a:spcAft>
                          <a:spcPts val="800"/>
                        </a:spcAft>
                      </a:pP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Kuruluş ve ülke adları dışında kalan kelime veya kelime gruplarının kısaltılmasında, ilk harfle birlikte kelimeyi oluşturan temel harfler dikkate alınır. Kısaltılan kelime veya kelime grubu; özel ad, </a:t>
                      </a:r>
                      <a:r>
                        <a:rPr lang="tr-TR" sz="2000" dirty="0" err="1">
                          <a:effectLst/>
                          <a:latin typeface="Times New Roman" panose="02020603050405020304" pitchFamily="18" charset="0"/>
                          <a:ea typeface="Calibri" panose="020F0502020204030204" pitchFamily="34" charset="0"/>
                          <a:cs typeface="Times New Roman" panose="02020603050405020304" pitchFamily="18" charset="0"/>
                        </a:rPr>
                        <a:t>ünvan</a:t>
                      </a: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 veya rütbe ise ilk harf büyük; cins isim ise ilk harf küçük olur: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İng. (İngilizce), Kocatepe Mah. (Mahallesi), Maçka Sok. (Sokağı), Prof. (Profesör), Dr. (Doktor), Av.</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(Avukat), Alb. (Albay), Gen. (General), çev. (çeviren) vb.</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32061085"/>
                  </a:ext>
                </a:extLst>
              </a:tr>
            </a:tbl>
          </a:graphicData>
        </a:graphic>
      </p:graphicFrame>
    </p:spTree>
    <p:extLst>
      <p:ext uri="{BB962C8B-B14F-4D97-AF65-F5344CB8AC3E}">
        <p14:creationId xmlns:p14="http://schemas.microsoft.com/office/powerpoint/2010/main" val="10169133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id="{77EDAE2E-9BDC-41EB-93DD-B6AA9608E004}"/>
              </a:ext>
            </a:extLst>
          </p:cNvPr>
          <p:cNvGraphicFramePr>
            <a:graphicFrameLocks noGrp="1"/>
          </p:cNvGraphicFramePr>
          <p:nvPr/>
        </p:nvGraphicFramePr>
        <p:xfrm>
          <a:off x="533400" y="600074"/>
          <a:ext cx="11144250" cy="6058997"/>
        </p:xfrm>
        <a:graphic>
          <a:graphicData uri="http://schemas.openxmlformats.org/drawingml/2006/table">
            <a:tbl>
              <a:tblPr firstRow="1" firstCol="1" bandRow="1"/>
              <a:tblGrid>
                <a:gridCol w="5879655">
                  <a:extLst>
                    <a:ext uri="{9D8B030D-6E8A-4147-A177-3AD203B41FA5}">
                      <a16:colId xmlns:a16="http://schemas.microsoft.com/office/drawing/2014/main" val="2156605114"/>
                    </a:ext>
                  </a:extLst>
                </a:gridCol>
                <a:gridCol w="5264595">
                  <a:extLst>
                    <a:ext uri="{9D8B030D-6E8A-4147-A177-3AD203B41FA5}">
                      <a16:colId xmlns:a16="http://schemas.microsoft.com/office/drawing/2014/main" val="712862713"/>
                    </a:ext>
                  </a:extLst>
                </a:gridCol>
              </a:tblGrid>
              <a:tr h="342440">
                <a:tc gridSpan="2">
                  <a:txBody>
                    <a:bodyPr/>
                    <a:lstStyle/>
                    <a:p>
                      <a:pPr algn="ctr">
                        <a:lnSpc>
                          <a:spcPct val="107000"/>
                        </a:lnSpc>
                        <a:spcAft>
                          <a:spcPts val="800"/>
                        </a:spcAft>
                      </a:pPr>
                      <a:r>
                        <a:rPr lang="tr-TR" sz="2400" b="1" dirty="0">
                          <a:effectLst/>
                          <a:latin typeface="Times New Roman" panose="02020603050405020304" pitchFamily="18" charset="0"/>
                          <a:ea typeface="Calibri" panose="020F0502020204030204" pitchFamily="34" charset="0"/>
                          <a:cs typeface="Times New Roman" panose="02020603050405020304" pitchFamily="18" charset="0"/>
                        </a:rPr>
                        <a:t>Kısaltmalara Getirilen Eklerin Yazımı</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371506839"/>
                  </a:ext>
                </a:extLst>
              </a:tr>
              <a:tr h="702523">
                <a:tc>
                  <a:txBody>
                    <a:bodyPr/>
                    <a:lstStyle/>
                    <a:p>
                      <a:pPr algn="just">
                        <a:lnSpc>
                          <a:spcPct val="107000"/>
                        </a:lnSpc>
                        <a:spcAft>
                          <a:spcPts val="800"/>
                        </a:spcAft>
                      </a:pPr>
                      <a:r>
                        <a:rPr lang="tr-TR" sz="20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Küçük harflerle yapılan kısaltmalara getirilen eklerde kelimenin okunuşu esas alınır</a:t>
                      </a:r>
                      <a:endParaRPr lang="tr-TR" sz="20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2000">
                          <a:effectLst/>
                          <a:latin typeface="Times New Roman" panose="02020603050405020304" pitchFamily="18" charset="0"/>
                          <a:ea typeface="Calibri" panose="020F0502020204030204" pitchFamily="34" charset="0"/>
                          <a:cs typeface="Times New Roman" panose="02020603050405020304" pitchFamily="18" charset="0"/>
                        </a:rPr>
                        <a:t>cm’yi, kg’dan, mm’den vb.</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08903557"/>
                  </a:ext>
                </a:extLst>
              </a:tr>
              <a:tr h="1249537">
                <a:tc>
                  <a:txBody>
                    <a:bodyPr/>
                    <a:lstStyle/>
                    <a:p>
                      <a:pPr algn="just">
                        <a:lnSpc>
                          <a:spcPct val="107000"/>
                        </a:lnSpc>
                        <a:spcAft>
                          <a:spcPts val="800"/>
                        </a:spcAft>
                      </a:pPr>
                      <a:r>
                        <a:rPr lang="tr-TR" sz="2000">
                          <a:effectLst/>
                          <a:latin typeface="Times New Roman" panose="02020603050405020304" pitchFamily="18" charset="0"/>
                          <a:ea typeface="Calibri" panose="020F0502020204030204" pitchFamily="34" charset="0"/>
                          <a:cs typeface="Times New Roman" panose="02020603050405020304" pitchFamily="18" charset="0"/>
                        </a:rPr>
                        <a:t>Büyük harflerle yapılan kısaltmalara getirilen eklerde ise kısaltmanın son harfinin okunuşu esas</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tr-TR" sz="2000">
                          <a:effectLst/>
                          <a:latin typeface="Times New Roman" panose="02020603050405020304" pitchFamily="18" charset="0"/>
                          <a:ea typeface="Calibri" panose="020F0502020204030204" pitchFamily="34" charset="0"/>
                          <a:cs typeface="Times New Roman" panose="02020603050405020304" pitchFamily="18" charset="0"/>
                        </a:rPr>
                        <a:t>alınır:</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2000">
                          <a:effectLst/>
                          <a:latin typeface="Times New Roman" panose="02020603050405020304" pitchFamily="18" charset="0"/>
                          <a:ea typeface="Calibri" panose="020F0502020204030204" pitchFamily="34" charset="0"/>
                          <a:cs typeface="Times New Roman" panose="02020603050405020304" pitchFamily="18" charset="0"/>
                        </a:rPr>
                        <a:t>CB’den, TDK’den, THY’de, TRT’den, TL’nin vb.</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75979948"/>
                  </a:ext>
                </a:extLst>
              </a:tr>
              <a:tr h="1249537">
                <a:tc>
                  <a:txBody>
                    <a:bodyPr/>
                    <a:lstStyle/>
                    <a:p>
                      <a:pPr algn="just">
                        <a:lnSpc>
                          <a:spcPct val="107000"/>
                        </a:lnSpc>
                        <a:spcAft>
                          <a:spcPts val="800"/>
                        </a:spcAft>
                      </a:pPr>
                      <a:r>
                        <a:rPr lang="tr-TR" sz="2000">
                          <a:effectLst/>
                          <a:latin typeface="Times New Roman" panose="02020603050405020304" pitchFamily="18" charset="0"/>
                          <a:ea typeface="Calibri" panose="020F0502020204030204" pitchFamily="34" charset="0"/>
                          <a:cs typeface="Times New Roman" panose="02020603050405020304" pitchFamily="18" charset="0"/>
                        </a:rPr>
                        <a:t>Kısaltması büyük harflerle yapıldığı hâlde bir kelime gibi okunan kısaltmalara getirilen eklerde</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tr-TR" sz="2000">
                          <a:effectLst/>
                          <a:latin typeface="Times New Roman" panose="02020603050405020304" pitchFamily="18" charset="0"/>
                          <a:ea typeface="Calibri" panose="020F0502020204030204" pitchFamily="34" charset="0"/>
                          <a:cs typeface="Times New Roman" panose="02020603050405020304" pitchFamily="18" charset="0"/>
                        </a:rPr>
                        <a:t>kısaltmanın okunuşu esas alınır:</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2000">
                          <a:effectLst/>
                          <a:latin typeface="Times New Roman" panose="02020603050405020304" pitchFamily="18" charset="0"/>
                          <a:ea typeface="Calibri" panose="020F0502020204030204" pitchFamily="34" charset="0"/>
                          <a:cs typeface="Times New Roman" panose="02020603050405020304" pitchFamily="18" charset="0"/>
                        </a:rPr>
                        <a:t>ASELSAN’da, BOTAŞ’ın, NATO’dan, UNESCO’ya vb.</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64723254"/>
                  </a:ext>
                </a:extLst>
              </a:tr>
              <a:tr h="702523">
                <a:tc>
                  <a:txBody>
                    <a:bodyPr/>
                    <a:lstStyle/>
                    <a:p>
                      <a:pPr algn="just">
                        <a:lnSpc>
                          <a:spcPct val="107000"/>
                        </a:lnSpc>
                        <a:spcAft>
                          <a:spcPts val="800"/>
                        </a:spcAft>
                      </a:pPr>
                      <a:r>
                        <a:rPr lang="tr-TR" sz="200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Not 1:</a:t>
                      </a:r>
                      <a:r>
                        <a:rPr lang="tr-TR" sz="2000">
                          <a:effectLst/>
                          <a:latin typeface="Times New Roman" panose="02020603050405020304" pitchFamily="18" charset="0"/>
                          <a:ea typeface="Calibri" panose="020F0502020204030204" pitchFamily="34" charset="0"/>
                          <a:cs typeface="Times New Roman" panose="02020603050405020304" pitchFamily="18" charset="0"/>
                        </a:rPr>
                        <a:t> Numaranın kısaltması da kelime gibi okunduğundan ek, okunuşa göre getirilecektir:</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2000">
                          <a:effectLst/>
                          <a:latin typeface="Times New Roman" panose="02020603050405020304" pitchFamily="18" charset="0"/>
                          <a:ea typeface="Calibri" panose="020F0502020204030204" pitchFamily="34" charset="0"/>
                          <a:cs typeface="Times New Roman" panose="02020603050405020304" pitchFamily="18" charset="0"/>
                        </a:rPr>
                        <a:t>No.lu, No.suz</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89339968"/>
                  </a:ext>
                </a:extLst>
              </a:tr>
              <a:tr h="1782767">
                <a:tc>
                  <a:txBody>
                    <a:bodyPr/>
                    <a:lstStyle/>
                    <a:p>
                      <a:pPr algn="just">
                        <a:lnSpc>
                          <a:spcPct val="107000"/>
                        </a:lnSpc>
                        <a:spcAft>
                          <a:spcPts val="800"/>
                        </a:spcAft>
                      </a:pPr>
                      <a:r>
                        <a:rPr lang="tr-TR" sz="200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Not 2:</a:t>
                      </a:r>
                      <a:r>
                        <a:rPr lang="tr-TR" sz="2000">
                          <a:effectLst/>
                          <a:latin typeface="Times New Roman" panose="02020603050405020304" pitchFamily="18" charset="0"/>
                          <a:ea typeface="Calibri" panose="020F0502020204030204" pitchFamily="34" charset="0"/>
                          <a:cs typeface="Times New Roman" panose="02020603050405020304" pitchFamily="18" charset="0"/>
                        </a:rPr>
                        <a:t> Sonunda nokta bulunan kısaltmalarla üs işaretli kısaltmalara gelen ekler kesmeyle ayrılmaz. Bu tür kısaltmalarda ek noktadan ve üs işaretinden sonra, kelimenin veya üs işaretinin okunuşuna uygun olarak yazılır: </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vb.leri, Alm.dan, İng.yi; cm³e v</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91094117"/>
                  </a:ext>
                </a:extLst>
              </a:tr>
            </a:tbl>
          </a:graphicData>
        </a:graphic>
      </p:graphicFrame>
    </p:spTree>
    <p:extLst>
      <p:ext uri="{BB962C8B-B14F-4D97-AF65-F5344CB8AC3E}">
        <p14:creationId xmlns:p14="http://schemas.microsoft.com/office/powerpoint/2010/main" val="109292247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9C4C2A8A-2666-4803-A502-F519F7AF261B}"/>
              </a:ext>
            </a:extLst>
          </p:cNvPr>
          <p:cNvSpPr txBox="1"/>
          <p:nvPr/>
        </p:nvSpPr>
        <p:spPr>
          <a:xfrm>
            <a:off x="1123950" y="704850"/>
            <a:ext cx="10258425" cy="5491765"/>
          </a:xfrm>
          <a:prstGeom prst="rect">
            <a:avLst/>
          </a:prstGeom>
          <a:noFill/>
        </p:spPr>
        <p:txBody>
          <a:bodyPr wrap="square">
            <a:spAutoFit/>
          </a:bodyPr>
          <a:lstStyle/>
          <a:p>
            <a:pPr algn="ctr"/>
            <a:r>
              <a:rPr lang="tr-TR" sz="2400" b="1" dirty="0">
                <a:effectLst/>
                <a:latin typeface="Times New Roman" panose="02020603050405020304" pitchFamily="18" charset="0"/>
                <a:ea typeface="Calibri" panose="020F0502020204030204" pitchFamily="34" charset="0"/>
                <a:cs typeface="Times New Roman" panose="02020603050405020304" pitchFamily="18" charset="0"/>
              </a:rPr>
              <a:t>İMLA </a:t>
            </a:r>
          </a:p>
          <a:p>
            <a:endParaRPr lang="tr-TR" dirty="0">
              <a:latin typeface="Times New Roman" panose="02020603050405020304" pitchFamily="18" charset="0"/>
              <a:ea typeface="Calibri" panose="020F0502020204030204" pitchFamily="34" charset="0"/>
              <a:cs typeface="Times New Roman" panose="02020603050405020304" pitchFamily="18" charset="0"/>
            </a:endParaRPr>
          </a:p>
          <a:p>
            <a:r>
              <a:rPr lang="tr-TR" sz="1800" dirty="0">
                <a:effectLst/>
                <a:latin typeface="Times New Roman" panose="02020603050405020304" pitchFamily="18" charset="0"/>
                <a:ea typeface="Calibri" panose="020F0502020204030204" pitchFamily="34" charset="0"/>
                <a:cs typeface="Times New Roman" panose="02020603050405020304" pitchFamily="18" charset="0"/>
              </a:rPr>
              <a:t>İkilemelerin Yazımı</a:t>
            </a:r>
          </a:p>
          <a:p>
            <a:pPr algn="just">
              <a:lnSpc>
                <a:spcPct val="107000"/>
              </a:lnSpc>
              <a:spcAft>
                <a:spcPts val="800"/>
              </a:spcAft>
            </a:pPr>
            <a:r>
              <a:rPr lang="tr-TR" sz="1800" b="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İkilemeler ayrı yazılır:</a:t>
            </a:r>
            <a:endParaRPr lang="tr-TR"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adım adım, </a:t>
            </a:r>
          </a:p>
          <a:p>
            <a:pPr algn="just">
              <a:lnSpc>
                <a:spcPct val="107000"/>
              </a:lnSpc>
              <a:spcAft>
                <a:spcPts val="800"/>
              </a:spcAf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çeşit çeşit, </a:t>
            </a:r>
          </a:p>
          <a:p>
            <a:pPr algn="just">
              <a:lnSpc>
                <a:spcPct val="107000"/>
              </a:lnSpc>
              <a:spcAft>
                <a:spcPts val="800"/>
              </a:spcAf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enine boyuna, </a:t>
            </a:r>
          </a:p>
          <a:p>
            <a:pPr algn="just">
              <a:lnSpc>
                <a:spcPct val="107000"/>
              </a:lnSpc>
              <a:spcAft>
                <a:spcPts val="800"/>
              </a:spcAf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kırk elli (yıl), </a:t>
            </a:r>
          </a:p>
          <a:p>
            <a:pPr algn="just">
              <a:lnSpc>
                <a:spcPct val="107000"/>
              </a:lnSpc>
              <a:spcAft>
                <a:spcPts val="800"/>
              </a:spcAf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üç beş (kişi), </a:t>
            </a:r>
          </a:p>
          <a:p>
            <a:pPr algn="just">
              <a:lnSpc>
                <a:spcPct val="107000"/>
              </a:lnSpc>
              <a:spcAft>
                <a:spcPts val="800"/>
              </a:spcAf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yüz yüz elli (yıllık) vb.</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tr-TR" sz="1800" b="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İsim durum </a:t>
            </a:r>
            <a:r>
              <a:rPr lang="tr-TR" sz="1800" b="1" dirty="0">
                <a:effectLst/>
                <a:latin typeface="Times New Roman" panose="02020603050405020304" pitchFamily="18" charset="0"/>
                <a:ea typeface="Calibri" panose="020F0502020204030204" pitchFamily="34" charset="0"/>
                <a:cs typeface="Times New Roman" panose="02020603050405020304" pitchFamily="18" charset="0"/>
              </a:rPr>
              <a:t>ekleri ve iyelik ekiyle </a:t>
            </a:r>
            <a:r>
              <a:rPr lang="tr-TR" sz="1800" b="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yapılan ikilemeler de ayrı yazılır:</a:t>
            </a:r>
            <a:endParaRPr lang="tr-TR"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baş başa, iç içe, yan yana, baştan başa, elden ele, günden güne, yıldan yıla, başa baş, bire bir (ölçü),</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ardı ardına, günü gününe </a:t>
            </a:r>
            <a:r>
              <a:rPr lang="tr-TR" sz="1800" dirty="0" err="1">
                <a:effectLst/>
                <a:latin typeface="Times New Roman" panose="02020603050405020304" pitchFamily="18" charset="0"/>
                <a:ea typeface="Calibri" panose="020F0502020204030204" pitchFamily="34" charset="0"/>
                <a:cs typeface="Times New Roman" panose="02020603050405020304" pitchFamily="18" charset="0"/>
              </a:rPr>
              <a:t>vb</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9042228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427FB2B9-0ED7-4491-8490-A61BDD9C915D}"/>
              </a:ext>
            </a:extLst>
          </p:cNvPr>
          <p:cNvSpPr txBox="1"/>
          <p:nvPr/>
        </p:nvSpPr>
        <p:spPr>
          <a:xfrm>
            <a:off x="485775" y="247651"/>
            <a:ext cx="11249025" cy="6426375"/>
          </a:xfrm>
          <a:prstGeom prst="rect">
            <a:avLst/>
          </a:prstGeom>
          <a:noFill/>
        </p:spPr>
        <p:txBody>
          <a:bodyPr wrap="square">
            <a:spAutoFit/>
          </a:bodyPr>
          <a:lstStyle/>
          <a:p>
            <a:pPr algn="ctr">
              <a:lnSpc>
                <a:spcPct val="120000"/>
              </a:lnSpc>
              <a:spcBef>
                <a:spcPts val="0"/>
              </a:spcBef>
            </a:pPr>
            <a:r>
              <a:rPr lang="tr-TR" sz="2800" b="1" dirty="0">
                <a:effectLst/>
                <a:latin typeface="Times New Roman" panose="02020603050405020304" pitchFamily="18" charset="0"/>
                <a:ea typeface="Calibri" panose="020F0502020204030204" pitchFamily="34" charset="0"/>
                <a:cs typeface="Times New Roman" panose="02020603050405020304" pitchFamily="18" charset="0"/>
              </a:rPr>
              <a:t>Sayıların Yazılışı </a:t>
            </a:r>
            <a:endParaRPr lang="tr-TR" sz="2800" b="1" dirty="0">
              <a:effectLst/>
              <a:latin typeface="Calibri" panose="020F0502020204030204" pitchFamily="34" charset="0"/>
              <a:ea typeface="Calibri" panose="020F0502020204030204" pitchFamily="34" charset="0"/>
              <a:cs typeface="Times New Roman" panose="02020603050405020304" pitchFamily="18" charset="0"/>
            </a:endParaRPr>
          </a:p>
          <a:p>
            <a:pPr algn="just">
              <a:spcBef>
                <a:spcPts val="0"/>
              </a:spcBef>
            </a:pPr>
            <a:r>
              <a:rPr lang="tr-TR" b="1" dirty="0">
                <a:effectLst/>
                <a:latin typeface="Times New Roman" panose="02020603050405020304" pitchFamily="18" charset="0"/>
                <a:ea typeface="Calibri" panose="020F0502020204030204" pitchFamily="34" charset="0"/>
                <a:cs typeface="Times New Roman" panose="02020603050405020304" pitchFamily="18" charset="0"/>
              </a:rPr>
              <a:t>Sayılar harflerle de yazılabilir:</a:t>
            </a:r>
          </a:p>
          <a:p>
            <a:pPr marL="228600" marR="0" lvl="0" indent="-228600" algn="just" defTabSz="914400" rtl="0" eaLnBrk="1" fontAlgn="auto" latinLnBrk="0" hangingPunct="1">
              <a:spcBef>
                <a:spcPts val="0"/>
              </a:spcBef>
              <a:buClrTx/>
              <a:buSzTx/>
              <a:buFont typeface="Arial" panose="020B0604020202020204" pitchFamily="34" charset="0"/>
              <a:buChar char="•"/>
              <a:tabLst/>
              <a:defRPr/>
            </a:pPr>
            <a:r>
              <a:rPr kumimoji="0" lang="tr-TR"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dört kardeş, haftanın beşinci günü vb. </a:t>
            </a:r>
          </a:p>
          <a:p>
            <a:pPr marL="228600" marR="0" lvl="0" indent="-228600" algn="just" defTabSz="914400" rtl="0" eaLnBrk="1" fontAlgn="auto" latinLnBrk="0" hangingPunct="1">
              <a:spcBef>
                <a:spcPts val="0"/>
              </a:spcBef>
              <a:buClrTx/>
              <a:buSzTx/>
              <a:buFont typeface="Arial" panose="020B0604020202020204" pitchFamily="34" charset="0"/>
              <a:buChar char="•"/>
              <a:tabLst/>
              <a:defRPr/>
            </a:pPr>
            <a:r>
              <a:rPr lang="tr-TR" dirty="0">
                <a:solidFill>
                  <a:prstClr val="black"/>
                </a:solidFill>
                <a:highlight>
                  <a:srgbClr val="FFFF00"/>
                </a:highlight>
                <a:latin typeface="Times New Roman" panose="02020603050405020304" pitchFamily="18" charset="0"/>
                <a:ea typeface="Calibri" panose="020F0502020204030204" pitchFamily="34" charset="0"/>
                <a:cs typeface="Times New Roman" panose="02020603050405020304" pitchFamily="18" charset="0"/>
              </a:rPr>
              <a:t>S</a:t>
            </a:r>
            <a:r>
              <a:rPr kumimoji="0" lang="tr-TR" b="0" i="0" u="none" strike="noStrike" kern="1200" cap="none" spc="0" normalizeH="0" baseline="0" noProof="0" dirty="0" err="1">
                <a:ln>
                  <a:noFill/>
                </a:ln>
                <a:solidFill>
                  <a:prstClr val="black"/>
                </a:solidFill>
                <a:effectLst/>
                <a:highlight>
                  <a:srgbClr val="FFFF00"/>
                </a:highlight>
                <a:uLnTx/>
                <a:uFillTx/>
                <a:latin typeface="Times New Roman" panose="02020603050405020304" pitchFamily="18" charset="0"/>
                <a:ea typeface="Calibri" panose="020F0502020204030204" pitchFamily="34" charset="0"/>
                <a:cs typeface="Times New Roman" panose="02020603050405020304" pitchFamily="18" charset="0"/>
              </a:rPr>
              <a:t>aat</a:t>
            </a:r>
            <a:r>
              <a:rPr kumimoji="0" lang="tr-TR" b="0" i="0" u="none" strike="noStrike" kern="1200" cap="none" spc="0" normalizeH="0" baseline="0" noProof="0" dirty="0">
                <a:ln>
                  <a:noFill/>
                </a:ln>
                <a:solidFill>
                  <a:prstClr val="black"/>
                </a:solidFill>
                <a:effectLst/>
                <a:highlight>
                  <a:srgbClr val="FFFF00"/>
                </a:highlight>
                <a:uLnTx/>
                <a:uFillTx/>
                <a:latin typeface="Times New Roman" panose="02020603050405020304" pitchFamily="18" charset="0"/>
                <a:ea typeface="Calibri" panose="020F0502020204030204" pitchFamily="34" charset="0"/>
                <a:cs typeface="Times New Roman" panose="02020603050405020304" pitchFamily="18" charset="0"/>
              </a:rPr>
              <a:t>, para tutarı, ölçü, istatistik verilere ilişkin sayılarda rakam kullanılır: </a:t>
            </a:r>
          </a:p>
          <a:p>
            <a:pPr marR="0" lvl="0" algn="just" defTabSz="914400" rtl="0" eaLnBrk="1" fontAlgn="auto" latinLnBrk="0" hangingPunct="1">
              <a:spcBef>
                <a:spcPts val="0"/>
              </a:spcBef>
              <a:buClrTx/>
              <a:buSzTx/>
              <a:tabLst/>
              <a:defRPr/>
            </a:pPr>
            <a:r>
              <a:rPr kumimoji="0" lang="tr-TR" b="0" i="0" u="none" strike="noStrike" kern="1200" cap="none" spc="0" normalizeH="0" baseline="0" noProof="0" dirty="0">
                <a:ln>
                  <a:noFill/>
                </a:ln>
                <a:solidFill>
                  <a:prstClr val="black"/>
                </a:solidFill>
                <a:effectLst/>
                <a:highlight>
                  <a:srgbClr val="FFFF00"/>
                </a:highlight>
                <a:uLnTx/>
                <a:uFillTx/>
                <a:latin typeface="Times New Roman" panose="02020603050405020304" pitchFamily="18" charset="0"/>
                <a:ea typeface="Calibri" panose="020F0502020204030204" pitchFamily="34" charset="0"/>
                <a:cs typeface="Times New Roman" panose="02020603050405020304" pitchFamily="18" charset="0"/>
              </a:rPr>
              <a:t>11.00’de, 1.500.000 lira, 25 kilogram, 150 kilometre, 1.250.000 kişi vb.</a:t>
            </a:r>
            <a:endParaRPr kumimoji="0" lang="tr-TR" b="0"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ea typeface="Calibri" panose="020F0502020204030204" pitchFamily="34" charset="0"/>
              <a:cs typeface="Times New Roman" panose="02020603050405020304" pitchFamily="18" charset="0"/>
            </a:endParaRPr>
          </a:p>
          <a:p>
            <a:pPr marL="228600" marR="0" lvl="0" indent="-228600" algn="just" defTabSz="914400" rtl="0" eaLnBrk="1" fontAlgn="auto" latinLnBrk="0" hangingPunct="1">
              <a:spcBef>
                <a:spcPts val="0"/>
              </a:spcBef>
              <a:buClrTx/>
              <a:buSzTx/>
              <a:buFont typeface="Arial" panose="020B0604020202020204" pitchFamily="34" charset="0"/>
              <a:buChar char="•"/>
              <a:tabLst/>
              <a:defRPr/>
            </a:pPr>
            <a:r>
              <a:rPr kumimoji="0" lang="tr-TR"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Birden fazla kelimeden oluşan sayılar ayrı yazılır:</a:t>
            </a:r>
            <a:endParaRPr kumimoji="0" lang="tr-TR"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R="0" lvl="0" algn="just" defTabSz="914400" rtl="0" eaLnBrk="1" fontAlgn="auto" latinLnBrk="0" hangingPunct="1">
              <a:spcBef>
                <a:spcPts val="0"/>
              </a:spcBef>
              <a:buClrTx/>
              <a:buSzTx/>
              <a:tabLst/>
              <a:defRPr/>
            </a:pPr>
            <a:r>
              <a:rPr kumimoji="0" lang="tr-TR"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iki yüz, üç yüz altmış beş, bin iki yüz elli bir vb.</a:t>
            </a:r>
            <a:endParaRPr kumimoji="0" lang="tr-TR"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228600" marR="0" lvl="0" indent="-228600" algn="just" defTabSz="914400" rtl="0" eaLnBrk="1" fontAlgn="auto" latinLnBrk="0" hangingPunct="1">
              <a:spcBef>
                <a:spcPts val="0"/>
              </a:spcBef>
              <a:buClrTx/>
              <a:buSzTx/>
              <a:buFont typeface="Arial" panose="020B0604020202020204" pitchFamily="34" charset="0"/>
              <a:buChar char="•"/>
              <a:tabLst/>
              <a:defRPr/>
            </a:pPr>
            <a:r>
              <a:rPr kumimoji="0" lang="tr-TR" b="0" i="0" u="none" strike="noStrike" kern="1200" cap="none" spc="0" normalizeH="0" baseline="0" noProof="0" dirty="0">
                <a:ln>
                  <a:noFill/>
                </a:ln>
                <a:solidFill>
                  <a:prstClr val="black"/>
                </a:solidFill>
                <a:effectLst/>
                <a:highlight>
                  <a:srgbClr val="FFFF00"/>
                </a:highlight>
                <a:uLnTx/>
                <a:uFillTx/>
                <a:latin typeface="Times New Roman" panose="02020603050405020304" pitchFamily="18" charset="0"/>
                <a:ea typeface="Calibri" panose="020F0502020204030204" pitchFamily="34" charset="0"/>
                <a:cs typeface="Times New Roman" panose="02020603050405020304" pitchFamily="18" charset="0"/>
              </a:rPr>
              <a:t>Para ile ilgili işlem ve senet, çek vb. ticari belgelerde geçen sayılar bitişik yazılır:</a:t>
            </a:r>
            <a:endParaRPr kumimoji="0" lang="tr-TR" b="0"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ea typeface="Calibri" panose="020F0502020204030204" pitchFamily="34" charset="0"/>
              <a:cs typeface="Times New Roman" panose="02020603050405020304" pitchFamily="18" charset="0"/>
            </a:endParaRPr>
          </a:p>
          <a:p>
            <a:pPr marR="0" lvl="0" algn="just" defTabSz="914400" rtl="0" eaLnBrk="1" fontAlgn="auto" latinLnBrk="0" hangingPunct="1">
              <a:spcBef>
                <a:spcPts val="0"/>
              </a:spcBef>
              <a:buClrTx/>
              <a:buSzTx/>
              <a:tabLst/>
              <a:defRPr/>
            </a:pPr>
            <a:r>
              <a:rPr kumimoji="0" lang="tr-TR" b="0" i="0" u="none" strike="noStrike" kern="1200" cap="none" spc="0" normalizeH="0" baseline="0" noProof="0" dirty="0">
                <a:ln>
                  <a:noFill/>
                </a:ln>
                <a:solidFill>
                  <a:prstClr val="black"/>
                </a:solidFill>
                <a:effectLst/>
                <a:highlight>
                  <a:srgbClr val="FFFF00"/>
                </a:highlight>
                <a:uLnTx/>
                <a:uFillTx/>
                <a:latin typeface="Times New Roman" panose="02020603050405020304" pitchFamily="18" charset="0"/>
                <a:ea typeface="Calibri" panose="020F0502020204030204" pitchFamily="34" charset="0"/>
                <a:cs typeface="Times New Roman" panose="02020603050405020304" pitchFamily="18" charset="0"/>
              </a:rPr>
              <a:t>650,35 (</a:t>
            </a:r>
            <a:r>
              <a:rPr kumimoji="0" lang="tr-TR" b="0" i="0" u="none" strike="noStrike" kern="1200" cap="none" spc="0" normalizeH="0" baseline="0" noProof="0" dirty="0" err="1">
                <a:ln>
                  <a:noFill/>
                </a:ln>
                <a:solidFill>
                  <a:prstClr val="black"/>
                </a:solidFill>
                <a:effectLst/>
                <a:highlight>
                  <a:srgbClr val="FFFF00"/>
                </a:highlight>
                <a:uLnTx/>
                <a:uFillTx/>
                <a:latin typeface="Times New Roman" panose="02020603050405020304" pitchFamily="18" charset="0"/>
                <a:ea typeface="Calibri" panose="020F0502020204030204" pitchFamily="34" charset="0"/>
                <a:cs typeface="Times New Roman" panose="02020603050405020304" pitchFamily="18" charset="0"/>
              </a:rPr>
              <a:t>altıyüzelli</a:t>
            </a:r>
            <a:r>
              <a:rPr kumimoji="0" lang="tr-TR" b="0" i="0" u="none" strike="noStrike" kern="1200" cap="none" spc="0" normalizeH="0" baseline="0" noProof="0" dirty="0">
                <a:ln>
                  <a:noFill/>
                </a:ln>
                <a:solidFill>
                  <a:prstClr val="black"/>
                </a:solidFill>
                <a:effectLst/>
                <a:highlight>
                  <a:srgbClr val="FFFF00"/>
                </a:highlight>
                <a:uLnTx/>
                <a:uFillTx/>
                <a:latin typeface="Times New Roman" panose="02020603050405020304" pitchFamily="18" charset="0"/>
                <a:ea typeface="Calibri" panose="020F0502020204030204" pitchFamily="34" charset="0"/>
                <a:cs typeface="Times New Roman" panose="02020603050405020304" pitchFamily="18" charset="0"/>
              </a:rPr>
              <a:t> TL, </a:t>
            </a:r>
            <a:r>
              <a:rPr kumimoji="0" lang="tr-TR" b="0" i="0" u="none" strike="noStrike" kern="1200" cap="none" spc="0" normalizeH="0" baseline="0" noProof="0" dirty="0" err="1">
                <a:ln>
                  <a:noFill/>
                </a:ln>
                <a:solidFill>
                  <a:prstClr val="black"/>
                </a:solidFill>
                <a:effectLst/>
                <a:highlight>
                  <a:srgbClr val="FFFF00"/>
                </a:highlight>
                <a:uLnTx/>
                <a:uFillTx/>
                <a:latin typeface="Times New Roman" panose="02020603050405020304" pitchFamily="18" charset="0"/>
                <a:ea typeface="Calibri" panose="020F0502020204030204" pitchFamily="34" charset="0"/>
                <a:cs typeface="Times New Roman" panose="02020603050405020304" pitchFamily="18" charset="0"/>
              </a:rPr>
              <a:t>otuzbeş</a:t>
            </a:r>
            <a:r>
              <a:rPr kumimoji="0" lang="tr-TR" b="0" i="0" u="none" strike="noStrike" kern="1200" cap="none" spc="0" normalizeH="0" baseline="0" noProof="0" dirty="0">
                <a:ln>
                  <a:noFill/>
                </a:ln>
                <a:solidFill>
                  <a:prstClr val="black"/>
                </a:solidFill>
                <a:effectLst/>
                <a:highlight>
                  <a:srgbClr val="FFFF00"/>
                </a:highligh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tr-TR" b="0" i="0" u="none" strike="noStrike" kern="1200" cap="none" spc="0" normalizeH="0" baseline="0" noProof="0" dirty="0" err="1">
                <a:ln>
                  <a:noFill/>
                </a:ln>
                <a:solidFill>
                  <a:prstClr val="black"/>
                </a:solidFill>
                <a:effectLst/>
                <a:highlight>
                  <a:srgbClr val="FFFF00"/>
                </a:highlight>
                <a:uLnTx/>
                <a:uFillTx/>
                <a:latin typeface="Times New Roman" panose="02020603050405020304" pitchFamily="18" charset="0"/>
                <a:ea typeface="Calibri" panose="020F0502020204030204" pitchFamily="34" charset="0"/>
                <a:cs typeface="Times New Roman" panose="02020603050405020304" pitchFamily="18" charset="0"/>
              </a:rPr>
              <a:t>kr</a:t>
            </a:r>
            <a:r>
              <a:rPr kumimoji="0" lang="tr-TR" b="0" i="0" u="none" strike="noStrike" kern="1200" cap="none" spc="0" normalizeH="0" baseline="0" noProof="0" dirty="0">
                <a:ln>
                  <a:noFill/>
                </a:ln>
                <a:solidFill>
                  <a:prstClr val="black"/>
                </a:solidFill>
                <a:effectLst/>
                <a:highlight>
                  <a:srgbClr val="FFFF00"/>
                </a:highlight>
                <a:uLnTx/>
                <a:uFillTx/>
                <a:latin typeface="Times New Roman" panose="02020603050405020304" pitchFamily="18" charset="0"/>
                <a:ea typeface="Calibri" panose="020F0502020204030204" pitchFamily="34" charset="0"/>
                <a:cs typeface="Times New Roman" panose="02020603050405020304" pitchFamily="18" charset="0"/>
              </a:rPr>
              <a:t>).</a:t>
            </a:r>
            <a:endParaRPr kumimoji="0" lang="tr-TR" b="0"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ea typeface="Calibri" panose="020F0502020204030204" pitchFamily="34" charset="0"/>
              <a:cs typeface="Times New Roman" panose="02020603050405020304" pitchFamily="18" charset="0"/>
            </a:endParaRPr>
          </a:p>
          <a:p>
            <a:pPr marL="228600" marR="0" lvl="0" indent="-228600" algn="just" defTabSz="914400" rtl="0" eaLnBrk="1" fontAlgn="auto" latinLnBrk="0" hangingPunct="1">
              <a:spcBef>
                <a:spcPts val="0"/>
              </a:spcBef>
              <a:buClrTx/>
              <a:buSzTx/>
              <a:buFont typeface="Arial" panose="020B0604020202020204" pitchFamily="34" charset="0"/>
              <a:buChar char="•"/>
              <a:tabLst/>
              <a:defRPr/>
            </a:pPr>
            <a:r>
              <a:rPr kumimoji="0" lang="tr-TR"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Yüzde ve binde işaretleri yazılırken sayılarla işaret arasında boşluk bırakılmaz:</a:t>
            </a:r>
            <a:endParaRPr kumimoji="0" lang="tr-TR"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R="0" lvl="0" algn="just" defTabSz="914400" rtl="0" eaLnBrk="1" fontAlgn="auto" latinLnBrk="0" hangingPunct="1">
              <a:spcBef>
                <a:spcPts val="0"/>
              </a:spcBef>
              <a:buClrTx/>
              <a:buSzTx/>
              <a:tabLst/>
              <a:defRPr/>
            </a:pPr>
            <a:r>
              <a:rPr kumimoji="0" lang="tr-TR"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%25, %50 vb.</a:t>
            </a:r>
            <a:endParaRPr kumimoji="0" lang="tr-TR"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228600" marR="0" lvl="0" indent="-228600" algn="just" defTabSz="914400" rtl="0" eaLnBrk="1" fontAlgn="auto" latinLnBrk="0" hangingPunct="1">
              <a:spcBef>
                <a:spcPts val="0"/>
              </a:spcBef>
              <a:buClrTx/>
              <a:buSzTx/>
              <a:buFont typeface="Arial" panose="020B0604020202020204" pitchFamily="34" charset="0"/>
              <a:buChar char="•"/>
              <a:tabLst/>
              <a:defRPr/>
            </a:pPr>
            <a:r>
              <a:rPr kumimoji="0" lang="tr-TR" b="0" i="0" u="none" strike="noStrike" kern="1200" cap="none" spc="0" normalizeH="0" baseline="0" noProof="0" dirty="0">
                <a:ln>
                  <a:noFill/>
                </a:ln>
                <a:solidFill>
                  <a:prstClr val="black"/>
                </a:solidFill>
                <a:effectLst/>
                <a:highlight>
                  <a:srgbClr val="FFFF00"/>
                </a:highlight>
                <a:uLnTx/>
                <a:uFillTx/>
                <a:latin typeface="Times New Roman" panose="02020603050405020304" pitchFamily="18" charset="0"/>
                <a:ea typeface="Calibri" panose="020F0502020204030204" pitchFamily="34" charset="0"/>
                <a:cs typeface="Times New Roman" panose="02020603050405020304" pitchFamily="18" charset="0"/>
              </a:rPr>
              <a:t>Dört ve dörtten çok basamaklı sayılar sondan sayılmak üzere üçlü gruplara ayrılarak yazılır ve aralarına nokta konur:</a:t>
            </a:r>
            <a:endParaRPr kumimoji="0" lang="tr-TR" b="0"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ea typeface="Calibri" panose="020F0502020204030204" pitchFamily="34" charset="0"/>
              <a:cs typeface="Times New Roman" panose="02020603050405020304" pitchFamily="18" charset="0"/>
            </a:endParaRPr>
          </a:p>
          <a:p>
            <a:pPr marR="0" lvl="0" algn="just" defTabSz="914400" rtl="0" eaLnBrk="1" fontAlgn="auto" latinLnBrk="0" hangingPunct="1">
              <a:spcBef>
                <a:spcPts val="0"/>
              </a:spcBef>
              <a:buClrTx/>
              <a:buSzTx/>
              <a:tabLst/>
              <a:defRPr/>
            </a:pPr>
            <a:r>
              <a:rPr kumimoji="0" lang="tr-TR" b="0" i="0" u="none" strike="noStrike" kern="1200" cap="none" spc="0" normalizeH="0" baseline="0" noProof="0" dirty="0">
                <a:ln>
                  <a:noFill/>
                </a:ln>
                <a:solidFill>
                  <a:prstClr val="black"/>
                </a:solidFill>
                <a:effectLst/>
                <a:highlight>
                  <a:srgbClr val="FFFF00"/>
                </a:highlight>
                <a:uLnTx/>
                <a:uFillTx/>
                <a:latin typeface="Times New Roman" panose="02020603050405020304" pitchFamily="18" charset="0"/>
                <a:ea typeface="Calibri" panose="020F0502020204030204" pitchFamily="34" charset="0"/>
                <a:cs typeface="Times New Roman" panose="02020603050405020304" pitchFamily="18" charset="0"/>
              </a:rPr>
              <a:t>4.567, 326.197 vb.</a:t>
            </a:r>
            <a:endParaRPr kumimoji="0" lang="tr-TR" b="0"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ea typeface="Calibri" panose="020F0502020204030204" pitchFamily="34" charset="0"/>
              <a:cs typeface="Times New Roman" panose="02020603050405020304" pitchFamily="18" charset="0"/>
            </a:endParaRPr>
          </a:p>
          <a:p>
            <a:pPr marL="228600" marR="0" lvl="0" indent="-228600" algn="just" defTabSz="914400" rtl="0" eaLnBrk="1" fontAlgn="auto" latinLnBrk="0" hangingPunct="1">
              <a:spcBef>
                <a:spcPts val="0"/>
              </a:spcBef>
              <a:buClrTx/>
              <a:buSzTx/>
              <a:buFont typeface="Arial" panose="020B0604020202020204" pitchFamily="34" charset="0"/>
              <a:buChar char="•"/>
              <a:tabLst/>
              <a:defRPr/>
            </a:pPr>
            <a:r>
              <a:rPr kumimoji="0" lang="tr-TR"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Sayılarda kesirler virgülle ayrılır:</a:t>
            </a:r>
            <a:endParaRPr kumimoji="0" lang="tr-TR"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R="0" lvl="0" algn="just" defTabSz="914400" rtl="0" eaLnBrk="1" fontAlgn="auto" latinLnBrk="0" hangingPunct="1">
              <a:spcBef>
                <a:spcPts val="0"/>
              </a:spcBef>
              <a:buClrTx/>
              <a:buSzTx/>
              <a:tabLst/>
              <a:defRPr/>
            </a:pPr>
            <a:r>
              <a:rPr kumimoji="0" lang="tr-TR"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15,2 (15 tam, onda 2), 5,26 (5 tam, yüzde 26) vb.</a:t>
            </a:r>
            <a:endParaRPr kumimoji="0" lang="tr-TR"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228600" marR="0" lvl="0" indent="-228600" algn="just" defTabSz="914400" rtl="0" eaLnBrk="1" fontAlgn="auto" latinLnBrk="0" hangingPunct="1">
              <a:spcBef>
                <a:spcPts val="0"/>
              </a:spcBef>
              <a:buClrTx/>
              <a:buSzTx/>
              <a:buFont typeface="Arial" panose="020B0604020202020204" pitchFamily="34" charset="0"/>
              <a:buChar char="•"/>
              <a:tabLst/>
              <a:defRPr/>
            </a:pPr>
            <a:r>
              <a:rPr kumimoji="0" lang="tr-TR" b="0" i="0" u="none" strike="noStrike" kern="1200" cap="none" spc="0" normalizeH="0" baseline="0" noProof="0" dirty="0">
                <a:ln>
                  <a:noFill/>
                </a:ln>
                <a:solidFill>
                  <a:prstClr val="black"/>
                </a:solidFill>
                <a:effectLst/>
                <a:highlight>
                  <a:srgbClr val="FFFF00"/>
                </a:highlight>
                <a:uLnTx/>
                <a:uFillTx/>
                <a:latin typeface="Times New Roman" panose="02020603050405020304" pitchFamily="18" charset="0"/>
                <a:ea typeface="Calibri" panose="020F0502020204030204" pitchFamily="34" charset="0"/>
                <a:cs typeface="Times New Roman" panose="02020603050405020304" pitchFamily="18" charset="0"/>
              </a:rPr>
              <a:t>Sıra sayıları yazıyla veya rakamla gösterilebilir. Rakamla gösterilmesi durumunda ya rakamdan sonra bir nokta konur ya da rakamdan sonra kesme işareti konularak derece gösteren ek yazılır:</a:t>
            </a:r>
            <a:endParaRPr kumimoji="0" lang="tr-TR" b="0"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ea typeface="Calibri" panose="020F0502020204030204" pitchFamily="34" charset="0"/>
              <a:cs typeface="Times New Roman" panose="02020603050405020304" pitchFamily="18" charset="0"/>
            </a:endParaRPr>
          </a:p>
          <a:p>
            <a:pPr marR="0" lvl="0" algn="just" defTabSz="914400" rtl="0" eaLnBrk="1" fontAlgn="auto" latinLnBrk="0" hangingPunct="1">
              <a:spcBef>
                <a:spcPts val="0"/>
              </a:spcBef>
              <a:buClrTx/>
              <a:buSzTx/>
              <a:tabLst/>
              <a:defRPr/>
            </a:pPr>
            <a:r>
              <a:rPr kumimoji="0" lang="tr-TR" b="0" i="0" u="none" strike="noStrike" kern="1200" cap="none" spc="0" normalizeH="0" baseline="0" noProof="0" dirty="0">
                <a:ln>
                  <a:noFill/>
                </a:ln>
                <a:solidFill>
                  <a:prstClr val="black"/>
                </a:solidFill>
                <a:effectLst/>
                <a:highlight>
                  <a:srgbClr val="FFFF00"/>
                </a:highlight>
                <a:uLnTx/>
                <a:uFillTx/>
                <a:latin typeface="Times New Roman" panose="02020603050405020304" pitchFamily="18" charset="0"/>
                <a:ea typeface="Calibri" panose="020F0502020204030204" pitchFamily="34" charset="0"/>
                <a:cs typeface="Times New Roman" panose="02020603050405020304" pitchFamily="18" charset="0"/>
              </a:rPr>
              <a:t>15., 56., XX.; 15'inci, 56'ncı, </a:t>
            </a:r>
            <a:r>
              <a:rPr kumimoji="0" lang="tr-TR" b="0" i="0" u="none" strike="noStrike" kern="1200" cap="none" spc="0" normalizeH="0" baseline="0" noProof="0" dirty="0" err="1">
                <a:ln>
                  <a:noFill/>
                </a:ln>
                <a:solidFill>
                  <a:prstClr val="black"/>
                </a:solidFill>
                <a:effectLst/>
                <a:highlight>
                  <a:srgbClr val="FFFF00"/>
                </a:highlight>
                <a:uLnTx/>
                <a:uFillTx/>
                <a:latin typeface="Times New Roman" panose="02020603050405020304" pitchFamily="18" charset="0"/>
                <a:ea typeface="Calibri" panose="020F0502020204030204" pitchFamily="34" charset="0"/>
                <a:cs typeface="Times New Roman" panose="02020603050405020304" pitchFamily="18" charset="0"/>
              </a:rPr>
              <a:t>XX’nci</a:t>
            </a:r>
            <a:r>
              <a:rPr kumimoji="0" lang="tr-TR" b="0" i="0" u="none" strike="noStrike" kern="1200" cap="none" spc="0" normalizeH="0" baseline="0" noProof="0" dirty="0">
                <a:ln>
                  <a:noFill/>
                </a:ln>
                <a:solidFill>
                  <a:prstClr val="black"/>
                </a:solidFill>
                <a:effectLst/>
                <a:highlight>
                  <a:srgbClr val="FFFF00"/>
                </a:highlight>
                <a:uLnTx/>
                <a:uFillTx/>
                <a:latin typeface="Times New Roman" panose="02020603050405020304" pitchFamily="18" charset="0"/>
                <a:ea typeface="Calibri" panose="020F0502020204030204" pitchFamily="34" charset="0"/>
                <a:cs typeface="Times New Roman" panose="02020603050405020304" pitchFamily="18" charset="0"/>
              </a:rPr>
              <a:t> vb.</a:t>
            </a:r>
            <a:endParaRPr kumimoji="0" lang="tr-TR" b="0"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ea typeface="Calibri" panose="020F0502020204030204" pitchFamily="34" charset="0"/>
              <a:cs typeface="Times New Roman" panose="02020603050405020304" pitchFamily="18" charset="0"/>
            </a:endParaRPr>
          </a:p>
          <a:p>
            <a:pPr marL="228600" marR="0" lvl="0" indent="-228600" algn="just" defTabSz="914400" rtl="0" eaLnBrk="1" fontAlgn="auto" latinLnBrk="0" hangingPunct="1">
              <a:spcBef>
                <a:spcPts val="0"/>
              </a:spcBef>
              <a:buClrTx/>
              <a:buSzTx/>
              <a:buFont typeface="Arial" panose="020B0604020202020204" pitchFamily="34" charset="0"/>
              <a:buChar char="•"/>
              <a:tabLst/>
              <a:defRPr/>
            </a:pPr>
            <a:r>
              <a:rPr kumimoji="0" lang="tr-TR"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Üleştirme sayıları rakamla değil yazıyla belirtilir:</a:t>
            </a:r>
            <a:endParaRPr kumimoji="0" lang="tr-TR"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R="0" lvl="0" algn="just" defTabSz="914400" rtl="0" eaLnBrk="1" fontAlgn="auto" latinLnBrk="0" hangingPunct="1">
              <a:spcBef>
                <a:spcPts val="0"/>
              </a:spcBef>
              <a:buClrTx/>
              <a:buSzTx/>
              <a:tabLst/>
              <a:defRPr/>
            </a:pPr>
            <a:r>
              <a:rPr kumimoji="0" lang="tr-TR"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2'şer </a:t>
            </a:r>
            <a:r>
              <a:rPr kumimoji="0" lang="tr-TR" b="1" i="0" u="none" strike="noStrike" kern="1200" cap="none" spc="0" normalizeH="0" baseline="0" noProof="0" dirty="0">
                <a:ln>
                  <a:noFill/>
                </a:ln>
                <a:solidFill>
                  <a:prstClr val="black"/>
                </a:solidFill>
                <a:effectLst/>
                <a:highlight>
                  <a:srgbClr val="00FFFF"/>
                </a:highlight>
                <a:uLnTx/>
                <a:uFillTx/>
                <a:latin typeface="Times New Roman" panose="02020603050405020304" pitchFamily="18" charset="0"/>
                <a:ea typeface="Calibri" panose="020F0502020204030204" pitchFamily="34" charset="0"/>
                <a:cs typeface="Times New Roman" panose="02020603050405020304" pitchFamily="18" charset="0"/>
              </a:rPr>
              <a:t>değil ikişer</a:t>
            </a:r>
            <a:r>
              <a:rPr kumimoji="0" lang="tr-TR"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9'ar değil </a:t>
            </a:r>
            <a:r>
              <a:rPr kumimoji="0" lang="tr-TR" b="1" i="0" u="none" strike="noStrike" kern="1200" cap="none" spc="0" normalizeH="0" baseline="0" noProof="0" dirty="0">
                <a:ln>
                  <a:noFill/>
                </a:ln>
                <a:solidFill>
                  <a:prstClr val="black"/>
                </a:solidFill>
                <a:effectLst/>
                <a:highlight>
                  <a:srgbClr val="00FFFF"/>
                </a:highlight>
                <a:uLnTx/>
                <a:uFillTx/>
                <a:latin typeface="Times New Roman" panose="02020603050405020304" pitchFamily="18" charset="0"/>
                <a:ea typeface="Calibri" panose="020F0502020204030204" pitchFamily="34" charset="0"/>
                <a:cs typeface="Times New Roman" panose="02020603050405020304" pitchFamily="18" charset="0"/>
              </a:rPr>
              <a:t>dokuzar,</a:t>
            </a:r>
            <a:r>
              <a:rPr kumimoji="0" lang="tr-TR"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100’er değil </a:t>
            </a:r>
            <a:r>
              <a:rPr kumimoji="0" lang="tr-TR" b="1" i="0" u="none" strike="noStrike" kern="1200" cap="none" spc="0" normalizeH="0" baseline="0" noProof="0" dirty="0">
                <a:ln>
                  <a:noFill/>
                </a:ln>
                <a:solidFill>
                  <a:prstClr val="black"/>
                </a:solidFill>
                <a:effectLst/>
                <a:highlight>
                  <a:srgbClr val="00FFFF"/>
                </a:highlight>
                <a:uLnTx/>
                <a:uFillTx/>
                <a:latin typeface="Times New Roman" panose="02020603050405020304" pitchFamily="18" charset="0"/>
                <a:ea typeface="Calibri" panose="020F0502020204030204" pitchFamily="34" charset="0"/>
                <a:cs typeface="Times New Roman" panose="02020603050405020304" pitchFamily="18" charset="0"/>
              </a:rPr>
              <a:t>yüzer </a:t>
            </a:r>
            <a:r>
              <a:rPr kumimoji="0" lang="tr-TR"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vb.</a:t>
            </a:r>
            <a:endParaRPr kumimoji="0" lang="tr-TR"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228600" marR="0" lvl="0" indent="-228600" algn="just" defTabSz="914400" rtl="0" eaLnBrk="1" fontAlgn="auto" latinLnBrk="0" hangingPunct="1">
              <a:spcBef>
                <a:spcPts val="0"/>
              </a:spcBef>
              <a:buClrTx/>
              <a:buSzTx/>
              <a:buFont typeface="Arial" panose="020B0604020202020204" pitchFamily="34" charset="0"/>
              <a:buChar char="•"/>
              <a:tabLst/>
              <a:defRPr/>
            </a:pPr>
            <a:r>
              <a:rPr kumimoji="0" lang="tr-TR" b="0" i="0" u="none" strike="noStrike" kern="1200" cap="none" spc="0" normalizeH="0" baseline="0" noProof="0" dirty="0">
                <a:ln>
                  <a:noFill/>
                </a:ln>
                <a:solidFill>
                  <a:prstClr val="black"/>
                </a:solidFill>
                <a:effectLst/>
                <a:highlight>
                  <a:srgbClr val="FFFF00"/>
                </a:highlight>
                <a:uLnTx/>
                <a:uFillTx/>
                <a:latin typeface="Times New Roman" panose="02020603050405020304" pitchFamily="18" charset="0"/>
                <a:ea typeface="Calibri" panose="020F0502020204030204" pitchFamily="34" charset="0"/>
                <a:cs typeface="Times New Roman" panose="02020603050405020304" pitchFamily="18" charset="0"/>
              </a:rPr>
              <a:t>Bayağı kesirlere getirilecek ekler alttaki sayı esas alınarak yazılır:</a:t>
            </a:r>
            <a:endParaRPr kumimoji="0" lang="tr-TR" b="0"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ea typeface="Calibri" panose="020F0502020204030204" pitchFamily="34" charset="0"/>
              <a:cs typeface="Times New Roman" panose="02020603050405020304" pitchFamily="18" charset="0"/>
            </a:endParaRPr>
          </a:p>
          <a:p>
            <a:pPr marR="0" lvl="0" algn="just" defTabSz="914400" rtl="0" eaLnBrk="1" fontAlgn="auto" latinLnBrk="0" hangingPunct="1">
              <a:spcBef>
                <a:spcPts val="0"/>
              </a:spcBef>
              <a:buClrTx/>
              <a:buSzTx/>
              <a:tabLst/>
              <a:defRPr/>
            </a:pPr>
            <a:r>
              <a:rPr kumimoji="0" lang="tr-TR" b="0" i="0" u="none" strike="noStrike" kern="1200" cap="none" spc="0" normalizeH="0" baseline="0" noProof="0" dirty="0">
                <a:ln>
                  <a:noFill/>
                </a:ln>
                <a:solidFill>
                  <a:prstClr val="black"/>
                </a:solidFill>
                <a:effectLst/>
                <a:highlight>
                  <a:srgbClr val="FFFF00"/>
                </a:highlight>
                <a:uLnTx/>
                <a:uFillTx/>
                <a:latin typeface="Times New Roman" panose="02020603050405020304" pitchFamily="18" charset="0"/>
                <a:ea typeface="Calibri" panose="020F0502020204030204" pitchFamily="34" charset="0"/>
                <a:cs typeface="Times New Roman" panose="02020603050405020304" pitchFamily="18" charset="0"/>
              </a:rPr>
              <a:t>4/8’i (dört bölü sekizi), 1/2’si (bir bölü ikisi) </a:t>
            </a:r>
            <a:r>
              <a:rPr kumimoji="0" lang="tr-TR" b="0" i="0" u="none" strike="noStrike" kern="1200" cap="none" spc="0" normalizeH="0" baseline="0" noProof="0" dirty="0" err="1">
                <a:ln>
                  <a:noFill/>
                </a:ln>
                <a:solidFill>
                  <a:prstClr val="black"/>
                </a:solidFill>
                <a:effectLst/>
                <a:highlight>
                  <a:srgbClr val="FFFF00"/>
                </a:highlight>
                <a:uLnTx/>
                <a:uFillTx/>
                <a:latin typeface="Times New Roman" panose="02020603050405020304" pitchFamily="18" charset="0"/>
                <a:ea typeface="Calibri" panose="020F0502020204030204" pitchFamily="34" charset="0"/>
                <a:cs typeface="Times New Roman" panose="02020603050405020304" pitchFamily="18" charset="0"/>
              </a:rPr>
              <a:t>vb</a:t>
            </a:r>
            <a:endParaRPr lang="tr-TR" sz="18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4787326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1C07848-D912-4D82-8CF4-069A04D6A0C5}"/>
              </a:ext>
            </a:extLst>
          </p:cNvPr>
          <p:cNvSpPr>
            <a:spLocks noGrp="1"/>
          </p:cNvSpPr>
          <p:nvPr>
            <p:ph type="title"/>
          </p:nvPr>
        </p:nvSpPr>
        <p:spPr>
          <a:xfrm>
            <a:off x="581026" y="266700"/>
            <a:ext cx="4191000" cy="914400"/>
          </a:xfrm>
        </p:spPr>
        <p:txBody>
          <a:bodyPr>
            <a:normAutofit fontScale="90000"/>
          </a:bodyPr>
          <a:lstStyle/>
          <a:p>
            <a:br>
              <a:rPr lang="tr-TR" sz="2400" b="1" dirty="0">
                <a:effectLst/>
                <a:latin typeface="Times New Roman" panose="02020603050405020304" pitchFamily="18" charset="0"/>
                <a:ea typeface="Calibri" panose="020F0502020204030204" pitchFamily="34" charset="0"/>
                <a:cs typeface="Times New Roman" panose="02020603050405020304" pitchFamily="18" charset="0"/>
              </a:rPr>
            </a:br>
            <a:r>
              <a:rPr lang="tr-TR" sz="2400" b="1" dirty="0">
                <a:effectLst/>
                <a:latin typeface="Times New Roman" panose="02020603050405020304" pitchFamily="18" charset="0"/>
                <a:ea typeface="Calibri" panose="020F0502020204030204" pitchFamily="34" charset="0"/>
                <a:cs typeface="Times New Roman" panose="02020603050405020304" pitchFamily="18" charset="0"/>
              </a:rPr>
              <a:t>Düzeltme İşaretinin (^) Kullanımı</a:t>
            </a:r>
            <a:br>
              <a:rPr lang="tr-TR" sz="1800" dirty="0">
                <a:effectLst/>
                <a:latin typeface="Calibri" panose="020F0502020204030204" pitchFamily="34" charset="0"/>
                <a:ea typeface="Calibri" panose="020F0502020204030204" pitchFamily="34" charset="0"/>
                <a:cs typeface="Times New Roman" panose="02020603050405020304" pitchFamily="18" charset="0"/>
              </a:rPr>
            </a:br>
            <a:endParaRPr lang="tr-TR" sz="2400" dirty="0"/>
          </a:p>
        </p:txBody>
      </p:sp>
      <p:pic>
        <p:nvPicPr>
          <p:cNvPr id="5" name="İçerik Yer Tutucusu 4">
            <a:extLst>
              <a:ext uri="{FF2B5EF4-FFF2-40B4-BE49-F238E27FC236}">
                <a16:creationId xmlns:a16="http://schemas.microsoft.com/office/drawing/2014/main" id="{D0C6C9AF-1FB0-4355-B651-6913CC3298DB}"/>
              </a:ext>
            </a:extLst>
          </p:cNvPr>
          <p:cNvPicPr>
            <a:picLocks noGrp="1"/>
          </p:cNvPicPr>
          <p:nvPr>
            <p:ph idx="1"/>
          </p:nvPr>
        </p:nvPicPr>
        <p:blipFill>
          <a:blip r:embed="rId2"/>
          <a:stretch>
            <a:fillRect/>
          </a:stretch>
        </p:blipFill>
        <p:spPr>
          <a:xfrm>
            <a:off x="6162175" y="2182070"/>
            <a:ext cx="4214225" cy="2484335"/>
          </a:xfrm>
          <a:prstGeom prst="rect">
            <a:avLst/>
          </a:prstGeom>
        </p:spPr>
      </p:pic>
      <p:sp>
        <p:nvSpPr>
          <p:cNvPr id="4" name="Metin Yer Tutucusu 3">
            <a:extLst>
              <a:ext uri="{FF2B5EF4-FFF2-40B4-BE49-F238E27FC236}">
                <a16:creationId xmlns:a16="http://schemas.microsoft.com/office/drawing/2014/main" id="{4F171E22-5F21-4231-B650-538E609C1BBD}"/>
              </a:ext>
            </a:extLst>
          </p:cNvPr>
          <p:cNvSpPr>
            <a:spLocks noGrp="1"/>
          </p:cNvSpPr>
          <p:nvPr>
            <p:ph type="body" sz="half" idx="2"/>
          </p:nvPr>
        </p:nvSpPr>
        <p:spPr>
          <a:xfrm>
            <a:off x="581026" y="1085851"/>
            <a:ext cx="5391150" cy="4783138"/>
          </a:xfrm>
        </p:spPr>
        <p:txBody>
          <a:bodyPr>
            <a:normAutofit lnSpcReduction="10000"/>
          </a:bodyPr>
          <a:lstStyle/>
          <a:p>
            <a:pPr algn="just">
              <a:lnSpc>
                <a:spcPct val="100000"/>
              </a:lnSpc>
              <a:spcBef>
                <a:spcPts val="0"/>
              </a:spcBef>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Resmî yazılarda çoğunlukla karıştırılan veya yanlış bilinen konulardan birisi de genel kullanımda “şapka” (^) olarak bilinen ve sesli harflere getirilen “düzeltme </a:t>
            </a:r>
            <a:r>
              <a:rPr lang="tr-TR" sz="1800" dirty="0" err="1">
                <a:effectLst/>
                <a:latin typeface="Times New Roman" panose="02020603050405020304" pitchFamily="18" charset="0"/>
                <a:ea typeface="Calibri" panose="020F0502020204030204" pitchFamily="34" charset="0"/>
                <a:cs typeface="Times New Roman" panose="02020603050405020304" pitchFamily="18" charset="0"/>
              </a:rPr>
              <a:t>işareti”nin</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 kullanımıdır. Söz konusu işaretin kullanım özellikleri şöyledir:</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Yazılışları aynı, anlamları ve söylenişleri ayrı olan kelimeleri ayırt etmek için okunuşları uzun olan ünlülerin üzerine konur,</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Bef>
                <a:spcPts val="0"/>
              </a:spcBef>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Nispet ekinin, belirtme durumu ve iyelik ekiyle karışmasını önlemek için kullanılır:</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Bef>
                <a:spcPts val="0"/>
              </a:spcBef>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Türk askeri ve askerî okul, İslam dini ve dinî bilgiler, fizik ilmi ve ilmî tartışmalar, Atatürk’ün resmi ve resmî tören vb.</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Bef>
                <a:spcPts val="0"/>
              </a:spcBef>
            </a:pPr>
            <a:r>
              <a:rPr lang="tr-TR" sz="1800" b="1" dirty="0">
                <a:effectLst/>
                <a:latin typeface="Times New Roman" panose="02020603050405020304" pitchFamily="18" charset="0"/>
                <a:ea typeface="Calibri" panose="020F0502020204030204" pitchFamily="34" charset="0"/>
                <a:cs typeface="Times New Roman" panose="02020603050405020304" pitchFamily="18" charset="0"/>
              </a:rPr>
              <a:t>Not: Nispet eki alan kelimelere Türkçe ekler getirildiğinde düzeltme işareti olduğu gibi kalır:</a:t>
            </a:r>
            <a:endParaRPr lang="tr-TR" sz="18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Bef>
                <a:spcPts val="0"/>
              </a:spcBef>
            </a:pPr>
            <a:r>
              <a:rPr lang="tr-TR" sz="1800" b="1" dirty="0">
                <a:effectLst/>
                <a:latin typeface="Times New Roman" panose="02020603050405020304" pitchFamily="18" charset="0"/>
                <a:ea typeface="Calibri" panose="020F0502020204030204" pitchFamily="34" charset="0"/>
                <a:cs typeface="Times New Roman" panose="02020603050405020304" pitchFamily="18" charset="0"/>
              </a:rPr>
              <a:t>millîleştirmek, millîlik, resmîleştirmek, resmîlik vb.</a:t>
            </a:r>
            <a:endParaRPr lang="tr-TR" sz="1800" b="1" dirty="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a:p>
            <a:endParaRPr lang="tr-TR" dirty="0"/>
          </a:p>
        </p:txBody>
      </p:sp>
    </p:spTree>
    <p:extLst>
      <p:ext uri="{BB962C8B-B14F-4D97-AF65-F5344CB8AC3E}">
        <p14:creationId xmlns:p14="http://schemas.microsoft.com/office/powerpoint/2010/main" val="670442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0CD5A62-F8B0-44E4-92CE-60917178D15E}"/>
              </a:ext>
            </a:extLst>
          </p:cNvPr>
          <p:cNvSpPr>
            <a:spLocks noGrp="1"/>
          </p:cNvSpPr>
          <p:nvPr>
            <p:ph type="title"/>
          </p:nvPr>
        </p:nvSpPr>
        <p:spPr/>
        <p:txBody>
          <a:bodyPr>
            <a:normAutofit fontScale="90000"/>
          </a:bodyPr>
          <a:lstStyle/>
          <a:p>
            <a:r>
              <a:rPr lang="tr-TR"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Aşağıdaki durumlarda Batı kökenli kelimeler özgün biçimleri ile ya­zılırlar:</a:t>
            </a:r>
            <a:br>
              <a:rPr lang="tr-TR" sz="1800" dirty="0">
                <a:effectLst/>
                <a:latin typeface="Calibri" panose="020F0502020204030204" pitchFamily="34" charset="0"/>
                <a:ea typeface="Calibri" panose="020F0502020204030204" pitchFamily="34" charset="0"/>
                <a:cs typeface="Times New Roman" panose="02020603050405020304" pitchFamily="18" charset="0"/>
              </a:rPr>
            </a:br>
            <a:endParaRPr lang="tr-TR" dirty="0"/>
          </a:p>
        </p:txBody>
      </p:sp>
      <p:graphicFrame>
        <p:nvGraphicFramePr>
          <p:cNvPr id="4" name="İçerik Yer Tutucusu 3">
            <a:extLst>
              <a:ext uri="{FF2B5EF4-FFF2-40B4-BE49-F238E27FC236}">
                <a16:creationId xmlns:a16="http://schemas.microsoft.com/office/drawing/2014/main" id="{841C5955-376C-42EF-B733-84D85E936144}"/>
              </a:ext>
            </a:extLst>
          </p:cNvPr>
          <p:cNvGraphicFramePr>
            <a:graphicFrameLocks noGrp="1"/>
          </p:cNvGraphicFramePr>
          <p:nvPr>
            <p:ph idx="1"/>
            <p:extLst>
              <p:ext uri="{D42A27DB-BD31-4B8C-83A1-F6EECF244321}">
                <p14:modId xmlns:p14="http://schemas.microsoft.com/office/powerpoint/2010/main" val="3188987092"/>
              </p:ext>
            </p:extLst>
          </p:nvPr>
        </p:nvGraphicFramePr>
        <p:xfrm>
          <a:off x="1019175" y="1323975"/>
          <a:ext cx="10687050" cy="4610100"/>
        </p:xfrm>
        <a:graphic>
          <a:graphicData uri="http://schemas.openxmlformats.org/drawingml/2006/table">
            <a:tbl>
              <a:tblPr firstRow="1" firstCol="1" bandRow="1">
                <a:tableStyleId>{5C22544A-7EE6-4342-B048-85BDC9FD1C3A}</a:tableStyleId>
              </a:tblPr>
              <a:tblGrid>
                <a:gridCol w="3701837">
                  <a:extLst>
                    <a:ext uri="{9D8B030D-6E8A-4147-A177-3AD203B41FA5}">
                      <a16:colId xmlns:a16="http://schemas.microsoft.com/office/drawing/2014/main" val="595042893"/>
                    </a:ext>
                  </a:extLst>
                </a:gridCol>
                <a:gridCol w="4016770">
                  <a:extLst>
                    <a:ext uri="{9D8B030D-6E8A-4147-A177-3AD203B41FA5}">
                      <a16:colId xmlns:a16="http://schemas.microsoft.com/office/drawing/2014/main" val="2058843599"/>
                    </a:ext>
                  </a:extLst>
                </a:gridCol>
                <a:gridCol w="2968443">
                  <a:extLst>
                    <a:ext uri="{9D8B030D-6E8A-4147-A177-3AD203B41FA5}">
                      <a16:colId xmlns:a16="http://schemas.microsoft.com/office/drawing/2014/main" val="1951075322"/>
                    </a:ext>
                  </a:extLst>
                </a:gridCol>
              </a:tblGrid>
              <a:tr h="1222955">
                <a:tc>
                  <a:txBody>
                    <a:bodyPr/>
                    <a:lstStyle/>
                    <a:p>
                      <a:pPr algn="just" fontAlgn="base">
                        <a:lnSpc>
                          <a:spcPct val="107000"/>
                        </a:lnSpc>
                        <a:spcAft>
                          <a:spcPts val="800"/>
                        </a:spcAft>
                      </a:pPr>
                      <a:r>
                        <a:rPr lang="tr-TR" sz="1800">
                          <a:effectLst/>
                          <a:latin typeface="Times New Roman" panose="02020603050405020304" pitchFamily="18" charset="0"/>
                          <a:cs typeface="Times New Roman" panose="02020603050405020304" pitchFamily="18" charset="0"/>
                        </a:rPr>
                        <a:t>1. Bilim, sanat ve uzmanlık dallarında kullanılan bazı terimler: </a:t>
                      </a:r>
                      <a:endParaRPr lang="tr-TR"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fontAlgn="base">
                        <a:lnSpc>
                          <a:spcPct val="107000"/>
                        </a:lnSpc>
                        <a:spcAft>
                          <a:spcPts val="800"/>
                        </a:spcAft>
                      </a:pPr>
                      <a:r>
                        <a:rPr lang="tr-TR" sz="1800">
                          <a:effectLst/>
                          <a:latin typeface="Times New Roman" panose="02020603050405020304" pitchFamily="18" charset="0"/>
                          <a:cs typeface="Times New Roman" panose="02020603050405020304" pitchFamily="18" charset="0"/>
                        </a:rPr>
                        <a:t>andante (müzik), cuprum (kimya), deseptyl (eczacılık), quercus, terminus technicus (teknik terim) vb.</a:t>
                      </a:r>
                      <a:endParaRPr lang="tr-TR"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fontAlgn="base">
                        <a:lnSpc>
                          <a:spcPct val="107000"/>
                        </a:lnSpc>
                        <a:spcAft>
                          <a:spcPts val="800"/>
                        </a:spcAft>
                      </a:pPr>
                      <a:r>
                        <a:rPr lang="tr-TR" sz="1800">
                          <a:effectLst/>
                          <a:latin typeface="Times New Roman" panose="02020603050405020304" pitchFamily="18" charset="0"/>
                          <a:cs typeface="Times New Roman" panose="02020603050405020304" pitchFamily="18" charset="0"/>
                        </a:rPr>
                        <a:t> </a:t>
                      </a:r>
                      <a:endParaRPr lang="tr-TR"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94272718"/>
                  </a:ext>
                </a:extLst>
              </a:tr>
              <a:tr h="3387145">
                <a:tc>
                  <a:txBody>
                    <a:bodyPr/>
                    <a:lstStyle/>
                    <a:p>
                      <a:pPr algn="just" fontAlgn="base">
                        <a:lnSpc>
                          <a:spcPct val="107000"/>
                        </a:lnSpc>
                        <a:spcAft>
                          <a:spcPts val="800"/>
                        </a:spcAft>
                      </a:pPr>
                      <a:r>
                        <a:rPr lang="tr-TR" sz="1800" dirty="0">
                          <a:effectLst/>
                          <a:latin typeface="Times New Roman" panose="02020603050405020304" pitchFamily="18" charset="0"/>
                          <a:cs typeface="Times New Roman" panose="02020603050405020304" pitchFamily="18" charset="0"/>
                        </a:rPr>
                        <a:t>2. Latin yazı sistemini kullanan dillerden alınma deyim ve sözler</a:t>
                      </a:r>
                    </a:p>
                    <a:p>
                      <a:pPr algn="just" fontAlgn="base">
                        <a:lnSpc>
                          <a:spcPct val="107000"/>
                        </a:lnSpc>
                        <a:spcAft>
                          <a:spcPts val="800"/>
                        </a:spcAft>
                      </a:pPr>
                      <a:r>
                        <a:rPr lang="tr-TR" sz="1800" dirty="0">
                          <a:effectLst/>
                          <a:latin typeface="Times New Roman" panose="02020603050405020304" pitchFamily="18" charset="0"/>
                          <a:cs typeface="Times New Roman" panose="02020603050405020304" pitchFamily="18" charset="0"/>
                        </a:rPr>
                        <a:t> </a:t>
                      </a:r>
                      <a:endParaRPr lang="tr-TR"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fontAlgn="base">
                        <a:lnSpc>
                          <a:spcPct val="107000"/>
                        </a:lnSpc>
                        <a:spcAft>
                          <a:spcPts val="800"/>
                        </a:spcAft>
                      </a:pPr>
                      <a:r>
                        <a:rPr lang="tr-TR" sz="1800" dirty="0">
                          <a:effectLst/>
                          <a:latin typeface="Times New Roman" panose="02020603050405020304" pitchFamily="18" charset="0"/>
                          <a:cs typeface="Times New Roman" panose="02020603050405020304" pitchFamily="18" charset="0"/>
                        </a:rPr>
                        <a:t>: </a:t>
                      </a:r>
                      <a:r>
                        <a:rPr lang="tr-TR" sz="1800" dirty="0" err="1">
                          <a:effectLst/>
                          <a:latin typeface="Times New Roman" panose="02020603050405020304" pitchFamily="18" charset="0"/>
                          <a:cs typeface="Times New Roman" panose="02020603050405020304" pitchFamily="18" charset="0"/>
                        </a:rPr>
                        <a:t>Veni</a:t>
                      </a:r>
                      <a:r>
                        <a:rPr lang="tr-TR" sz="1800" dirty="0">
                          <a:effectLst/>
                          <a:latin typeface="Times New Roman" panose="02020603050405020304" pitchFamily="18" charset="0"/>
                          <a:cs typeface="Times New Roman" panose="02020603050405020304" pitchFamily="18" charset="0"/>
                        </a:rPr>
                        <a:t>, </a:t>
                      </a:r>
                      <a:r>
                        <a:rPr lang="tr-TR" sz="1800" dirty="0" err="1">
                          <a:effectLst/>
                          <a:latin typeface="Times New Roman" panose="02020603050405020304" pitchFamily="18" charset="0"/>
                          <a:cs typeface="Times New Roman" panose="02020603050405020304" pitchFamily="18" charset="0"/>
                        </a:rPr>
                        <a:t>vidi</a:t>
                      </a:r>
                      <a:r>
                        <a:rPr lang="tr-TR" sz="1800" dirty="0">
                          <a:effectLst/>
                          <a:latin typeface="Times New Roman" panose="02020603050405020304" pitchFamily="18" charset="0"/>
                          <a:cs typeface="Times New Roman" panose="02020603050405020304" pitchFamily="18" charset="0"/>
                        </a:rPr>
                        <a:t>, </a:t>
                      </a:r>
                      <a:r>
                        <a:rPr lang="tr-TR" sz="1800" dirty="0" err="1">
                          <a:effectLst/>
                          <a:latin typeface="Times New Roman" panose="02020603050405020304" pitchFamily="18" charset="0"/>
                          <a:cs typeface="Times New Roman" panose="02020603050405020304" pitchFamily="18" charset="0"/>
                        </a:rPr>
                        <a:t>vici</a:t>
                      </a:r>
                      <a:r>
                        <a:rPr lang="tr-TR" sz="1800" dirty="0">
                          <a:effectLst/>
                          <a:latin typeface="Times New Roman" panose="02020603050405020304" pitchFamily="18" charset="0"/>
                          <a:cs typeface="Times New Roman" panose="02020603050405020304" pitchFamily="18" charset="0"/>
                        </a:rPr>
                        <a:t> (Geldim, gördüm, yendim.); </a:t>
                      </a:r>
                      <a:r>
                        <a:rPr lang="tr-TR" sz="1800" dirty="0" err="1">
                          <a:effectLst/>
                          <a:latin typeface="Times New Roman" panose="02020603050405020304" pitchFamily="18" charset="0"/>
                          <a:cs typeface="Times New Roman" panose="02020603050405020304" pitchFamily="18" charset="0"/>
                        </a:rPr>
                        <a:t>conditio</a:t>
                      </a:r>
                      <a:r>
                        <a:rPr lang="tr-TR" sz="1800" dirty="0">
                          <a:effectLst/>
                          <a:latin typeface="Times New Roman" panose="02020603050405020304" pitchFamily="18" charset="0"/>
                          <a:cs typeface="Times New Roman" panose="02020603050405020304" pitchFamily="18" charset="0"/>
                        </a:rPr>
                        <a:t> sine </a:t>
                      </a:r>
                      <a:r>
                        <a:rPr lang="tr-TR" sz="1800" dirty="0" err="1">
                          <a:effectLst/>
                          <a:latin typeface="Times New Roman" panose="02020603050405020304" pitchFamily="18" charset="0"/>
                          <a:cs typeface="Times New Roman" panose="02020603050405020304" pitchFamily="18" charset="0"/>
                        </a:rPr>
                        <a:t>qua</a:t>
                      </a:r>
                      <a:r>
                        <a:rPr lang="tr-TR" sz="1800" dirty="0">
                          <a:effectLst/>
                          <a:latin typeface="Times New Roman" panose="02020603050405020304" pitchFamily="18" charset="0"/>
                          <a:cs typeface="Times New Roman" panose="02020603050405020304" pitchFamily="18" charset="0"/>
                        </a:rPr>
                        <a:t> </a:t>
                      </a:r>
                      <a:r>
                        <a:rPr lang="tr-TR" sz="1800" dirty="0" err="1">
                          <a:effectLst/>
                          <a:latin typeface="Times New Roman" panose="02020603050405020304" pitchFamily="18" charset="0"/>
                          <a:cs typeface="Times New Roman" panose="02020603050405020304" pitchFamily="18" charset="0"/>
                        </a:rPr>
                        <a:t>non</a:t>
                      </a:r>
                      <a:r>
                        <a:rPr lang="tr-TR" sz="1800" dirty="0">
                          <a:effectLst/>
                          <a:latin typeface="Times New Roman" panose="02020603050405020304" pitchFamily="18" charset="0"/>
                          <a:cs typeface="Times New Roman" panose="02020603050405020304" pitchFamily="18" charset="0"/>
                        </a:rPr>
                        <a:t> (Olmazsa olmaz.); </a:t>
                      </a:r>
                      <a:r>
                        <a:rPr lang="tr-TR" sz="1800" dirty="0" err="1">
                          <a:effectLst/>
                          <a:latin typeface="Times New Roman" panose="02020603050405020304" pitchFamily="18" charset="0"/>
                          <a:cs typeface="Times New Roman" panose="02020603050405020304" pitchFamily="18" charset="0"/>
                        </a:rPr>
                        <a:t>eppur</a:t>
                      </a:r>
                      <a:r>
                        <a:rPr lang="tr-TR" sz="1800" dirty="0">
                          <a:effectLst/>
                          <a:latin typeface="Times New Roman" panose="02020603050405020304" pitchFamily="18" charset="0"/>
                          <a:cs typeface="Times New Roman" panose="02020603050405020304" pitchFamily="18" charset="0"/>
                        </a:rPr>
                        <a:t> si </a:t>
                      </a:r>
                      <a:r>
                        <a:rPr lang="tr-TR" sz="1800" dirty="0" err="1">
                          <a:effectLst/>
                          <a:latin typeface="Times New Roman" panose="02020603050405020304" pitchFamily="18" charset="0"/>
                          <a:cs typeface="Times New Roman" panose="02020603050405020304" pitchFamily="18" charset="0"/>
                        </a:rPr>
                        <a:t>muove</a:t>
                      </a:r>
                      <a:r>
                        <a:rPr lang="tr-TR" sz="1800" dirty="0">
                          <a:effectLst/>
                          <a:latin typeface="Times New Roman" panose="02020603050405020304" pitchFamily="18" charset="0"/>
                          <a:cs typeface="Times New Roman" panose="02020603050405020304" pitchFamily="18" charset="0"/>
                        </a:rPr>
                        <a:t> (Dünya her şeye rağmen dönüyor.); </a:t>
                      </a:r>
                      <a:r>
                        <a:rPr lang="tr-TR" sz="1800" dirty="0" err="1">
                          <a:effectLst/>
                          <a:latin typeface="Times New Roman" panose="02020603050405020304" pitchFamily="18" charset="0"/>
                          <a:cs typeface="Times New Roman" panose="02020603050405020304" pitchFamily="18" charset="0"/>
                        </a:rPr>
                        <a:t>to</a:t>
                      </a:r>
                      <a:r>
                        <a:rPr lang="tr-TR" sz="1800" dirty="0">
                          <a:effectLst/>
                          <a:latin typeface="Times New Roman" panose="02020603050405020304" pitchFamily="18" charset="0"/>
                          <a:cs typeface="Times New Roman" panose="02020603050405020304" pitchFamily="18" charset="0"/>
                        </a:rPr>
                        <a:t> be </a:t>
                      </a:r>
                      <a:r>
                        <a:rPr lang="tr-TR" sz="1800" dirty="0" err="1">
                          <a:effectLst/>
                          <a:latin typeface="Times New Roman" panose="02020603050405020304" pitchFamily="18" charset="0"/>
                          <a:cs typeface="Times New Roman" panose="02020603050405020304" pitchFamily="18" charset="0"/>
                        </a:rPr>
                        <a:t>or</a:t>
                      </a:r>
                      <a:r>
                        <a:rPr lang="tr-TR" sz="1800" dirty="0">
                          <a:effectLst/>
                          <a:latin typeface="Times New Roman" panose="02020603050405020304" pitchFamily="18" charset="0"/>
                          <a:cs typeface="Times New Roman" panose="02020603050405020304" pitchFamily="18" charset="0"/>
                        </a:rPr>
                        <a:t> not </a:t>
                      </a:r>
                      <a:r>
                        <a:rPr lang="tr-TR" sz="1800" dirty="0" err="1">
                          <a:effectLst/>
                          <a:latin typeface="Times New Roman" panose="02020603050405020304" pitchFamily="18" charset="0"/>
                          <a:cs typeface="Times New Roman" panose="02020603050405020304" pitchFamily="18" charset="0"/>
                        </a:rPr>
                        <a:t>to</a:t>
                      </a:r>
                      <a:r>
                        <a:rPr lang="tr-TR" sz="1800" dirty="0">
                          <a:effectLst/>
                          <a:latin typeface="Times New Roman" panose="02020603050405020304" pitchFamily="18" charset="0"/>
                          <a:cs typeface="Times New Roman" panose="02020603050405020304" pitchFamily="18" charset="0"/>
                        </a:rPr>
                        <a:t> be (olmak veya olmamak); </a:t>
                      </a:r>
                      <a:r>
                        <a:rPr lang="tr-TR" sz="1800" dirty="0" err="1">
                          <a:effectLst/>
                          <a:latin typeface="Times New Roman" panose="02020603050405020304" pitchFamily="18" charset="0"/>
                          <a:cs typeface="Times New Roman" panose="02020603050405020304" pitchFamily="18" charset="0"/>
                        </a:rPr>
                        <a:t>l’art</a:t>
                      </a:r>
                      <a:r>
                        <a:rPr lang="tr-TR" sz="1800" dirty="0">
                          <a:effectLst/>
                          <a:latin typeface="Times New Roman" panose="02020603050405020304" pitchFamily="18" charset="0"/>
                          <a:cs typeface="Times New Roman" panose="02020603050405020304" pitchFamily="18" charset="0"/>
                        </a:rPr>
                        <a:t> </a:t>
                      </a:r>
                      <a:r>
                        <a:rPr lang="tr-TR" sz="1800" dirty="0" err="1">
                          <a:effectLst/>
                          <a:latin typeface="Times New Roman" panose="02020603050405020304" pitchFamily="18" charset="0"/>
                          <a:cs typeface="Times New Roman" panose="02020603050405020304" pitchFamily="18" charset="0"/>
                        </a:rPr>
                        <a:t>pour</a:t>
                      </a:r>
                      <a:r>
                        <a:rPr lang="tr-TR" sz="1800" dirty="0">
                          <a:effectLst/>
                          <a:latin typeface="Times New Roman" panose="02020603050405020304" pitchFamily="18" charset="0"/>
                          <a:cs typeface="Times New Roman" panose="02020603050405020304" pitchFamily="18" charset="0"/>
                        </a:rPr>
                        <a:t> </a:t>
                      </a:r>
                      <a:r>
                        <a:rPr lang="tr-TR" sz="1800" dirty="0" err="1">
                          <a:effectLst/>
                          <a:latin typeface="Times New Roman" panose="02020603050405020304" pitchFamily="18" charset="0"/>
                          <a:cs typeface="Times New Roman" panose="02020603050405020304" pitchFamily="18" charset="0"/>
                        </a:rPr>
                        <a:t>l’art</a:t>
                      </a:r>
                      <a:r>
                        <a:rPr lang="tr-TR" sz="1800" dirty="0">
                          <a:effectLst/>
                          <a:latin typeface="Times New Roman" panose="02020603050405020304" pitchFamily="18" charset="0"/>
                          <a:cs typeface="Times New Roman" panose="02020603050405020304" pitchFamily="18" charset="0"/>
                        </a:rPr>
                        <a:t> (Sanat </a:t>
                      </a:r>
                      <a:r>
                        <a:rPr lang="tr-TR" sz="1800" dirty="0" err="1">
                          <a:effectLst/>
                          <a:latin typeface="Times New Roman" panose="02020603050405020304" pitchFamily="18" charset="0"/>
                          <a:cs typeface="Times New Roman" panose="02020603050405020304" pitchFamily="18" charset="0"/>
                        </a:rPr>
                        <a:t>sanat</a:t>
                      </a:r>
                      <a:r>
                        <a:rPr lang="tr-TR" sz="1800" dirty="0">
                          <a:effectLst/>
                          <a:latin typeface="Times New Roman" panose="02020603050405020304" pitchFamily="18" charset="0"/>
                          <a:cs typeface="Times New Roman" panose="02020603050405020304" pitchFamily="18" charset="0"/>
                        </a:rPr>
                        <a:t> içindir.); </a:t>
                      </a:r>
                      <a:r>
                        <a:rPr lang="tr-TR" sz="1800" dirty="0" err="1">
                          <a:effectLst/>
                          <a:latin typeface="Times New Roman" panose="02020603050405020304" pitchFamily="18" charset="0"/>
                          <a:cs typeface="Times New Roman" panose="02020603050405020304" pitchFamily="18" charset="0"/>
                        </a:rPr>
                        <a:t>l’Etat</a:t>
                      </a:r>
                      <a:r>
                        <a:rPr lang="tr-TR" sz="1800" dirty="0">
                          <a:effectLst/>
                          <a:latin typeface="Times New Roman" panose="02020603050405020304" pitchFamily="18" charset="0"/>
                          <a:cs typeface="Times New Roman" panose="02020603050405020304" pitchFamily="18" charset="0"/>
                        </a:rPr>
                        <a:t> </a:t>
                      </a:r>
                      <a:r>
                        <a:rPr lang="tr-TR" sz="1800" dirty="0" err="1">
                          <a:effectLst/>
                          <a:latin typeface="Times New Roman" panose="02020603050405020304" pitchFamily="18" charset="0"/>
                          <a:cs typeface="Times New Roman" panose="02020603050405020304" pitchFamily="18" charset="0"/>
                        </a:rPr>
                        <a:t>c’est</a:t>
                      </a:r>
                      <a:r>
                        <a:rPr lang="tr-TR" sz="1800" dirty="0">
                          <a:effectLst/>
                          <a:latin typeface="Times New Roman" panose="02020603050405020304" pitchFamily="18" charset="0"/>
                          <a:cs typeface="Times New Roman" panose="02020603050405020304" pitchFamily="18" charset="0"/>
                        </a:rPr>
                        <a:t> </a:t>
                      </a:r>
                      <a:r>
                        <a:rPr lang="tr-TR" sz="1800" dirty="0" err="1">
                          <a:effectLst/>
                          <a:latin typeface="Times New Roman" panose="02020603050405020304" pitchFamily="18" charset="0"/>
                          <a:cs typeface="Times New Roman" panose="02020603050405020304" pitchFamily="18" charset="0"/>
                        </a:rPr>
                        <a:t>moi</a:t>
                      </a:r>
                      <a:r>
                        <a:rPr lang="tr-TR" sz="1800" dirty="0">
                          <a:effectLst/>
                          <a:latin typeface="Times New Roman" panose="02020603050405020304" pitchFamily="18" charset="0"/>
                          <a:cs typeface="Times New Roman" panose="02020603050405020304" pitchFamily="18" charset="0"/>
                        </a:rPr>
                        <a:t> (Devlet benim.); </a:t>
                      </a:r>
                      <a:r>
                        <a:rPr lang="tr-TR" sz="1800" dirty="0" err="1">
                          <a:effectLst/>
                          <a:latin typeface="Times New Roman" panose="02020603050405020304" pitchFamily="18" charset="0"/>
                          <a:cs typeface="Times New Roman" panose="02020603050405020304" pitchFamily="18" charset="0"/>
                        </a:rPr>
                        <a:t>traduttore</a:t>
                      </a:r>
                      <a:r>
                        <a:rPr lang="tr-TR" sz="1800" dirty="0">
                          <a:effectLst/>
                          <a:latin typeface="Times New Roman" panose="02020603050405020304" pitchFamily="18" charset="0"/>
                          <a:cs typeface="Times New Roman" panose="02020603050405020304" pitchFamily="18" charset="0"/>
                        </a:rPr>
                        <a:t> </a:t>
                      </a:r>
                      <a:r>
                        <a:rPr lang="tr-TR" sz="1800" dirty="0" err="1">
                          <a:effectLst/>
                          <a:latin typeface="Times New Roman" panose="02020603050405020304" pitchFamily="18" charset="0"/>
                          <a:cs typeface="Times New Roman" panose="02020603050405020304" pitchFamily="18" charset="0"/>
                        </a:rPr>
                        <a:t>traditore</a:t>
                      </a:r>
                      <a:r>
                        <a:rPr lang="tr-TR" sz="1800" dirty="0">
                          <a:effectLst/>
                          <a:latin typeface="Times New Roman" panose="02020603050405020304" pitchFamily="18" charset="0"/>
                          <a:cs typeface="Times New Roman" panose="02020603050405020304" pitchFamily="18" charset="0"/>
                        </a:rPr>
                        <a:t> (Çevirmen haindir.); </a:t>
                      </a:r>
                      <a:r>
                        <a:rPr lang="tr-TR" sz="1800" dirty="0" err="1">
                          <a:effectLst/>
                          <a:latin typeface="Times New Roman" panose="02020603050405020304" pitchFamily="18" charset="0"/>
                          <a:cs typeface="Times New Roman" panose="02020603050405020304" pitchFamily="18" charset="0"/>
                        </a:rPr>
                        <a:t>persona</a:t>
                      </a:r>
                      <a:r>
                        <a:rPr lang="tr-TR" sz="1800" dirty="0">
                          <a:effectLst/>
                          <a:latin typeface="Times New Roman" panose="02020603050405020304" pitchFamily="18" charset="0"/>
                          <a:cs typeface="Times New Roman" panose="02020603050405020304" pitchFamily="18" charset="0"/>
                        </a:rPr>
                        <a:t> </a:t>
                      </a:r>
                      <a:r>
                        <a:rPr lang="tr-TR" sz="1800" dirty="0" err="1">
                          <a:effectLst/>
                          <a:latin typeface="Times New Roman" panose="02020603050405020304" pitchFamily="18" charset="0"/>
                          <a:cs typeface="Times New Roman" panose="02020603050405020304" pitchFamily="18" charset="0"/>
                        </a:rPr>
                        <a:t>non</a:t>
                      </a:r>
                      <a:r>
                        <a:rPr lang="tr-TR" sz="1800" dirty="0">
                          <a:effectLst/>
                          <a:latin typeface="Times New Roman" panose="02020603050405020304" pitchFamily="18" charset="0"/>
                          <a:cs typeface="Times New Roman" panose="02020603050405020304" pitchFamily="18" charset="0"/>
                        </a:rPr>
                        <a:t> </a:t>
                      </a:r>
                      <a:r>
                        <a:rPr lang="tr-TR" sz="1800" dirty="0" err="1">
                          <a:effectLst/>
                          <a:latin typeface="Times New Roman" panose="02020603050405020304" pitchFamily="18" charset="0"/>
                          <a:cs typeface="Times New Roman" panose="02020603050405020304" pitchFamily="18" charset="0"/>
                        </a:rPr>
                        <a:t>grata</a:t>
                      </a:r>
                      <a:r>
                        <a:rPr lang="tr-TR" sz="1800" dirty="0">
                          <a:effectLst/>
                          <a:latin typeface="Times New Roman" panose="02020603050405020304" pitchFamily="18" charset="0"/>
                          <a:cs typeface="Times New Roman" panose="02020603050405020304" pitchFamily="18" charset="0"/>
                        </a:rPr>
                        <a:t> (istenmeyen kişi) vb.</a:t>
                      </a:r>
                      <a:endParaRPr lang="tr-TR"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fontAlgn="base">
                        <a:lnSpc>
                          <a:spcPct val="107000"/>
                        </a:lnSpc>
                        <a:spcAft>
                          <a:spcPts val="800"/>
                        </a:spcAft>
                      </a:pPr>
                      <a:r>
                        <a:rPr lang="tr-TR" sz="1800" dirty="0">
                          <a:effectLst/>
                          <a:latin typeface="Times New Roman" panose="02020603050405020304" pitchFamily="18" charset="0"/>
                          <a:cs typeface="Times New Roman" panose="02020603050405020304" pitchFamily="18" charset="0"/>
                        </a:rPr>
                        <a:t>Mesele falan değildi öyle,</a:t>
                      </a:r>
                    </a:p>
                    <a:p>
                      <a:pPr algn="just" fontAlgn="base">
                        <a:lnSpc>
                          <a:spcPct val="107000"/>
                        </a:lnSpc>
                        <a:spcAft>
                          <a:spcPts val="800"/>
                        </a:spcAft>
                      </a:pPr>
                      <a:r>
                        <a:rPr lang="tr-TR" sz="1800" dirty="0" err="1">
                          <a:effectLst/>
                          <a:latin typeface="Times New Roman" panose="02020603050405020304" pitchFamily="18" charset="0"/>
                          <a:cs typeface="Times New Roman" panose="02020603050405020304" pitchFamily="18" charset="0"/>
                        </a:rPr>
                        <a:t>To</a:t>
                      </a:r>
                      <a:r>
                        <a:rPr lang="tr-TR" sz="1800" dirty="0">
                          <a:effectLst/>
                          <a:latin typeface="Times New Roman" panose="02020603050405020304" pitchFamily="18" charset="0"/>
                          <a:cs typeface="Times New Roman" panose="02020603050405020304" pitchFamily="18" charset="0"/>
                        </a:rPr>
                        <a:t> be </a:t>
                      </a:r>
                      <a:r>
                        <a:rPr lang="tr-TR" sz="1800" dirty="0" err="1">
                          <a:effectLst/>
                          <a:latin typeface="Times New Roman" panose="02020603050405020304" pitchFamily="18" charset="0"/>
                          <a:cs typeface="Times New Roman" panose="02020603050405020304" pitchFamily="18" charset="0"/>
                        </a:rPr>
                        <a:t>or</a:t>
                      </a:r>
                      <a:r>
                        <a:rPr lang="tr-TR" sz="1800" dirty="0">
                          <a:effectLst/>
                          <a:latin typeface="Times New Roman" panose="02020603050405020304" pitchFamily="18" charset="0"/>
                          <a:cs typeface="Times New Roman" panose="02020603050405020304" pitchFamily="18" charset="0"/>
                        </a:rPr>
                        <a:t> not </a:t>
                      </a:r>
                      <a:r>
                        <a:rPr lang="tr-TR" sz="1800" dirty="0" err="1">
                          <a:effectLst/>
                          <a:latin typeface="Times New Roman" panose="02020603050405020304" pitchFamily="18" charset="0"/>
                          <a:cs typeface="Times New Roman" panose="02020603050405020304" pitchFamily="18" charset="0"/>
                        </a:rPr>
                        <a:t>to</a:t>
                      </a:r>
                      <a:r>
                        <a:rPr lang="tr-TR" sz="1800" dirty="0">
                          <a:effectLst/>
                          <a:latin typeface="Times New Roman" panose="02020603050405020304" pitchFamily="18" charset="0"/>
                          <a:cs typeface="Times New Roman" panose="02020603050405020304" pitchFamily="18" charset="0"/>
                        </a:rPr>
                        <a:t> be kendisi için;</a:t>
                      </a:r>
                    </a:p>
                    <a:p>
                      <a:pPr algn="just" fontAlgn="base">
                        <a:lnSpc>
                          <a:spcPct val="107000"/>
                        </a:lnSpc>
                        <a:spcAft>
                          <a:spcPts val="800"/>
                        </a:spcAft>
                      </a:pPr>
                      <a:r>
                        <a:rPr lang="tr-TR" sz="1800" dirty="0">
                          <a:effectLst/>
                          <a:latin typeface="Times New Roman" panose="02020603050405020304" pitchFamily="18" charset="0"/>
                          <a:cs typeface="Times New Roman" panose="02020603050405020304" pitchFamily="18" charset="0"/>
                        </a:rPr>
                        <a:t>Bir akşam uyudu;</a:t>
                      </a:r>
                    </a:p>
                    <a:p>
                      <a:pPr algn="just" fontAlgn="base">
                        <a:lnSpc>
                          <a:spcPct val="107000"/>
                        </a:lnSpc>
                        <a:spcAft>
                          <a:spcPts val="800"/>
                        </a:spcAft>
                      </a:pPr>
                      <a:r>
                        <a:rPr lang="tr-TR" sz="1800" dirty="0">
                          <a:effectLst/>
                          <a:latin typeface="Times New Roman" panose="02020603050405020304" pitchFamily="18" charset="0"/>
                          <a:cs typeface="Times New Roman" panose="02020603050405020304" pitchFamily="18" charset="0"/>
                        </a:rPr>
                        <a:t>Uyanmayıverdi. (Orhan Veli Kanık)</a:t>
                      </a:r>
                      <a:endParaRPr lang="tr-TR"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74853301"/>
                  </a:ext>
                </a:extLst>
              </a:tr>
            </a:tbl>
          </a:graphicData>
        </a:graphic>
      </p:graphicFrame>
    </p:spTree>
    <p:extLst>
      <p:ext uri="{BB962C8B-B14F-4D97-AF65-F5344CB8AC3E}">
        <p14:creationId xmlns:p14="http://schemas.microsoft.com/office/powerpoint/2010/main" val="40829033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sim 2">
            <a:extLst>
              <a:ext uri="{FF2B5EF4-FFF2-40B4-BE49-F238E27FC236}">
                <a16:creationId xmlns:a16="http://schemas.microsoft.com/office/drawing/2014/main" id="{1D0CEF11-E6DE-45E6-8800-BA6A251FF86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52576" y="2466975"/>
            <a:ext cx="8610600" cy="2724150"/>
          </a:xfrm>
          <a:prstGeom prst="rect">
            <a:avLst/>
          </a:prstGeom>
        </p:spPr>
      </p:pic>
    </p:spTree>
    <p:extLst>
      <p:ext uri="{BB962C8B-B14F-4D97-AF65-F5344CB8AC3E}">
        <p14:creationId xmlns:p14="http://schemas.microsoft.com/office/powerpoint/2010/main" val="387393745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3E2AE475-CBA9-46D8-8F43-1B8E689A369E}"/>
              </a:ext>
            </a:extLst>
          </p:cNvPr>
          <p:cNvSpPr txBox="1"/>
          <p:nvPr/>
        </p:nvSpPr>
        <p:spPr>
          <a:xfrm>
            <a:off x="2876551" y="1990725"/>
            <a:ext cx="6267450" cy="1323439"/>
          </a:xfrm>
          <a:prstGeom prst="rect">
            <a:avLst/>
          </a:prstGeom>
          <a:noFill/>
        </p:spPr>
        <p:txBody>
          <a:bodyPr wrap="square">
            <a:spAutoFit/>
          </a:bodyPr>
          <a:lstStyle/>
          <a:p>
            <a:pPr algn="ctr"/>
            <a:r>
              <a:rPr lang="tr-TR" sz="4000" b="1" i="1" dirty="0">
                <a:latin typeface="Times New Roman" panose="02020603050405020304" pitchFamily="18" charset="0"/>
                <a:cs typeface="Times New Roman" panose="02020603050405020304" pitchFamily="18" charset="0"/>
              </a:rPr>
              <a:t>NOKTA VE NOKTALAMALAR</a:t>
            </a:r>
            <a:endParaRPr lang="tr-TR" sz="4000" dirty="0"/>
          </a:p>
        </p:txBody>
      </p:sp>
    </p:spTree>
    <p:extLst>
      <p:ext uri="{BB962C8B-B14F-4D97-AF65-F5344CB8AC3E}">
        <p14:creationId xmlns:p14="http://schemas.microsoft.com/office/powerpoint/2010/main" val="405946526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id="{55D8905B-8529-4035-BBDC-C9CF47DFBE4D}"/>
              </a:ext>
            </a:extLst>
          </p:cNvPr>
          <p:cNvGraphicFramePr>
            <a:graphicFrameLocks noGrp="1"/>
          </p:cNvGraphicFramePr>
          <p:nvPr/>
        </p:nvGraphicFramePr>
        <p:xfrm>
          <a:off x="752475" y="847725"/>
          <a:ext cx="10601325" cy="5429249"/>
        </p:xfrm>
        <a:graphic>
          <a:graphicData uri="http://schemas.openxmlformats.org/drawingml/2006/table">
            <a:tbl>
              <a:tblPr firstRow="1" firstCol="1" bandRow="1"/>
              <a:tblGrid>
                <a:gridCol w="5663048">
                  <a:extLst>
                    <a:ext uri="{9D8B030D-6E8A-4147-A177-3AD203B41FA5}">
                      <a16:colId xmlns:a16="http://schemas.microsoft.com/office/drawing/2014/main" val="886619760"/>
                    </a:ext>
                  </a:extLst>
                </a:gridCol>
                <a:gridCol w="4938277">
                  <a:extLst>
                    <a:ext uri="{9D8B030D-6E8A-4147-A177-3AD203B41FA5}">
                      <a16:colId xmlns:a16="http://schemas.microsoft.com/office/drawing/2014/main" val="3927812470"/>
                    </a:ext>
                  </a:extLst>
                </a:gridCol>
              </a:tblGrid>
              <a:tr h="361717">
                <a:tc gridSpan="2">
                  <a:txBody>
                    <a:bodyPr/>
                    <a:lstStyle/>
                    <a:p>
                      <a:pPr algn="ctr">
                        <a:lnSpc>
                          <a:spcPct val="107000"/>
                        </a:lnSpc>
                        <a:spcAft>
                          <a:spcPts val="800"/>
                        </a:spcAft>
                      </a:pPr>
                      <a:r>
                        <a:rPr lang="tr-TR" sz="18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1. Noktanın Kullanımı (.)</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1513234161"/>
                  </a:ext>
                </a:extLst>
              </a:tr>
              <a:tr h="742152">
                <a:tc>
                  <a:txBody>
                    <a:bodyPr/>
                    <a:lstStyle/>
                    <a:p>
                      <a:pPr algn="just">
                        <a:lnSpc>
                          <a:spcPct val="107000"/>
                        </a:lnSpc>
                        <a:spcAft>
                          <a:spcPts val="800"/>
                        </a:spcAf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Cümlenin sonunda kullanılır</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Söz konusu çalışmalar en kısa sürede tamamlanacaktır</a:t>
                      </a:r>
                      <a:r>
                        <a:rPr lang="tr-TR" sz="18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a:t>
                      </a:r>
                      <a:endParaRPr lang="tr-TR" sz="18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98084026"/>
                  </a:ext>
                </a:extLst>
              </a:tr>
              <a:tr h="1503022">
                <a:tc>
                  <a:txBody>
                    <a:bodyPr/>
                    <a:lstStyle/>
                    <a:p>
                      <a:pPr algn="just">
                        <a:lnSpc>
                          <a:spcPct val="107000"/>
                        </a:lnSpc>
                        <a:spcAft>
                          <a:spcPts val="80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Bazı kısaltmaların sonunda kullanılır:</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Alb</a:t>
                      </a:r>
                      <a:r>
                        <a:rPr lang="tr-TR" sz="18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 </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(albay), Dr</a:t>
                      </a:r>
                      <a:r>
                        <a:rPr lang="tr-TR" sz="18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 </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(doktor), Sok</a:t>
                      </a:r>
                      <a:r>
                        <a:rPr lang="tr-TR" sz="18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 </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(sokak)</a:t>
                      </a:r>
                      <a:r>
                        <a:rPr lang="tr-TR" sz="18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 </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s</a:t>
                      </a:r>
                      <a:r>
                        <a:rPr lang="tr-TR" sz="18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 </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(sayfa), vb. (ve başkası ve benzeri, ve benzerleri, ve bunun gibi), Alm. (Almanca), Ar. (Arapça), İng. (İngilizce) vb.</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02816598"/>
                  </a:ext>
                </a:extLst>
              </a:tr>
              <a:tr h="742152">
                <a:tc>
                  <a:txBody>
                    <a:bodyPr/>
                    <a:lstStyle/>
                    <a:p>
                      <a:pPr algn="just">
                        <a:lnSpc>
                          <a:spcPct val="107000"/>
                        </a:lnSpc>
                        <a:spcAft>
                          <a:spcPts val="80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Sayılardan sonra sıra bildirmek için kullanılır:</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3</a:t>
                      </a:r>
                      <a:r>
                        <a:rPr lang="tr-TR" sz="18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 </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(üçüncü), 5</a:t>
                      </a:r>
                      <a:r>
                        <a:rPr lang="tr-TR" sz="18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 </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madde, XV</a:t>
                      </a:r>
                      <a:r>
                        <a:rPr lang="tr-TR" sz="18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 </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bölüm, 2</a:t>
                      </a:r>
                      <a:r>
                        <a:rPr lang="tr-TR" sz="18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 </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Cadde vb.</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46000739"/>
                  </a:ext>
                </a:extLst>
              </a:tr>
              <a:tr h="1338054">
                <a:tc>
                  <a:txBody>
                    <a:bodyPr/>
                    <a:lstStyle/>
                    <a:p>
                      <a:pPr algn="just">
                        <a:lnSpc>
                          <a:spcPct val="107000"/>
                        </a:lnSpc>
                        <a:spcAft>
                          <a:spcPts val="80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Not: Arka arkaya sıralandıkları için virgülle veya çizgiyle ayrılan rakamlardan yalnızca sonuncu</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rakamdan sonra nokta kullanılır:</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3, 4 ve 7</a:t>
                      </a:r>
                      <a:r>
                        <a:rPr lang="tr-TR" sz="18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 </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maddeler; XII – XIV</a:t>
                      </a:r>
                      <a:r>
                        <a:rPr lang="tr-TR" sz="18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 yüzyıllar arasında vb.</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18919195"/>
                  </a:ext>
                </a:extLst>
              </a:tr>
              <a:tr h="742152">
                <a:tc>
                  <a:txBody>
                    <a:bodyPr/>
                    <a:lstStyle/>
                    <a:p>
                      <a:pPr algn="just">
                        <a:lnSpc>
                          <a:spcPct val="107000"/>
                        </a:lnSpc>
                        <a:spcAft>
                          <a:spcPts val="80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Saat ve dakika gösteren sayıları birbirinden ayırmak için kullanılır:</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Toplantının 09</a:t>
                      </a:r>
                      <a:r>
                        <a:rPr lang="tr-TR" sz="18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45’te yapılması planlanmaktadır.</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85023086"/>
                  </a:ext>
                </a:extLst>
              </a:tr>
            </a:tbl>
          </a:graphicData>
        </a:graphic>
      </p:graphicFrame>
    </p:spTree>
    <p:extLst>
      <p:ext uri="{BB962C8B-B14F-4D97-AF65-F5344CB8AC3E}">
        <p14:creationId xmlns:p14="http://schemas.microsoft.com/office/powerpoint/2010/main" val="293907368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a:extLst>
              <a:ext uri="{FF2B5EF4-FFF2-40B4-BE49-F238E27FC236}">
                <a16:creationId xmlns:a16="http://schemas.microsoft.com/office/drawing/2014/main" id="{F016423C-855F-4A9B-B66D-914405D0DF84}"/>
              </a:ext>
            </a:extLst>
          </p:cNvPr>
          <p:cNvGraphicFramePr>
            <a:graphicFrameLocks noGrp="1"/>
          </p:cNvGraphicFramePr>
          <p:nvPr/>
        </p:nvGraphicFramePr>
        <p:xfrm>
          <a:off x="581024" y="438149"/>
          <a:ext cx="10753726" cy="5509119"/>
        </p:xfrm>
        <a:graphic>
          <a:graphicData uri="http://schemas.openxmlformats.org/drawingml/2006/table">
            <a:tbl>
              <a:tblPr firstRow="1" firstCol="1" bandRow="1"/>
              <a:tblGrid>
                <a:gridCol w="5744458">
                  <a:extLst>
                    <a:ext uri="{9D8B030D-6E8A-4147-A177-3AD203B41FA5}">
                      <a16:colId xmlns:a16="http://schemas.microsoft.com/office/drawing/2014/main" val="102286830"/>
                    </a:ext>
                  </a:extLst>
                </a:gridCol>
                <a:gridCol w="5009268">
                  <a:extLst>
                    <a:ext uri="{9D8B030D-6E8A-4147-A177-3AD203B41FA5}">
                      <a16:colId xmlns:a16="http://schemas.microsoft.com/office/drawing/2014/main" val="3044820726"/>
                    </a:ext>
                  </a:extLst>
                </a:gridCol>
              </a:tblGrid>
              <a:tr h="303305">
                <a:tc gridSpan="2">
                  <a:txBody>
                    <a:bodyPr/>
                    <a:lstStyle/>
                    <a:p>
                      <a:pPr algn="ctr">
                        <a:lnSpc>
                          <a:spcPct val="107000"/>
                        </a:lnSpc>
                        <a:spcAft>
                          <a:spcPts val="800"/>
                        </a:spcAft>
                      </a:pPr>
                      <a:r>
                        <a:rPr lang="tr-T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2. Virgülün Kullanımı (,)</a:t>
                      </a:r>
                      <a:endParaRPr lang="tr-TR"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57636" marR="57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1506352326"/>
                  </a:ext>
                </a:extLst>
              </a:tr>
              <a:tr h="534896">
                <a:tc>
                  <a:txBody>
                    <a:bodyPr/>
                    <a:lstStyle/>
                    <a:p>
                      <a:pPr algn="just">
                        <a:lnSpc>
                          <a:spcPct val="107000"/>
                        </a:lnSpc>
                        <a:spcAft>
                          <a:spcPts val="800"/>
                        </a:spcAft>
                      </a:pPr>
                      <a:r>
                        <a:rPr lang="tr-TR" sz="1400" dirty="0">
                          <a:effectLst/>
                          <a:latin typeface="Times New Roman" panose="02020603050405020304" pitchFamily="18" charset="0"/>
                          <a:ea typeface="Calibri" panose="020F0502020204030204" pitchFamily="34" charset="0"/>
                          <a:cs typeface="Times New Roman" panose="02020603050405020304" pitchFamily="18" charset="0"/>
                        </a:rPr>
                        <a:t>Birbiri ardınca sıralanan eş görevli kelime ve kelime gruplarının arasında kullanılır:</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7636" marR="57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1400">
                          <a:effectLst/>
                          <a:latin typeface="Times New Roman" panose="02020603050405020304" pitchFamily="18" charset="0"/>
                          <a:ea typeface="Calibri" panose="020F0502020204030204" pitchFamily="34" charset="0"/>
                          <a:cs typeface="Times New Roman" panose="02020603050405020304" pitchFamily="18" charset="0"/>
                        </a:rPr>
                        <a:t>Kanunlar, Cumhurbaşkanlığı Kararnameleri ve Yönetmelikler dikkate alınarak işlem yapılmaktadır.</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57636" marR="57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30153570"/>
                  </a:ext>
                </a:extLst>
              </a:tr>
              <a:tr h="484089">
                <a:tc>
                  <a:txBody>
                    <a:bodyPr/>
                    <a:lstStyle/>
                    <a:p>
                      <a:pPr algn="just">
                        <a:lnSpc>
                          <a:spcPct val="107000"/>
                        </a:lnSpc>
                        <a:spcAft>
                          <a:spcPts val="800"/>
                        </a:spcAft>
                      </a:pPr>
                      <a:r>
                        <a:rPr lang="tr-TR" sz="1400" dirty="0">
                          <a:effectLst/>
                          <a:latin typeface="Times New Roman" panose="02020603050405020304" pitchFamily="18" charset="0"/>
                          <a:ea typeface="Calibri" panose="020F0502020204030204" pitchFamily="34" charset="0"/>
                          <a:cs typeface="Times New Roman" panose="02020603050405020304" pitchFamily="18" charset="0"/>
                        </a:rPr>
                        <a:t>Sıralı cümleleri birbirinden ayırmak için kullanılır:</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7636" marR="57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1400">
                          <a:effectLst/>
                          <a:latin typeface="Times New Roman" panose="02020603050405020304" pitchFamily="18" charset="0"/>
                          <a:ea typeface="Calibri" panose="020F0502020204030204" pitchFamily="34" charset="0"/>
                          <a:cs typeface="Times New Roman" panose="02020603050405020304" pitchFamily="18" charset="0"/>
                        </a:rPr>
                        <a:t>Çalışmalar planlanmış, projeler hazırlanmış ve süreç tamamlanmıştır.</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57636" marR="57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93335692"/>
                  </a:ext>
                </a:extLst>
              </a:tr>
              <a:tr h="686656">
                <a:tc>
                  <a:txBody>
                    <a:bodyPr/>
                    <a:lstStyle/>
                    <a:p>
                      <a:pPr algn="just">
                        <a:lnSpc>
                          <a:spcPct val="107000"/>
                        </a:lnSpc>
                        <a:spcAft>
                          <a:spcPts val="800"/>
                        </a:spcAft>
                      </a:pPr>
                      <a:r>
                        <a:rPr lang="tr-TR" sz="1400" dirty="0">
                          <a:effectLst/>
                          <a:latin typeface="Times New Roman" panose="02020603050405020304" pitchFamily="18" charset="0"/>
                          <a:ea typeface="Calibri" panose="020F0502020204030204" pitchFamily="34" charset="0"/>
                          <a:cs typeface="Times New Roman" panose="02020603050405020304" pitchFamily="18" charset="0"/>
                        </a:rPr>
                        <a:t>Uzun cümlelerde yüklemden uzak düşmüş olan özneyi belirtmek için kullanılır:</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7636" marR="57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1400" dirty="0">
                          <a:effectLst/>
                          <a:latin typeface="Times New Roman" panose="02020603050405020304" pitchFamily="18" charset="0"/>
                          <a:ea typeface="Calibri" panose="020F0502020204030204" pitchFamily="34" charset="0"/>
                          <a:cs typeface="Times New Roman" panose="02020603050405020304" pitchFamily="18" charset="0"/>
                        </a:rPr>
                        <a:t>Bakanlığımız, söz konusu iş ve işlemlere ilişkin tespit, denetim ve rehberlik çalışmaları gerçekleştirerek vatandaşın sorunlarının hızla çözülmesi amacıyla çalışmalar yürütmektedir.</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7636" marR="57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32925315"/>
                  </a:ext>
                </a:extLst>
              </a:tr>
              <a:tr h="730743">
                <a:tc>
                  <a:txBody>
                    <a:bodyPr/>
                    <a:lstStyle/>
                    <a:p>
                      <a:pPr algn="just">
                        <a:lnSpc>
                          <a:spcPct val="107000"/>
                        </a:lnSpc>
                        <a:spcAft>
                          <a:spcPts val="800"/>
                        </a:spcAft>
                      </a:pPr>
                      <a:r>
                        <a:rPr lang="tr-TR" sz="1400">
                          <a:effectLst/>
                          <a:latin typeface="Times New Roman" panose="02020603050405020304" pitchFamily="18" charset="0"/>
                          <a:ea typeface="Calibri" panose="020F0502020204030204" pitchFamily="34" charset="0"/>
                          <a:cs typeface="Times New Roman" panose="02020603050405020304" pitchFamily="18" charset="0"/>
                        </a:rPr>
                        <a:t>Bir kelimenin kendisinden sonra gelen kelime veya kelime gruplarıyla yapı ve anlam bakımından </a:t>
                      </a:r>
                      <a:r>
                        <a:rPr lang="tr-TR" sz="1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bağlantısı olmadığını </a:t>
                      </a:r>
                      <a:r>
                        <a:rPr lang="tr-TR" sz="1400">
                          <a:effectLst/>
                          <a:latin typeface="Times New Roman" panose="02020603050405020304" pitchFamily="18" charset="0"/>
                          <a:ea typeface="Calibri" panose="020F0502020204030204" pitchFamily="34" charset="0"/>
                          <a:cs typeface="Times New Roman" panose="02020603050405020304" pitchFamily="18" charset="0"/>
                        </a:rPr>
                        <a:t>göstermek ve anlam karışıklığını önlemek için kullanılır:</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57636" marR="57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1400" dirty="0">
                          <a:effectLst/>
                          <a:latin typeface="Times New Roman" panose="02020603050405020304" pitchFamily="18" charset="0"/>
                          <a:ea typeface="Calibri" panose="020F0502020204030204" pitchFamily="34" charset="0"/>
                          <a:cs typeface="Times New Roman" panose="02020603050405020304" pitchFamily="18" charset="0"/>
                        </a:rPr>
                        <a:t>Yöneticinin, izin işlemleri ile ilgili onayı alınmaktadır. (Burada virgül kullanılmadığı takdirde yöneticiye ait izin işlemleri anlamı çıkmaktadır.)</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7636" marR="57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33378270"/>
                  </a:ext>
                </a:extLst>
              </a:tr>
              <a:tr h="565280">
                <a:tc rowSpan="2">
                  <a:txBody>
                    <a:bodyPr/>
                    <a:lstStyle/>
                    <a:p>
                      <a:pPr algn="just">
                        <a:lnSpc>
                          <a:spcPct val="107000"/>
                        </a:lnSpc>
                        <a:spcAft>
                          <a:spcPts val="800"/>
                        </a:spcAft>
                      </a:pPr>
                      <a:r>
                        <a:rPr lang="tr-TR" sz="14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tr-TR" sz="14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tr-TR" sz="1400" dirty="0">
                          <a:effectLst/>
                          <a:latin typeface="Times New Roman" panose="02020603050405020304" pitchFamily="18" charset="0"/>
                          <a:ea typeface="Calibri" panose="020F0502020204030204" pitchFamily="34" charset="0"/>
                          <a:cs typeface="Times New Roman" panose="02020603050405020304" pitchFamily="18" charset="0"/>
                        </a:rPr>
                        <a:t>Metin içinde zarf-fiil eki almış kelimelerden sonra virgül kullanılmaz. Ancak metin içinde art arda gelen zarf-fiil eki almış kelimelerden sonra virgül kullanılır:</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7636" marR="57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1400" dirty="0">
                          <a:effectLst/>
                          <a:latin typeface="Times New Roman" panose="02020603050405020304" pitchFamily="18" charset="0"/>
                          <a:ea typeface="Calibri" panose="020F0502020204030204" pitchFamily="34" charset="0"/>
                          <a:cs typeface="Times New Roman" panose="02020603050405020304" pitchFamily="18" charset="0"/>
                        </a:rPr>
                        <a:t>Faaliyetler belirlenen program doğrultusunda ilerlemekte olup iş süreçlerinde aksaklıklara izin verilmemektedir.</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7636" marR="57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28565825"/>
                  </a:ext>
                </a:extLst>
              </a:tr>
              <a:tr h="733860">
                <a:tc vMerge="1">
                  <a:txBody>
                    <a:bodyPr/>
                    <a:lstStyle/>
                    <a:p>
                      <a:endParaRPr lang="tr-TR"/>
                    </a:p>
                  </a:txBody>
                  <a:tcPr/>
                </a:tc>
                <a:tc>
                  <a:txBody>
                    <a:bodyPr/>
                    <a:lstStyle/>
                    <a:p>
                      <a:pPr algn="just">
                        <a:lnSpc>
                          <a:spcPct val="107000"/>
                        </a:lnSpc>
                        <a:spcAft>
                          <a:spcPts val="800"/>
                        </a:spcAft>
                      </a:pPr>
                      <a:r>
                        <a:rPr lang="tr-TR" sz="1400" dirty="0">
                          <a:effectLst/>
                          <a:latin typeface="Times New Roman" panose="02020603050405020304" pitchFamily="18" charset="0"/>
                          <a:ea typeface="Calibri" panose="020F0502020204030204" pitchFamily="34" charset="0"/>
                          <a:cs typeface="Times New Roman" panose="02020603050405020304" pitchFamily="18" charset="0"/>
                        </a:rPr>
                        <a:t>Kurumumuz süreçle ilgili gerekli işlemleri gerçekleştirmiş olup, tarafınıza ayrıca bilgilendirme yapılarak çalışmalar sonuçlandırılmış olacaktır.</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7636" marR="57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98216552"/>
                  </a:ext>
                </a:extLst>
              </a:tr>
              <a:tr h="319981">
                <a:tc gridSpan="2">
                  <a:txBody>
                    <a:bodyPr/>
                    <a:lstStyle/>
                    <a:p>
                      <a:pPr algn="ctr">
                        <a:lnSpc>
                          <a:spcPct val="107000"/>
                        </a:lnSpc>
                        <a:spcAft>
                          <a:spcPts val="800"/>
                        </a:spcAft>
                      </a:pPr>
                      <a:r>
                        <a:rPr lang="tr-TR" sz="1600" b="1" dirty="0">
                          <a:effectLst/>
                          <a:latin typeface="Times New Roman" panose="02020603050405020304" pitchFamily="18" charset="0"/>
                          <a:ea typeface="Calibri" panose="020F0502020204030204" pitchFamily="34" charset="0"/>
                          <a:cs typeface="Times New Roman" panose="02020603050405020304" pitchFamily="18" charset="0"/>
                        </a:rPr>
                        <a:t>Virgülün kullanımında ihtilafa sebep olan bazı durumlar aşağıda yer almaktadır:</a:t>
                      </a:r>
                      <a:endParaRPr lang="tr-T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57636" marR="57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3937485011"/>
                  </a:ext>
                </a:extLst>
              </a:tr>
              <a:tr h="235935">
                <a:tc gridSpan="2">
                  <a:txBody>
                    <a:bodyPr/>
                    <a:lstStyle/>
                    <a:p>
                      <a:pPr algn="just">
                        <a:lnSpc>
                          <a:spcPct val="107000"/>
                        </a:lnSpc>
                        <a:spcAft>
                          <a:spcPts val="800"/>
                        </a:spcAf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 Metin içinde ve, veya, yahut bağlaçlarından önce de sonra da virgül kullanılmaz.</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7636" marR="57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3207883595"/>
                  </a:ext>
                </a:extLst>
              </a:tr>
              <a:tr h="235935">
                <a:tc gridSpan="2">
                  <a:txBody>
                    <a:bodyPr/>
                    <a:lstStyle/>
                    <a:p>
                      <a:pPr algn="just">
                        <a:lnSpc>
                          <a:spcPct val="107000"/>
                        </a:lnSpc>
                        <a:spcAft>
                          <a:spcPts val="800"/>
                        </a:spcAf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 Tekrarlı bağlaçlardan (hem…hem de, ya…ya, ne…ne) önce ve sonra virgül kullanılmaz.</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7636" marR="57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3024540831"/>
                  </a:ext>
                </a:extLst>
              </a:tr>
              <a:tr h="235935">
                <a:tc gridSpan="2">
                  <a:txBody>
                    <a:bodyPr/>
                    <a:lstStyle/>
                    <a:p>
                      <a:pPr algn="just">
                        <a:lnSpc>
                          <a:spcPct val="107000"/>
                        </a:lnSpc>
                        <a:spcAft>
                          <a:spcPts val="800"/>
                        </a:spcAf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 Cümlede pekiştirme ve bağlama görevinde kullanılan da/de bağlacından sonra virgül kullanılmaz.</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7636" marR="57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3027041462"/>
                  </a:ext>
                </a:extLst>
              </a:tr>
              <a:tr h="235935">
                <a:tc gridSpan="2">
                  <a:txBody>
                    <a:bodyPr/>
                    <a:lstStyle/>
                    <a:p>
                      <a:pPr algn="just">
                        <a:lnSpc>
                          <a:spcPct val="107000"/>
                        </a:lnSpc>
                        <a:spcAft>
                          <a:spcPts val="800"/>
                        </a:spcAf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 Şart ekinden (-</a:t>
                      </a:r>
                      <a:r>
                        <a:rPr lang="tr-TR" sz="1800" dirty="0" err="1">
                          <a:effectLst/>
                          <a:latin typeface="Times New Roman" panose="02020603050405020304" pitchFamily="18" charset="0"/>
                          <a:ea typeface="Calibri" panose="020F0502020204030204" pitchFamily="34" charset="0"/>
                          <a:cs typeface="Times New Roman" panose="02020603050405020304" pitchFamily="18" charset="0"/>
                        </a:rPr>
                        <a:t>sa</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/-se) sonra virgül kullanılmaz</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7636" marR="57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2018792399"/>
                  </a:ext>
                </a:extLst>
              </a:tr>
            </a:tbl>
          </a:graphicData>
        </a:graphic>
      </p:graphicFrame>
    </p:spTree>
    <p:extLst>
      <p:ext uri="{BB962C8B-B14F-4D97-AF65-F5344CB8AC3E}">
        <p14:creationId xmlns:p14="http://schemas.microsoft.com/office/powerpoint/2010/main" val="294568797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id="{CEF8ACD8-C150-4349-BD7B-4B0732A1381B}"/>
              </a:ext>
            </a:extLst>
          </p:cNvPr>
          <p:cNvGraphicFramePr>
            <a:graphicFrameLocks noGrp="1"/>
          </p:cNvGraphicFramePr>
          <p:nvPr/>
        </p:nvGraphicFramePr>
        <p:xfrm>
          <a:off x="876300" y="1104901"/>
          <a:ext cx="10229850" cy="4448173"/>
        </p:xfrm>
        <a:graphic>
          <a:graphicData uri="http://schemas.openxmlformats.org/drawingml/2006/table">
            <a:tbl>
              <a:tblPr firstRow="1" firstCol="1" bandRow="1"/>
              <a:tblGrid>
                <a:gridCol w="5464614">
                  <a:extLst>
                    <a:ext uri="{9D8B030D-6E8A-4147-A177-3AD203B41FA5}">
                      <a16:colId xmlns:a16="http://schemas.microsoft.com/office/drawing/2014/main" val="57465024"/>
                    </a:ext>
                  </a:extLst>
                </a:gridCol>
                <a:gridCol w="4765236">
                  <a:extLst>
                    <a:ext uri="{9D8B030D-6E8A-4147-A177-3AD203B41FA5}">
                      <a16:colId xmlns:a16="http://schemas.microsoft.com/office/drawing/2014/main" val="2001885464"/>
                    </a:ext>
                  </a:extLst>
                </a:gridCol>
              </a:tblGrid>
              <a:tr h="371985">
                <a:tc gridSpan="2">
                  <a:txBody>
                    <a:bodyPr/>
                    <a:lstStyle/>
                    <a:p>
                      <a:pPr algn="ctr">
                        <a:lnSpc>
                          <a:spcPct val="107000"/>
                        </a:lnSpc>
                        <a:spcAft>
                          <a:spcPts val="800"/>
                        </a:spcAft>
                      </a:pPr>
                      <a:r>
                        <a:rPr lang="tr-TR" sz="20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3. Noktalı Virgülün Kullanımı (;)</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3201369119"/>
                  </a:ext>
                </a:extLst>
              </a:tr>
              <a:tr h="763221">
                <a:tc>
                  <a:txBody>
                    <a:bodyPr/>
                    <a:lstStyle/>
                    <a:p>
                      <a:pPr algn="just">
                        <a:lnSpc>
                          <a:spcPct val="107000"/>
                        </a:lnSpc>
                        <a:spcAft>
                          <a:spcPts val="800"/>
                        </a:spcAft>
                      </a:pP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Cümle içinde virgüllerle ayrılmış tür veya takımları birbirinden ayırmak için kullanılır: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Türkiye, İngiltere, Azerbaycan</a:t>
                      </a:r>
                      <a:r>
                        <a:rPr lang="tr-TR" sz="20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a:t>
                      </a: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 Ankara, Londra, Bakü.</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60668207"/>
                  </a:ext>
                </a:extLst>
              </a:tr>
              <a:tr h="1154456">
                <a:tc>
                  <a:txBody>
                    <a:bodyPr/>
                    <a:lstStyle/>
                    <a:p>
                      <a:pPr algn="just">
                        <a:lnSpc>
                          <a:spcPct val="107000"/>
                        </a:lnSpc>
                        <a:spcAft>
                          <a:spcPts val="800"/>
                        </a:spcAft>
                      </a:pPr>
                      <a:r>
                        <a:rPr lang="tr-TR" sz="2000">
                          <a:effectLst/>
                          <a:latin typeface="Times New Roman" panose="02020603050405020304" pitchFamily="18" charset="0"/>
                          <a:ea typeface="Calibri" panose="020F0502020204030204" pitchFamily="34" charset="0"/>
                          <a:cs typeface="Times New Roman" panose="02020603050405020304" pitchFamily="18" charset="0"/>
                        </a:rPr>
                        <a:t>Ögeleri arasında virgül bulunan sıralı cümleleri birbirinden ayırmak için kullanılır:</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Yapılan incelemelerde kalem, silgi ve defter alınmadığı anlaşılmış</a:t>
                      </a:r>
                      <a:r>
                        <a:rPr lang="tr-TR" sz="20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a:t>
                      </a: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 söz konusu malzemenin tedariki, </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23170704"/>
                  </a:ext>
                </a:extLst>
              </a:tr>
              <a:tr h="2158511">
                <a:tc>
                  <a:txBody>
                    <a:bodyPr/>
                    <a:lstStyle/>
                    <a:p>
                      <a:pPr algn="just">
                        <a:lnSpc>
                          <a:spcPct val="107000"/>
                        </a:lnSpc>
                        <a:spcAft>
                          <a:spcPts val="800"/>
                        </a:spcAft>
                      </a:pP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İkiden fazla eş değer ögeler arasında virgül bulunan cümlelerde özneden sonra noktalı virgül kullanılabilir: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Kurumumuz</a:t>
                      </a:r>
                      <a:r>
                        <a:rPr lang="tr-TR" sz="20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a:t>
                      </a: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 çalışanlarını, huzurlu iş ortamını önemsediği kadar yürütmüş olduğu faaliyetlerin kalitesini artırmaya yönelik çalışmaları da göz ardı etmemektedir.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62948073"/>
                  </a:ext>
                </a:extLst>
              </a:tr>
            </a:tbl>
          </a:graphicData>
        </a:graphic>
      </p:graphicFrame>
    </p:spTree>
    <p:extLst>
      <p:ext uri="{BB962C8B-B14F-4D97-AF65-F5344CB8AC3E}">
        <p14:creationId xmlns:p14="http://schemas.microsoft.com/office/powerpoint/2010/main" val="205233880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id="{EF9F3153-8EBB-4FBB-B439-F029DB973416}"/>
              </a:ext>
            </a:extLst>
          </p:cNvPr>
          <p:cNvGraphicFramePr>
            <a:graphicFrameLocks noGrp="1"/>
          </p:cNvGraphicFramePr>
          <p:nvPr/>
        </p:nvGraphicFramePr>
        <p:xfrm>
          <a:off x="1304926" y="1428750"/>
          <a:ext cx="9153524" cy="3540008"/>
        </p:xfrm>
        <a:graphic>
          <a:graphicData uri="http://schemas.openxmlformats.org/drawingml/2006/table">
            <a:tbl>
              <a:tblPr firstRow="1" firstCol="1" bandRow="1"/>
              <a:tblGrid>
                <a:gridCol w="4889657">
                  <a:extLst>
                    <a:ext uri="{9D8B030D-6E8A-4147-A177-3AD203B41FA5}">
                      <a16:colId xmlns:a16="http://schemas.microsoft.com/office/drawing/2014/main" val="75985933"/>
                    </a:ext>
                  </a:extLst>
                </a:gridCol>
                <a:gridCol w="4263867">
                  <a:extLst>
                    <a:ext uri="{9D8B030D-6E8A-4147-A177-3AD203B41FA5}">
                      <a16:colId xmlns:a16="http://schemas.microsoft.com/office/drawing/2014/main" val="287332468"/>
                    </a:ext>
                  </a:extLst>
                </a:gridCol>
              </a:tblGrid>
              <a:tr h="371307">
                <a:tc gridSpan="2">
                  <a:txBody>
                    <a:bodyPr/>
                    <a:lstStyle/>
                    <a:p>
                      <a:pPr algn="ctr">
                        <a:lnSpc>
                          <a:spcPct val="107000"/>
                        </a:lnSpc>
                        <a:spcAft>
                          <a:spcPts val="800"/>
                        </a:spcAft>
                      </a:pPr>
                      <a:r>
                        <a:rPr lang="tr-TR" sz="20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4. İki Nokta Kullanımı (:)</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777094840"/>
                  </a:ext>
                </a:extLst>
              </a:tr>
              <a:tr h="761832">
                <a:tc>
                  <a:txBody>
                    <a:bodyPr/>
                    <a:lstStyle/>
                    <a:p>
                      <a:pPr algn="just">
                        <a:lnSpc>
                          <a:spcPct val="107000"/>
                        </a:lnSpc>
                        <a:spcAft>
                          <a:spcPts val="800"/>
                        </a:spcAft>
                      </a:pP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Kendisiyle ilgili örnek, açıklama veya maddelemede bulunulacak cümlenin sonunda kullanılır.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Demirbaş listesine kayıtlı malzemeler şöyledir: masa, sandalye, bilgisayar, tablo.</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81840004"/>
                  </a:ext>
                </a:extLst>
              </a:tr>
              <a:tr h="2206422">
                <a:tc gridSpan="2">
                  <a:txBody>
                    <a:bodyPr/>
                    <a:lstStyle/>
                    <a:p>
                      <a:pPr algn="just">
                        <a:lnSpc>
                          <a:spcPct val="107000"/>
                        </a:lnSpc>
                        <a:spcAft>
                          <a:spcPts val="800"/>
                        </a:spcAft>
                      </a:pPr>
                      <a:r>
                        <a:rPr lang="tr-TR" sz="2000" b="1" dirty="0">
                          <a:effectLst/>
                          <a:latin typeface="Times New Roman" panose="02020603050405020304" pitchFamily="18" charset="0"/>
                          <a:ea typeface="Calibri" panose="020F0502020204030204" pitchFamily="34" charset="0"/>
                          <a:cs typeface="Times New Roman" panose="02020603050405020304" pitchFamily="18" charset="0"/>
                        </a:rPr>
                        <a:t>Aşağıda noktalama işaretleri sıralanmaktadır: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a) Nokta</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b) Virgül</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c) Soru İşaret</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1191162702"/>
                  </a:ext>
                </a:extLst>
              </a:tr>
            </a:tbl>
          </a:graphicData>
        </a:graphic>
      </p:graphicFrame>
    </p:spTree>
    <p:extLst>
      <p:ext uri="{BB962C8B-B14F-4D97-AF65-F5344CB8AC3E}">
        <p14:creationId xmlns:p14="http://schemas.microsoft.com/office/powerpoint/2010/main" val="150589097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id="{AD223910-1529-4534-831E-02207A591754}"/>
              </a:ext>
            </a:extLst>
          </p:cNvPr>
          <p:cNvGraphicFramePr>
            <a:graphicFrameLocks noGrp="1"/>
          </p:cNvGraphicFramePr>
          <p:nvPr/>
        </p:nvGraphicFramePr>
        <p:xfrm>
          <a:off x="1314450" y="933450"/>
          <a:ext cx="10134600" cy="4828704"/>
        </p:xfrm>
        <a:graphic>
          <a:graphicData uri="http://schemas.openxmlformats.org/drawingml/2006/table">
            <a:tbl>
              <a:tblPr firstRow="1" firstCol="1" bandRow="1"/>
              <a:tblGrid>
                <a:gridCol w="5413731">
                  <a:extLst>
                    <a:ext uri="{9D8B030D-6E8A-4147-A177-3AD203B41FA5}">
                      <a16:colId xmlns:a16="http://schemas.microsoft.com/office/drawing/2014/main" val="1428441410"/>
                    </a:ext>
                  </a:extLst>
                </a:gridCol>
                <a:gridCol w="4720869">
                  <a:extLst>
                    <a:ext uri="{9D8B030D-6E8A-4147-A177-3AD203B41FA5}">
                      <a16:colId xmlns:a16="http://schemas.microsoft.com/office/drawing/2014/main" val="1656940960"/>
                    </a:ext>
                  </a:extLst>
                </a:gridCol>
              </a:tblGrid>
              <a:tr h="561985">
                <a:tc gridSpan="2">
                  <a:txBody>
                    <a:bodyPr/>
                    <a:lstStyle/>
                    <a:p>
                      <a:pPr algn="ctr">
                        <a:lnSpc>
                          <a:spcPct val="107000"/>
                        </a:lnSpc>
                        <a:spcAft>
                          <a:spcPts val="800"/>
                        </a:spcAft>
                      </a:pPr>
                      <a:r>
                        <a:rPr lang="tr-TR" sz="20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5. Üç Nokta (…) ve Kısa Çizgi (-) Kullanımı</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2894224924"/>
                  </a:ext>
                </a:extLst>
              </a:tr>
              <a:tr h="684770">
                <a:tc gridSpan="2">
                  <a:txBody>
                    <a:bodyPr/>
                    <a:lstStyle/>
                    <a:p>
                      <a:pPr algn="just">
                        <a:lnSpc>
                          <a:spcPct val="107000"/>
                        </a:lnSpc>
                        <a:spcAft>
                          <a:spcPts val="800"/>
                        </a:spcAft>
                      </a:pPr>
                      <a:r>
                        <a:rPr lang="tr-TR" sz="2000">
                          <a:effectLst/>
                          <a:latin typeface="Times New Roman" panose="02020603050405020304" pitchFamily="18" charset="0"/>
                          <a:ea typeface="Calibri" panose="020F0502020204030204" pitchFamily="34" charset="0"/>
                          <a:cs typeface="Times New Roman" panose="02020603050405020304" pitchFamily="18" charset="0"/>
                        </a:rPr>
                        <a:t>Alıntılarda başta, ortada ve sonda alınmayan kelime veya bölümlerin yerine (…) kullanılır:</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3596207493"/>
                  </a:ext>
                </a:extLst>
              </a:tr>
              <a:tr h="1837825">
                <a:tc gridSpan="2">
                  <a:txBody>
                    <a:bodyPr/>
                    <a:lstStyle/>
                    <a:p>
                      <a:pPr algn="just">
                        <a:lnSpc>
                          <a:spcPct val="107000"/>
                        </a:lnSpc>
                        <a:spcAft>
                          <a:spcPts val="800"/>
                        </a:spcAft>
                      </a:pP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Yönetmelik’in 1’inci maddesinde yer alan “… güvenli elektronik imza kullanılarak elektronik ortamda veya… resmî yazışmalara ilişkin kuralları belirlemek…” ifadeleri çalışmanın amacını ortaya koymaktadır.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2848530917"/>
                  </a:ext>
                </a:extLst>
              </a:tr>
              <a:tr h="1744124">
                <a:tc>
                  <a:txBody>
                    <a:bodyPr/>
                    <a:lstStyle/>
                    <a:p>
                      <a:pPr algn="just">
                        <a:lnSpc>
                          <a:spcPct val="107000"/>
                        </a:lnSpc>
                        <a:spcAft>
                          <a:spcPts val="800"/>
                        </a:spcAft>
                      </a:pP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ve, ile, ila, …-den …-e anlamlarını vermek için kelimeler veya sayılar arasında (-) kullanılır: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Aydın-İzmir yolu, Türk-Alman ilişkileri, Ural-Altay dil grubu, Fen-Edebiyat Fakültesi, 09.30-10.30, vb.</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67621873"/>
                  </a:ext>
                </a:extLst>
              </a:tr>
            </a:tbl>
          </a:graphicData>
        </a:graphic>
      </p:graphicFrame>
    </p:spTree>
    <p:extLst>
      <p:ext uri="{BB962C8B-B14F-4D97-AF65-F5344CB8AC3E}">
        <p14:creationId xmlns:p14="http://schemas.microsoft.com/office/powerpoint/2010/main" val="345748609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id="{7C71FA73-D8E7-4ABF-9CC9-281F52753880}"/>
              </a:ext>
            </a:extLst>
          </p:cNvPr>
          <p:cNvGraphicFramePr>
            <a:graphicFrameLocks noGrp="1"/>
          </p:cNvGraphicFramePr>
          <p:nvPr/>
        </p:nvGraphicFramePr>
        <p:xfrm>
          <a:off x="495300" y="323852"/>
          <a:ext cx="11106150" cy="6085535"/>
        </p:xfrm>
        <a:graphic>
          <a:graphicData uri="http://schemas.openxmlformats.org/drawingml/2006/table">
            <a:tbl>
              <a:tblPr firstRow="1" firstCol="1" bandRow="1"/>
              <a:tblGrid>
                <a:gridCol w="5141381">
                  <a:extLst>
                    <a:ext uri="{9D8B030D-6E8A-4147-A177-3AD203B41FA5}">
                      <a16:colId xmlns:a16="http://schemas.microsoft.com/office/drawing/2014/main" val="103298904"/>
                    </a:ext>
                  </a:extLst>
                </a:gridCol>
                <a:gridCol w="5964769">
                  <a:extLst>
                    <a:ext uri="{9D8B030D-6E8A-4147-A177-3AD203B41FA5}">
                      <a16:colId xmlns:a16="http://schemas.microsoft.com/office/drawing/2014/main" val="2056167397"/>
                    </a:ext>
                  </a:extLst>
                </a:gridCol>
              </a:tblGrid>
              <a:tr h="290886">
                <a:tc gridSpan="2">
                  <a:txBody>
                    <a:bodyPr/>
                    <a:lstStyle/>
                    <a:p>
                      <a:pPr algn="ctr">
                        <a:lnSpc>
                          <a:spcPct val="107000"/>
                        </a:lnSpc>
                        <a:spcAft>
                          <a:spcPts val="800"/>
                        </a:spcAft>
                      </a:pPr>
                      <a:r>
                        <a:rPr lang="tr-TR" sz="20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6. Tırnak (“ ”) ve Tek Tırnak (‘ ’) Kullanımı</a:t>
                      </a:r>
                      <a:endParaRPr lang="tr-TR"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7716" marR="577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4019600007"/>
                  </a:ext>
                </a:extLst>
              </a:tr>
              <a:tr h="1127932">
                <a:tc>
                  <a:txBody>
                    <a:bodyPr/>
                    <a:lstStyle/>
                    <a:p>
                      <a:pPr algn="just">
                        <a:lnSpc>
                          <a:spcPct val="107000"/>
                        </a:lnSpc>
                        <a:spcAft>
                          <a:spcPts val="800"/>
                        </a:spcAft>
                      </a:pPr>
                      <a:r>
                        <a:rPr lang="tr-TR" sz="1600" dirty="0">
                          <a:effectLst/>
                          <a:latin typeface="Times New Roman" panose="02020603050405020304" pitchFamily="18" charset="0"/>
                          <a:ea typeface="Calibri" panose="020F0502020204030204" pitchFamily="34" charset="0"/>
                          <a:cs typeface="Times New Roman" panose="02020603050405020304" pitchFamily="18" charset="0"/>
                        </a:rPr>
                        <a:t>Başka bir kimseden veya yazıdan olduğu gibi aktarılan sözler tırnak içine alınır:</a:t>
                      </a:r>
                    </a:p>
                  </a:txBody>
                  <a:tcPr marL="57716" marR="577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1600">
                          <a:effectLst/>
                          <a:latin typeface="Times New Roman" panose="02020603050405020304" pitchFamily="18" charset="0"/>
                          <a:ea typeface="Calibri" panose="020F0502020204030204" pitchFamily="34" charset="0"/>
                          <a:cs typeface="Times New Roman" panose="02020603050405020304" pitchFamily="18" charset="0"/>
                        </a:rPr>
                        <a:t>Resmî Yazışmalarda Uygulanacak Usul ve Esaslar Hakkında Yönetmelik’in 1’inci maddesinin ikinci</a:t>
                      </a:r>
                    </a:p>
                    <a:p>
                      <a:pPr algn="just">
                        <a:lnSpc>
                          <a:spcPct val="107000"/>
                        </a:lnSpc>
                        <a:spcAft>
                          <a:spcPts val="800"/>
                        </a:spcAft>
                      </a:pPr>
                      <a:r>
                        <a:rPr lang="tr-TR" sz="1600">
                          <a:effectLst/>
                          <a:latin typeface="Times New Roman" panose="02020603050405020304" pitchFamily="18" charset="0"/>
                          <a:ea typeface="Calibri" panose="020F0502020204030204" pitchFamily="34" charset="0"/>
                          <a:cs typeface="Times New Roman" panose="02020603050405020304" pitchFamily="18" charset="0"/>
                        </a:rPr>
                        <a:t>fıkrasında “Bu Yönetmelik, bütün kamu kurum ve kuruluşlarını kapsar.” hükmü bulunmaktadır.</a:t>
                      </a:r>
                    </a:p>
                  </a:txBody>
                  <a:tcPr marL="57716" marR="577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17749507"/>
                  </a:ext>
                </a:extLst>
              </a:tr>
              <a:tr h="773075">
                <a:tc>
                  <a:txBody>
                    <a:bodyPr/>
                    <a:lstStyle/>
                    <a:p>
                      <a:pPr algn="just">
                        <a:lnSpc>
                          <a:spcPct val="107000"/>
                        </a:lnSpc>
                        <a:spcAft>
                          <a:spcPts val="800"/>
                        </a:spcAft>
                      </a:pPr>
                      <a:r>
                        <a:rPr lang="tr-TR" sz="16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Not: </a:t>
                      </a:r>
                      <a:r>
                        <a:rPr lang="tr-TR" sz="1600" dirty="0">
                          <a:effectLst/>
                          <a:latin typeface="Times New Roman" panose="02020603050405020304" pitchFamily="18" charset="0"/>
                          <a:ea typeface="Calibri" panose="020F0502020204030204" pitchFamily="34" charset="0"/>
                          <a:cs typeface="Times New Roman" panose="02020603050405020304" pitchFamily="18" charset="0"/>
                        </a:rPr>
                        <a:t>Tırnak içindeki alıntının sonunda bulunan işaret (nokta, soru işareti, ünlem işareti vb.) tırnak içinde kalır:</a:t>
                      </a:r>
                    </a:p>
                  </a:txBody>
                  <a:tcPr marL="57716" marR="577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1600">
                          <a:effectLst/>
                          <a:latin typeface="Times New Roman" panose="02020603050405020304" pitchFamily="18" charset="0"/>
                          <a:ea typeface="Calibri" panose="020F0502020204030204" pitchFamily="34" charset="0"/>
                          <a:cs typeface="Times New Roman" panose="02020603050405020304" pitchFamily="18" charset="0"/>
                        </a:rPr>
                        <a:t>“Söz konusu iş ve işlemler tarafınızca yapılacaktır.” denilmektedir.</a:t>
                      </a:r>
                    </a:p>
                  </a:txBody>
                  <a:tcPr marL="57716" marR="577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96422864"/>
                  </a:ext>
                </a:extLst>
              </a:tr>
              <a:tr h="509472">
                <a:tc>
                  <a:txBody>
                    <a:bodyPr/>
                    <a:lstStyle/>
                    <a:p>
                      <a:pPr algn="just">
                        <a:lnSpc>
                          <a:spcPct val="107000"/>
                        </a:lnSpc>
                        <a:spcAft>
                          <a:spcPts val="800"/>
                        </a:spcAft>
                      </a:pPr>
                      <a:r>
                        <a:rPr lang="tr-TR" sz="1600">
                          <a:effectLst/>
                          <a:latin typeface="Times New Roman" panose="02020603050405020304" pitchFamily="18" charset="0"/>
                          <a:ea typeface="Calibri" panose="020F0502020204030204" pitchFamily="34" charset="0"/>
                          <a:cs typeface="Times New Roman" panose="02020603050405020304" pitchFamily="18" charset="0"/>
                        </a:rPr>
                        <a:t>Özel olarak vurgulanmak istenen sözler tırnak içine alınır:</a:t>
                      </a:r>
                    </a:p>
                  </a:txBody>
                  <a:tcPr marL="57716" marR="577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1600" dirty="0">
                          <a:effectLst/>
                          <a:latin typeface="Times New Roman" panose="02020603050405020304" pitchFamily="18" charset="0"/>
                          <a:ea typeface="Calibri" panose="020F0502020204030204" pitchFamily="34" charset="0"/>
                          <a:cs typeface="Times New Roman" panose="02020603050405020304" pitchFamily="18" charset="0"/>
                        </a:rPr>
                        <a:t>Yeni bir </a:t>
                      </a:r>
                      <a:r>
                        <a:rPr lang="tr-TR" sz="16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“belge yönetimi” </a:t>
                      </a:r>
                      <a:r>
                        <a:rPr lang="tr-TR" sz="1600" dirty="0">
                          <a:effectLst/>
                          <a:latin typeface="Times New Roman" panose="02020603050405020304" pitchFamily="18" charset="0"/>
                          <a:ea typeface="Calibri" panose="020F0502020204030204" pitchFamily="34" charset="0"/>
                          <a:cs typeface="Times New Roman" panose="02020603050405020304" pitchFamily="18" charset="0"/>
                        </a:rPr>
                        <a:t>anlayışı ortaya çıkmıştır.</a:t>
                      </a:r>
                    </a:p>
                  </a:txBody>
                  <a:tcPr marL="57716" marR="577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93838307"/>
                  </a:ext>
                </a:extLst>
              </a:tr>
              <a:tr h="421781">
                <a:tc rowSpan="2">
                  <a:txBody>
                    <a:bodyPr/>
                    <a:lstStyle/>
                    <a:p>
                      <a:pPr algn="just">
                        <a:lnSpc>
                          <a:spcPct val="107000"/>
                        </a:lnSpc>
                        <a:spcAft>
                          <a:spcPts val="800"/>
                        </a:spcAft>
                      </a:pPr>
                      <a:r>
                        <a:rPr lang="tr-TR" sz="1600" dirty="0">
                          <a:effectLst/>
                          <a:latin typeface="Times New Roman" panose="02020603050405020304" pitchFamily="18" charset="0"/>
                          <a:ea typeface="Calibri" panose="020F0502020204030204" pitchFamily="34" charset="0"/>
                          <a:cs typeface="Times New Roman" panose="02020603050405020304" pitchFamily="18" charset="0"/>
                        </a:rPr>
                        <a:t> </a:t>
                      </a:r>
                    </a:p>
                    <a:p>
                      <a:pPr algn="just">
                        <a:lnSpc>
                          <a:spcPct val="107000"/>
                        </a:lnSpc>
                        <a:spcAft>
                          <a:spcPts val="800"/>
                        </a:spcAft>
                      </a:pPr>
                      <a:r>
                        <a:rPr lang="tr-TR" sz="1600" dirty="0">
                          <a:effectLst/>
                          <a:latin typeface="Times New Roman" panose="02020603050405020304" pitchFamily="18" charset="0"/>
                          <a:ea typeface="Calibri" panose="020F0502020204030204" pitchFamily="34" charset="0"/>
                          <a:cs typeface="Times New Roman" panose="02020603050405020304" pitchFamily="18" charset="0"/>
                        </a:rPr>
                        <a:t>Cümle içinde eserlerin ve yazıların adları ile bölüm başlıkları tırnak içine alınır:</a:t>
                      </a:r>
                    </a:p>
                  </a:txBody>
                  <a:tcPr marL="57716" marR="577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1600">
                          <a:effectLst/>
                          <a:latin typeface="Times New Roman" panose="02020603050405020304" pitchFamily="18" charset="0"/>
                          <a:ea typeface="Calibri" panose="020F0502020204030204" pitchFamily="34" charset="0"/>
                          <a:cs typeface="Times New Roman" panose="02020603050405020304" pitchFamily="18" charset="0"/>
                        </a:rPr>
                        <a:t>“Elektronik İmza Kanunu”na uygunluk değerlendirilmiştir.</a:t>
                      </a:r>
                    </a:p>
                  </a:txBody>
                  <a:tcPr marL="57716" marR="577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4710093"/>
                  </a:ext>
                </a:extLst>
              </a:tr>
              <a:tr h="442547">
                <a:tc vMerge="1">
                  <a:txBody>
                    <a:bodyPr/>
                    <a:lstStyle/>
                    <a:p>
                      <a:endParaRPr lang="tr-TR"/>
                    </a:p>
                  </a:txBody>
                  <a:tcPr/>
                </a:tc>
                <a:tc>
                  <a:txBody>
                    <a:bodyPr/>
                    <a:lstStyle/>
                    <a:p>
                      <a:pPr algn="just">
                        <a:lnSpc>
                          <a:spcPct val="107000"/>
                        </a:lnSpc>
                        <a:spcAft>
                          <a:spcPts val="800"/>
                        </a:spcAft>
                      </a:pPr>
                      <a:r>
                        <a:rPr lang="tr-TR" sz="1600">
                          <a:effectLst/>
                          <a:latin typeface="Times New Roman" panose="02020603050405020304" pitchFamily="18" charset="0"/>
                          <a:ea typeface="Calibri" panose="020F0502020204030204" pitchFamily="34" charset="0"/>
                          <a:cs typeface="Times New Roman" panose="02020603050405020304" pitchFamily="18" charset="0"/>
                        </a:rPr>
                        <a:t>“Yazım Kuralları” bölümünde bazı uyarılara yer verilmiştir.</a:t>
                      </a:r>
                    </a:p>
                  </a:txBody>
                  <a:tcPr marL="57716" marR="577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17077764"/>
                  </a:ext>
                </a:extLst>
              </a:tr>
              <a:tr h="1127932">
                <a:tc>
                  <a:txBody>
                    <a:bodyPr/>
                    <a:lstStyle/>
                    <a:p>
                      <a:pPr algn="just">
                        <a:lnSpc>
                          <a:spcPct val="107000"/>
                        </a:lnSpc>
                        <a:spcAft>
                          <a:spcPts val="800"/>
                        </a:spcAft>
                      </a:pPr>
                      <a:r>
                        <a:rPr lang="tr-TR" sz="1600">
                          <a:effectLst/>
                          <a:latin typeface="Times New Roman" panose="02020603050405020304" pitchFamily="18" charset="0"/>
                          <a:ea typeface="Calibri" panose="020F0502020204030204" pitchFamily="34" charset="0"/>
                          <a:cs typeface="Times New Roman" panose="02020603050405020304" pitchFamily="18" charset="0"/>
                        </a:rPr>
                        <a:t> </a:t>
                      </a:r>
                    </a:p>
                    <a:p>
                      <a:pPr algn="just">
                        <a:lnSpc>
                          <a:spcPct val="107000"/>
                        </a:lnSpc>
                        <a:spcAft>
                          <a:spcPts val="800"/>
                        </a:spcAft>
                      </a:pPr>
                      <a:r>
                        <a:rPr lang="tr-TR" sz="1600">
                          <a:effectLst/>
                          <a:latin typeface="Times New Roman" panose="02020603050405020304" pitchFamily="18" charset="0"/>
                          <a:ea typeface="Calibri" panose="020F0502020204030204" pitchFamily="34" charset="0"/>
                          <a:cs typeface="Times New Roman" panose="02020603050405020304" pitchFamily="18" charset="0"/>
                        </a:rPr>
                        <a:t>Tırnak içinde verilen cümlenin içinde yeniden tırnağa alınması gereken bir sözü, ibareyi belirtmek için kullanılır:</a:t>
                      </a:r>
                    </a:p>
                  </a:txBody>
                  <a:tcPr marL="57716" marR="577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1600" dirty="0">
                          <a:effectLst/>
                          <a:latin typeface="Times New Roman" panose="02020603050405020304" pitchFamily="18" charset="0"/>
                          <a:ea typeface="Calibri" panose="020F0502020204030204" pitchFamily="34" charset="0"/>
                          <a:cs typeface="Times New Roman" panose="02020603050405020304" pitchFamily="18" charset="0"/>
                        </a:rPr>
                        <a:t>“Söz konusu Yönetmelik’in 1’inci maddesinin ikinci fıkrasında yer alan ‘Bu Yönetmelik, bütün kamu</a:t>
                      </a:r>
                    </a:p>
                    <a:p>
                      <a:pPr algn="just">
                        <a:lnSpc>
                          <a:spcPct val="107000"/>
                        </a:lnSpc>
                        <a:spcAft>
                          <a:spcPts val="800"/>
                        </a:spcAft>
                      </a:pPr>
                      <a:r>
                        <a:rPr lang="tr-TR" sz="1600" dirty="0">
                          <a:effectLst/>
                          <a:latin typeface="Times New Roman" panose="02020603050405020304" pitchFamily="18" charset="0"/>
                          <a:ea typeface="Calibri" panose="020F0502020204030204" pitchFamily="34" charset="0"/>
                          <a:cs typeface="Times New Roman" panose="02020603050405020304" pitchFamily="18" charset="0"/>
                        </a:rPr>
                        <a:t>kurum ve kuruluşlarını kapsar.’ hükmü gereğince idareler söz konusu kurallara uymak zorundadır.”</a:t>
                      </a:r>
                    </a:p>
                  </a:txBody>
                  <a:tcPr marL="57716" marR="577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73534085"/>
                  </a:ext>
                </a:extLst>
              </a:tr>
              <a:tr h="864327">
                <a:tc>
                  <a:txBody>
                    <a:bodyPr/>
                    <a:lstStyle/>
                    <a:p>
                      <a:pPr algn="just">
                        <a:lnSpc>
                          <a:spcPct val="107000"/>
                        </a:lnSpc>
                        <a:spcAft>
                          <a:spcPts val="800"/>
                        </a:spcAft>
                      </a:pPr>
                      <a:r>
                        <a:rPr lang="tr-TR" sz="1600">
                          <a:effectLst/>
                          <a:latin typeface="Times New Roman" panose="02020603050405020304" pitchFamily="18" charset="0"/>
                          <a:ea typeface="Calibri" panose="020F0502020204030204" pitchFamily="34" charset="0"/>
                          <a:cs typeface="Times New Roman" panose="02020603050405020304" pitchFamily="18" charset="0"/>
                        </a:rPr>
                        <a:t>Not: Cümle içinde özel olarak belirtilmek istenen sözler, kitap ile dergi adları ve başlıkları tırnak içine</a:t>
                      </a:r>
                    </a:p>
                    <a:p>
                      <a:pPr algn="just">
                        <a:lnSpc>
                          <a:spcPct val="107000"/>
                        </a:lnSpc>
                        <a:spcAft>
                          <a:spcPts val="800"/>
                        </a:spcAft>
                      </a:pPr>
                      <a:r>
                        <a:rPr lang="tr-TR" sz="1600">
                          <a:effectLst/>
                          <a:latin typeface="Times New Roman" panose="02020603050405020304" pitchFamily="18" charset="0"/>
                          <a:ea typeface="Calibri" panose="020F0502020204030204" pitchFamily="34" charset="0"/>
                          <a:cs typeface="Times New Roman" panose="02020603050405020304" pitchFamily="18" charset="0"/>
                        </a:rPr>
                        <a:t>alınmaksızın eğik yazıyla da gösterilebilir:</a:t>
                      </a:r>
                    </a:p>
                  </a:txBody>
                  <a:tcPr marL="57716" marR="577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1600" dirty="0">
                          <a:effectLst/>
                          <a:latin typeface="Times New Roman" panose="02020603050405020304" pitchFamily="18" charset="0"/>
                          <a:ea typeface="Calibri" panose="020F0502020204030204" pitchFamily="34" charset="0"/>
                          <a:cs typeface="Times New Roman" panose="02020603050405020304" pitchFamily="18" charset="0"/>
                        </a:rPr>
                        <a:t>Söz konusu tebliğ, Resmî </a:t>
                      </a:r>
                      <a:r>
                        <a:rPr lang="tr-TR" sz="1600" dirty="0" err="1">
                          <a:effectLst/>
                          <a:latin typeface="Times New Roman" panose="02020603050405020304" pitchFamily="18" charset="0"/>
                          <a:ea typeface="Calibri" panose="020F0502020204030204" pitchFamily="34" charset="0"/>
                          <a:cs typeface="Times New Roman" panose="02020603050405020304" pitchFamily="18" charset="0"/>
                        </a:rPr>
                        <a:t>Gazete’de</a:t>
                      </a:r>
                      <a:r>
                        <a:rPr lang="tr-TR" sz="1600" dirty="0">
                          <a:effectLst/>
                          <a:latin typeface="Times New Roman" panose="02020603050405020304" pitchFamily="18" charset="0"/>
                          <a:ea typeface="Calibri" panose="020F0502020204030204" pitchFamily="34" charset="0"/>
                          <a:cs typeface="Times New Roman" panose="02020603050405020304" pitchFamily="18" charset="0"/>
                        </a:rPr>
                        <a:t> yayımlanmıştır.</a:t>
                      </a:r>
                    </a:p>
                  </a:txBody>
                  <a:tcPr marL="57716" marR="577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97592512"/>
                  </a:ext>
                </a:extLst>
              </a:tr>
              <a:tr h="509472">
                <a:tc>
                  <a:txBody>
                    <a:bodyPr/>
                    <a:lstStyle/>
                    <a:p>
                      <a:pPr algn="just">
                        <a:lnSpc>
                          <a:spcPct val="107000"/>
                        </a:lnSpc>
                        <a:spcAft>
                          <a:spcPts val="800"/>
                        </a:spcAft>
                      </a:pPr>
                      <a:r>
                        <a:rPr lang="tr-TR" sz="1600">
                          <a:effectLst/>
                          <a:latin typeface="Times New Roman" panose="02020603050405020304" pitchFamily="18" charset="0"/>
                          <a:ea typeface="Calibri" panose="020F0502020204030204" pitchFamily="34" charset="0"/>
                          <a:cs typeface="Times New Roman" panose="02020603050405020304" pitchFamily="18" charset="0"/>
                        </a:rPr>
                        <a:t>Not: Tırnak içine alınan sözlerden sonra gelen ekleri ayırmak için kesme işareti kullanılmaz:</a:t>
                      </a:r>
                    </a:p>
                  </a:txBody>
                  <a:tcPr marL="57716" marR="577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1600" dirty="0">
                          <a:effectLst/>
                          <a:latin typeface="Times New Roman" panose="02020603050405020304" pitchFamily="18" charset="0"/>
                          <a:ea typeface="Calibri" panose="020F0502020204030204" pitchFamily="34" charset="0"/>
                          <a:cs typeface="Times New Roman" panose="02020603050405020304" pitchFamily="18" charset="0"/>
                        </a:rPr>
                        <a:t>“Devlet Memurları </a:t>
                      </a:r>
                      <a:r>
                        <a:rPr lang="tr-TR" sz="1600" dirty="0" err="1">
                          <a:effectLst/>
                          <a:latin typeface="Times New Roman" panose="02020603050405020304" pitchFamily="18" charset="0"/>
                          <a:ea typeface="Calibri" panose="020F0502020204030204" pitchFamily="34" charset="0"/>
                          <a:cs typeface="Times New Roman" panose="02020603050405020304" pitchFamily="18" charset="0"/>
                        </a:rPr>
                        <a:t>Kanunu”na</a:t>
                      </a:r>
                      <a:r>
                        <a:rPr lang="tr-TR" sz="1600" dirty="0">
                          <a:effectLst/>
                          <a:latin typeface="Times New Roman" panose="02020603050405020304" pitchFamily="18" charset="0"/>
                          <a:ea typeface="Calibri" panose="020F0502020204030204" pitchFamily="34" charset="0"/>
                          <a:cs typeface="Times New Roman" panose="02020603050405020304" pitchFamily="18" charset="0"/>
                        </a:rPr>
                        <a:t>, “Resmî </a:t>
                      </a:r>
                      <a:r>
                        <a:rPr lang="tr-TR" sz="1600" dirty="0" err="1">
                          <a:effectLst/>
                          <a:latin typeface="Times New Roman" panose="02020603050405020304" pitchFamily="18" charset="0"/>
                          <a:ea typeface="Calibri" panose="020F0502020204030204" pitchFamily="34" charset="0"/>
                          <a:cs typeface="Times New Roman" panose="02020603050405020304" pitchFamily="18" charset="0"/>
                        </a:rPr>
                        <a:t>Gazete”ye</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7716" marR="577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23820121"/>
                  </a:ext>
                </a:extLst>
              </a:tr>
            </a:tbl>
          </a:graphicData>
        </a:graphic>
      </p:graphicFrame>
    </p:spTree>
    <p:extLst>
      <p:ext uri="{BB962C8B-B14F-4D97-AF65-F5344CB8AC3E}">
        <p14:creationId xmlns:p14="http://schemas.microsoft.com/office/powerpoint/2010/main" val="81662651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id="{35EEC4EF-F133-4160-9BA0-182363F4E4EC}"/>
              </a:ext>
            </a:extLst>
          </p:cNvPr>
          <p:cNvGraphicFramePr>
            <a:graphicFrameLocks noGrp="1"/>
          </p:cNvGraphicFramePr>
          <p:nvPr/>
        </p:nvGraphicFramePr>
        <p:xfrm>
          <a:off x="1095376" y="828675"/>
          <a:ext cx="10496549" cy="5029200"/>
        </p:xfrm>
        <a:graphic>
          <a:graphicData uri="http://schemas.openxmlformats.org/drawingml/2006/table">
            <a:tbl>
              <a:tblPr firstRow="1" firstCol="1" bandRow="1"/>
              <a:tblGrid>
                <a:gridCol w="5220385">
                  <a:extLst>
                    <a:ext uri="{9D8B030D-6E8A-4147-A177-3AD203B41FA5}">
                      <a16:colId xmlns:a16="http://schemas.microsoft.com/office/drawing/2014/main" val="1142840274"/>
                    </a:ext>
                  </a:extLst>
                </a:gridCol>
                <a:gridCol w="5276164">
                  <a:extLst>
                    <a:ext uri="{9D8B030D-6E8A-4147-A177-3AD203B41FA5}">
                      <a16:colId xmlns:a16="http://schemas.microsoft.com/office/drawing/2014/main" val="439548930"/>
                    </a:ext>
                  </a:extLst>
                </a:gridCol>
              </a:tblGrid>
              <a:tr h="451938">
                <a:tc gridSpan="2">
                  <a:txBody>
                    <a:bodyPr/>
                    <a:lstStyle/>
                    <a:p>
                      <a:pPr algn="ctr">
                        <a:lnSpc>
                          <a:spcPct val="107000"/>
                        </a:lnSpc>
                        <a:spcAft>
                          <a:spcPts val="800"/>
                        </a:spcAft>
                      </a:pPr>
                      <a:r>
                        <a:rPr lang="tr-TR" sz="20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7. Yay Ayraç ( ) ve Köşeli Ayraç [ ] Kullanımı</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2382831266"/>
                  </a:ext>
                </a:extLst>
              </a:tr>
              <a:tr h="1877916">
                <a:tc>
                  <a:txBody>
                    <a:bodyPr/>
                    <a:lstStyle/>
                    <a:p>
                      <a:pPr algn="just">
                        <a:lnSpc>
                          <a:spcPct val="107000"/>
                        </a:lnSpc>
                        <a:spcAft>
                          <a:spcPts val="800"/>
                        </a:spcAf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Cümledeki anlamı tamamlayan ve cümlenin dışında kalan ek bilgiler için kullanılır. Yay ayraç içinde bulunan ve yargı bildiren anlatımların sonunda uygun noktalama işareti kullanılır:</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Yürütülen işlemler çalışma takviminde belirtilen sürede (yıl sonuna kadar) tamamlanmış olacaktır.</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92777628"/>
                  </a:ext>
                </a:extLst>
              </a:tr>
              <a:tr h="927265">
                <a:tc>
                  <a:txBody>
                    <a:bodyPr/>
                    <a:lstStyle/>
                    <a:p>
                      <a:pPr algn="just">
                        <a:lnSpc>
                          <a:spcPct val="107000"/>
                        </a:lnSpc>
                        <a:spcAft>
                          <a:spcPts val="80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Not: Özel veya cins isme ait ek, ayraçtan önce yazılır:</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Cumhurbaşkanlığı Genel Sekreterliğinin (Destek ve Mali Hizmetler Genel Müdürlüğü)</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7629968"/>
                  </a:ext>
                </a:extLst>
              </a:tr>
              <a:tr h="868205">
                <a:tc gridSpan="2">
                  <a:txBody>
                    <a:bodyPr/>
                    <a:lstStyle/>
                    <a:p>
                      <a:pPr algn="just">
                        <a:lnSpc>
                          <a:spcPct val="107000"/>
                        </a:lnSpc>
                        <a:spcAft>
                          <a:spcPts val="800"/>
                        </a:spcAf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Not: Alıntılarda, alınmayan kelime veya bölümlerin yerine kullanılan üç nokta, yay ayraç içine alınabilir.</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581985986"/>
                  </a:ext>
                </a:extLst>
              </a:tr>
              <a:tr h="451938">
                <a:tc gridSpan="2">
                  <a:txBody>
                    <a:bodyPr/>
                    <a:lstStyle/>
                    <a:p>
                      <a:pPr algn="just">
                        <a:lnSpc>
                          <a:spcPct val="107000"/>
                        </a:lnSpc>
                        <a:spcAft>
                          <a:spcPts val="800"/>
                        </a:spcAf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Ayraç içinde ayraç kullanılması gereken durumlarda yay ayraçtan önce köşeli ayraç kullanılır:</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923813590"/>
                  </a:ext>
                </a:extLst>
              </a:tr>
              <a:tr h="451938">
                <a:tc gridSpan="2">
                  <a:txBody>
                    <a:bodyPr/>
                    <a:lstStyle/>
                    <a:p>
                      <a:pPr algn="just">
                        <a:lnSpc>
                          <a:spcPct val="107000"/>
                        </a:lnSpc>
                        <a:spcAft>
                          <a:spcPts val="800"/>
                        </a:spcAf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“Eğitim Planı” [Hizmet içi (28-29 Ocak 2019)] tamamlanmıştır.</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593665205"/>
                  </a:ext>
                </a:extLst>
              </a:tr>
            </a:tbl>
          </a:graphicData>
        </a:graphic>
      </p:graphicFrame>
    </p:spTree>
    <p:extLst>
      <p:ext uri="{BB962C8B-B14F-4D97-AF65-F5344CB8AC3E}">
        <p14:creationId xmlns:p14="http://schemas.microsoft.com/office/powerpoint/2010/main" val="108647487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id="{8C2D20EC-050D-4A0F-AC71-D990F0EEBA89}"/>
              </a:ext>
            </a:extLst>
          </p:cNvPr>
          <p:cNvGraphicFramePr>
            <a:graphicFrameLocks noGrp="1"/>
          </p:cNvGraphicFramePr>
          <p:nvPr/>
        </p:nvGraphicFramePr>
        <p:xfrm>
          <a:off x="628651" y="281388"/>
          <a:ext cx="11115674" cy="6392344"/>
        </p:xfrm>
        <a:graphic>
          <a:graphicData uri="http://schemas.openxmlformats.org/drawingml/2006/table">
            <a:tbl>
              <a:tblPr firstRow="1" firstCol="1" bandRow="1"/>
              <a:tblGrid>
                <a:gridCol w="4571999">
                  <a:extLst>
                    <a:ext uri="{9D8B030D-6E8A-4147-A177-3AD203B41FA5}">
                      <a16:colId xmlns:a16="http://schemas.microsoft.com/office/drawing/2014/main" val="496049991"/>
                    </a:ext>
                  </a:extLst>
                </a:gridCol>
                <a:gridCol w="6543675">
                  <a:extLst>
                    <a:ext uri="{9D8B030D-6E8A-4147-A177-3AD203B41FA5}">
                      <a16:colId xmlns:a16="http://schemas.microsoft.com/office/drawing/2014/main" val="2175038460"/>
                    </a:ext>
                  </a:extLst>
                </a:gridCol>
              </a:tblGrid>
              <a:tr h="154731">
                <a:tc gridSpan="2">
                  <a:txBody>
                    <a:bodyPr/>
                    <a:lstStyle/>
                    <a:p>
                      <a:pPr algn="ctr">
                        <a:lnSpc>
                          <a:spcPct val="107000"/>
                        </a:lnSpc>
                        <a:spcAft>
                          <a:spcPts val="800"/>
                        </a:spcAft>
                      </a:pPr>
                      <a:r>
                        <a:rPr lang="tr-TR" sz="20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8. Kesme İşaretinin Kullanımı (’)</a:t>
                      </a:r>
                      <a:endParaRPr lang="tr-TR"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46961" marR="469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2751739771"/>
                  </a:ext>
                </a:extLst>
              </a:tr>
              <a:tr h="1301653">
                <a:tc>
                  <a:txBody>
                    <a:bodyPr/>
                    <a:lstStyle/>
                    <a:p>
                      <a:pPr algn="just">
                        <a:lnSpc>
                          <a:spcPct val="107000"/>
                        </a:lnSpc>
                        <a:spcAft>
                          <a:spcPts val="800"/>
                        </a:spcAft>
                      </a:pPr>
                      <a:r>
                        <a:rPr lang="tr-TR" sz="1600" dirty="0">
                          <a:effectLst/>
                          <a:latin typeface="Times New Roman" panose="02020603050405020304" pitchFamily="18" charset="0"/>
                          <a:ea typeface="Calibri" panose="020F0502020204030204" pitchFamily="34" charset="0"/>
                          <a:cs typeface="Times New Roman" panose="02020603050405020304" pitchFamily="18" charset="0"/>
                        </a:rPr>
                        <a:t>Şahıs, eser ve yaşanmış olay gibi özel adlara getirilen iyelik, durum ve bildirme ekleri kesme işaretiyle ayrılır: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6961" marR="469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tr-TR" sz="1600">
                          <a:effectLst/>
                          <a:latin typeface="Times New Roman" panose="02020603050405020304" pitchFamily="18" charset="0"/>
                          <a:ea typeface="Calibri" panose="020F0502020204030204" pitchFamily="34" charset="0"/>
                          <a:cs typeface="Times New Roman" panose="02020603050405020304" pitchFamily="18" charset="0"/>
                        </a:rPr>
                        <a:t>Kurtuluş Savaşı’nı, Türkiye’mizin, Alman’sınız, Türk’üm, Türkiye’deki, Çanakkale Boğazı’nın, Sait</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Aft>
                          <a:spcPts val="0"/>
                        </a:spcAft>
                      </a:pPr>
                      <a:r>
                        <a:rPr lang="tr-TR" sz="1600">
                          <a:effectLst/>
                          <a:latin typeface="Times New Roman" panose="02020603050405020304" pitchFamily="18" charset="0"/>
                          <a:ea typeface="Calibri" panose="020F0502020204030204" pitchFamily="34" charset="0"/>
                          <a:cs typeface="Times New Roman" panose="02020603050405020304" pitchFamily="18" charset="0"/>
                        </a:rPr>
                        <a:t>Halim Paşa Yalısı’ndan, Resmî Gazete’de, Millî Eğitim Temel Kanunu’na, Telif Hakkı Yayın ve Satış</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Aft>
                          <a:spcPts val="0"/>
                        </a:spcAft>
                      </a:pPr>
                      <a:r>
                        <a:rPr lang="tr-TR" sz="1600">
                          <a:effectLst/>
                          <a:latin typeface="Times New Roman" panose="02020603050405020304" pitchFamily="18" charset="0"/>
                          <a:ea typeface="Calibri" panose="020F0502020204030204" pitchFamily="34" charset="0"/>
                          <a:cs typeface="Times New Roman" panose="02020603050405020304" pitchFamily="18" charset="0"/>
                        </a:rPr>
                        <a:t>Yönetmeliği’ni, vb.</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6961" marR="469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88287435"/>
                  </a:ext>
                </a:extLst>
              </a:tr>
              <a:tr h="756766">
                <a:tc>
                  <a:txBody>
                    <a:bodyPr/>
                    <a:lstStyle/>
                    <a:p>
                      <a:pPr algn="just">
                        <a:lnSpc>
                          <a:spcPct val="107000"/>
                        </a:lnSpc>
                        <a:spcAft>
                          <a:spcPts val="800"/>
                        </a:spcAft>
                      </a:pPr>
                      <a:r>
                        <a:rPr lang="tr-TR" sz="1600" dirty="0">
                          <a:effectLst/>
                          <a:latin typeface="Times New Roman" panose="02020603050405020304" pitchFamily="18" charset="0"/>
                          <a:ea typeface="Calibri" panose="020F0502020204030204" pitchFamily="34" charset="0"/>
                          <a:cs typeface="Times New Roman" panose="02020603050405020304" pitchFamily="18" charset="0"/>
                        </a:rPr>
                        <a:t>Belli bir kanun, tüzük, yönetmelik kastedildiğinde büyük harfle yazılan kanun, tüzük, yönetmelik sözlerinin ek alması durumunda kesme işareti kullanılır: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6961" marR="469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tr-TR" sz="1600">
                          <a:effectLst/>
                          <a:latin typeface="Times New Roman" panose="02020603050405020304" pitchFamily="18" charset="0"/>
                          <a:ea typeface="Calibri" panose="020F0502020204030204" pitchFamily="34" charset="0"/>
                          <a:cs typeface="Times New Roman" panose="02020603050405020304" pitchFamily="18" charset="0"/>
                        </a:rPr>
                        <a:t>Bu Kanun’un 17. maddesinin (c) bendi… Yukarıda adı geçen Yönetmelik’in 2’nci maddesine göre… vb.</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6961" marR="469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77586662"/>
                  </a:ext>
                </a:extLst>
              </a:tr>
              <a:tr h="775603">
                <a:tc>
                  <a:txBody>
                    <a:bodyPr/>
                    <a:lstStyle/>
                    <a:p>
                      <a:pPr algn="just">
                        <a:lnSpc>
                          <a:spcPct val="107000"/>
                        </a:lnSpc>
                        <a:spcAft>
                          <a:spcPts val="800"/>
                        </a:spcAft>
                      </a:pPr>
                      <a:r>
                        <a:rPr lang="tr-TR" sz="1600">
                          <a:effectLst/>
                          <a:latin typeface="Times New Roman" panose="02020603050405020304" pitchFamily="18" charset="0"/>
                          <a:ea typeface="Calibri" panose="020F0502020204030204" pitchFamily="34" charset="0"/>
                          <a:cs typeface="Times New Roman" panose="02020603050405020304" pitchFamily="18" charset="0"/>
                        </a:rPr>
                        <a:t>Kurum, kuruluş, kurul, birleşim, oturum ve iş yeri adlarına gelen ekler kesmeyle ayrılmaz:</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6961" marR="469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tr-TR" sz="1600" dirty="0">
                          <a:effectLst/>
                          <a:latin typeface="Times New Roman" panose="02020603050405020304" pitchFamily="18" charset="0"/>
                          <a:ea typeface="Calibri" panose="020F0502020204030204" pitchFamily="34" charset="0"/>
                          <a:cs typeface="Times New Roman" panose="02020603050405020304" pitchFamily="18" charset="0"/>
                        </a:rPr>
                        <a:t>Cumhurbaşkanlığına, Türkiye Büyük Millet Meclisine, Türkiye Petrolleri Anonim Ortaklığına, Danışma Kurulundan, Türkiye Büyük Millet Meclisinin 112’nci Birleşiminin 2’nci Oturumunda vb.</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6961" marR="469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42373364"/>
                  </a:ext>
                </a:extLst>
              </a:tr>
              <a:tr h="448855">
                <a:tc rowSpan="2">
                  <a:txBody>
                    <a:bodyPr/>
                    <a:lstStyle/>
                    <a:p>
                      <a:pPr algn="just">
                        <a:lnSpc>
                          <a:spcPct val="107000"/>
                        </a:lnSpc>
                        <a:spcAft>
                          <a:spcPts val="800"/>
                        </a:spcAft>
                      </a:pPr>
                      <a:r>
                        <a:rPr lang="tr-TR"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tr-TR" sz="16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Not 1: </a:t>
                      </a:r>
                      <a:r>
                        <a:rPr lang="tr-TR" sz="1600" dirty="0">
                          <a:effectLst/>
                          <a:latin typeface="Times New Roman" panose="02020603050405020304" pitchFamily="18" charset="0"/>
                          <a:ea typeface="Calibri" panose="020F0502020204030204" pitchFamily="34" charset="0"/>
                          <a:cs typeface="Times New Roman" panose="02020603050405020304" pitchFamily="18" charset="0"/>
                        </a:rPr>
                        <a:t>Özel adlara getirilen yapım ekleri, çokluk eki ve bunlardan sonra gelen diğer ekler kesmeyle ayrılmaz:</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6961" marR="469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tr-TR" sz="1600">
                          <a:effectLst/>
                          <a:latin typeface="Times New Roman" panose="02020603050405020304" pitchFamily="18" charset="0"/>
                          <a:ea typeface="Calibri" panose="020F0502020204030204" pitchFamily="34" charset="0"/>
                          <a:cs typeface="Times New Roman" panose="02020603050405020304" pitchFamily="18" charset="0"/>
                        </a:rPr>
                        <a:t>Türklük, Türkleşmek, Türkçü, Türkçülük, Türkçe, Müslümanlık, Hristiyanlık, Avrupalı, Avrupalılaşmak,</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6961" marR="469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09494635"/>
                  </a:ext>
                </a:extLst>
              </a:tr>
              <a:tr h="455690">
                <a:tc vMerge="1">
                  <a:txBody>
                    <a:bodyPr/>
                    <a:lstStyle/>
                    <a:p>
                      <a:endParaRPr lang="tr-TR"/>
                    </a:p>
                  </a:txBody>
                  <a:tcPr/>
                </a:tc>
                <a:tc>
                  <a:txBody>
                    <a:bodyPr/>
                    <a:lstStyle/>
                    <a:p>
                      <a:pPr algn="just">
                        <a:lnSpc>
                          <a:spcPct val="100000"/>
                        </a:lnSpc>
                        <a:spcAft>
                          <a:spcPts val="0"/>
                        </a:spcAft>
                      </a:pPr>
                      <a:r>
                        <a:rPr lang="tr-TR" sz="1600" dirty="0">
                          <a:effectLst/>
                          <a:latin typeface="Times New Roman" panose="02020603050405020304" pitchFamily="18" charset="0"/>
                          <a:ea typeface="Calibri" panose="020F0502020204030204" pitchFamily="34" charset="0"/>
                          <a:cs typeface="Times New Roman" panose="02020603050405020304" pitchFamily="18" charset="0"/>
                        </a:rPr>
                        <a:t>Konyalı, Mehmetler, Türklerin, Türklüğün, Türkleşmekte, Türkçenin, Müslümanlıktan vb.</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6961" marR="469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23999259"/>
                  </a:ext>
                </a:extLst>
              </a:tr>
              <a:tr h="533915">
                <a:tc>
                  <a:txBody>
                    <a:bodyPr/>
                    <a:lstStyle/>
                    <a:p>
                      <a:pPr algn="just">
                        <a:lnSpc>
                          <a:spcPct val="107000"/>
                        </a:lnSpc>
                        <a:spcAft>
                          <a:spcPts val="800"/>
                        </a:spcAft>
                      </a:pPr>
                      <a:r>
                        <a:rPr lang="tr-TR" sz="16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Not 2: </a:t>
                      </a:r>
                      <a:r>
                        <a:rPr lang="tr-TR" sz="1600" dirty="0">
                          <a:effectLst/>
                          <a:latin typeface="Times New Roman" panose="02020603050405020304" pitchFamily="18" charset="0"/>
                          <a:ea typeface="Calibri" panose="020F0502020204030204" pitchFamily="34" charset="0"/>
                          <a:cs typeface="Times New Roman" panose="02020603050405020304" pitchFamily="18" charset="0"/>
                        </a:rPr>
                        <a:t>Kişi adlarından sonra gelen saygı ve </a:t>
                      </a:r>
                      <a:r>
                        <a:rPr lang="tr-TR" sz="1600" dirty="0" err="1">
                          <a:effectLst/>
                          <a:latin typeface="Times New Roman" panose="02020603050405020304" pitchFamily="18" charset="0"/>
                          <a:ea typeface="Calibri" panose="020F0502020204030204" pitchFamily="34" charset="0"/>
                          <a:cs typeface="Times New Roman" panose="02020603050405020304" pitchFamily="18" charset="0"/>
                        </a:rPr>
                        <a:t>ünvan</a:t>
                      </a:r>
                      <a:r>
                        <a:rPr lang="tr-TR" sz="1600" dirty="0">
                          <a:effectLst/>
                          <a:latin typeface="Times New Roman" panose="02020603050405020304" pitchFamily="18" charset="0"/>
                          <a:ea typeface="Calibri" panose="020F0502020204030204" pitchFamily="34" charset="0"/>
                          <a:cs typeface="Times New Roman" panose="02020603050405020304" pitchFamily="18" charset="0"/>
                        </a:rPr>
                        <a:t> sözlerine getirilen ekleri ayırmak için kullanılır: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6961" marR="469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tr-TR" sz="1600">
                          <a:effectLst/>
                          <a:latin typeface="Times New Roman" panose="02020603050405020304" pitchFamily="18" charset="0"/>
                          <a:ea typeface="Calibri" panose="020F0502020204030204" pitchFamily="34" charset="0"/>
                          <a:cs typeface="Times New Roman" panose="02020603050405020304" pitchFamily="18" charset="0"/>
                        </a:rPr>
                        <a:t>Ali Bey’e, </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Aft>
                          <a:spcPts val="0"/>
                        </a:spcAft>
                      </a:pPr>
                      <a:r>
                        <a:rPr lang="tr-TR" sz="1600">
                          <a:effectLst/>
                          <a:latin typeface="Times New Roman" panose="02020603050405020304" pitchFamily="18" charset="0"/>
                          <a:ea typeface="Calibri" panose="020F0502020204030204" pitchFamily="34" charset="0"/>
                          <a:cs typeface="Times New Roman" panose="02020603050405020304" pitchFamily="18" charset="0"/>
                        </a:rPr>
                        <a:t>Milli Eğitim Bakanı’na vb.</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6961" marR="469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13603649"/>
                  </a:ext>
                </a:extLst>
              </a:tr>
              <a:tr h="296768">
                <a:tc>
                  <a:txBody>
                    <a:bodyPr/>
                    <a:lstStyle/>
                    <a:p>
                      <a:pPr algn="just">
                        <a:lnSpc>
                          <a:spcPct val="107000"/>
                        </a:lnSpc>
                        <a:spcAft>
                          <a:spcPts val="800"/>
                        </a:spcAft>
                      </a:pPr>
                      <a:r>
                        <a:rPr lang="tr-TR" sz="1600">
                          <a:effectLst/>
                          <a:latin typeface="Times New Roman" panose="02020603050405020304" pitchFamily="18" charset="0"/>
                          <a:ea typeface="Calibri" panose="020F0502020204030204" pitchFamily="34" charset="0"/>
                          <a:cs typeface="Times New Roman" panose="02020603050405020304" pitchFamily="18" charset="0"/>
                        </a:rPr>
                        <a:t>Kısaltmalara getirilen ekleri ayırmak için kullanılır:</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6961" marR="469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tr-TR" sz="1600" dirty="0">
                          <a:effectLst/>
                          <a:latin typeface="Times New Roman" panose="02020603050405020304" pitchFamily="18" charset="0"/>
                          <a:ea typeface="Calibri" panose="020F0502020204030204" pitchFamily="34" charset="0"/>
                          <a:cs typeface="Times New Roman" panose="02020603050405020304" pitchFamily="18" charset="0"/>
                        </a:rPr>
                        <a:t>TBMM’nin, TDK’nin, BM’de, ABD’de, TV’ye vb.</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6961" marR="469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10080428"/>
                  </a:ext>
                </a:extLst>
              </a:tr>
              <a:tr h="296768">
                <a:tc>
                  <a:txBody>
                    <a:bodyPr/>
                    <a:lstStyle/>
                    <a:p>
                      <a:pPr algn="just">
                        <a:lnSpc>
                          <a:spcPct val="107000"/>
                        </a:lnSpc>
                        <a:spcAft>
                          <a:spcPts val="800"/>
                        </a:spcAft>
                      </a:pPr>
                      <a:r>
                        <a:rPr lang="tr-TR" sz="1600">
                          <a:effectLst/>
                          <a:latin typeface="Times New Roman" panose="02020603050405020304" pitchFamily="18" charset="0"/>
                          <a:ea typeface="Calibri" panose="020F0502020204030204" pitchFamily="34" charset="0"/>
                          <a:cs typeface="Times New Roman" panose="02020603050405020304" pitchFamily="18" charset="0"/>
                        </a:rPr>
                        <a:t>Sayılara getirilen ekleri ayırmak için kullanılır:</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6961" marR="469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tr-TR" sz="1600">
                          <a:effectLst/>
                          <a:latin typeface="Times New Roman" panose="02020603050405020304" pitchFamily="18" charset="0"/>
                          <a:ea typeface="Calibri" panose="020F0502020204030204" pitchFamily="34" charset="0"/>
                          <a:cs typeface="Times New Roman" panose="02020603050405020304" pitchFamily="18" charset="0"/>
                        </a:rPr>
                        <a:t>1985’te, 8’inci madde, 2’nci kat; 7,65’lik, 9,65’lik, 657’yle vb.</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6961" marR="469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00022572"/>
                  </a:ext>
                </a:extLst>
              </a:tr>
              <a:tr h="211880">
                <a:tc rowSpan="3">
                  <a:txBody>
                    <a:bodyPr/>
                    <a:lstStyle/>
                    <a:p>
                      <a:pPr algn="just">
                        <a:lnSpc>
                          <a:spcPct val="107000"/>
                        </a:lnSpc>
                        <a:spcAft>
                          <a:spcPts val="800"/>
                        </a:spcAft>
                      </a:pPr>
                      <a:r>
                        <a:rPr lang="tr-TR" sz="1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tr-TR" sz="1600" dirty="0">
                          <a:effectLst/>
                          <a:latin typeface="Times New Roman" panose="02020603050405020304" pitchFamily="18" charset="0"/>
                          <a:ea typeface="Calibri" panose="020F0502020204030204" pitchFamily="34" charset="0"/>
                          <a:cs typeface="Times New Roman" panose="02020603050405020304" pitchFamily="18" charset="0"/>
                        </a:rPr>
                        <a:t>Belirli bir tarih bildiren ay ve gün adlarına gelen ekleri ayırmak için kullanılır: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6961" marR="469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tr-TR" sz="1600">
                          <a:effectLst/>
                          <a:latin typeface="Times New Roman" panose="02020603050405020304" pitchFamily="18" charset="0"/>
                          <a:ea typeface="Calibri" panose="020F0502020204030204" pitchFamily="34" charset="0"/>
                          <a:cs typeface="Times New Roman" panose="02020603050405020304" pitchFamily="18" charset="0"/>
                        </a:rPr>
                        <a:t>Başvurular 17 Aralık’a kadar sürecektir.</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6961" marR="469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9539494"/>
                  </a:ext>
                </a:extLst>
              </a:tr>
              <a:tr h="296768">
                <a:tc vMerge="1">
                  <a:txBody>
                    <a:bodyPr/>
                    <a:lstStyle/>
                    <a:p>
                      <a:endParaRPr lang="tr-TR"/>
                    </a:p>
                  </a:txBody>
                  <a:tcPr/>
                </a:tc>
                <a:tc>
                  <a:txBody>
                    <a:bodyPr/>
                    <a:lstStyle/>
                    <a:p>
                      <a:pPr algn="just">
                        <a:lnSpc>
                          <a:spcPct val="100000"/>
                        </a:lnSpc>
                        <a:spcAft>
                          <a:spcPts val="0"/>
                        </a:spcAft>
                      </a:pPr>
                      <a:r>
                        <a:rPr lang="tr-TR" sz="1600">
                          <a:effectLst/>
                          <a:latin typeface="Times New Roman" panose="02020603050405020304" pitchFamily="18" charset="0"/>
                          <a:ea typeface="Calibri" panose="020F0502020204030204" pitchFamily="34" charset="0"/>
                          <a:cs typeface="Times New Roman" panose="02020603050405020304" pitchFamily="18" charset="0"/>
                        </a:rPr>
                        <a:t>1919 senesi Mayıs’ının 19’uncu günü Samsun’a çıkmıştır.</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6961" marR="469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24306350"/>
                  </a:ext>
                </a:extLst>
              </a:tr>
              <a:tr h="296768">
                <a:tc vMerge="1">
                  <a:txBody>
                    <a:bodyPr/>
                    <a:lstStyle/>
                    <a:p>
                      <a:endParaRPr lang="tr-TR"/>
                    </a:p>
                  </a:txBody>
                  <a:tcPr/>
                </a:tc>
                <a:tc>
                  <a:txBody>
                    <a:bodyPr/>
                    <a:lstStyle/>
                    <a:p>
                      <a:pPr algn="just">
                        <a:lnSpc>
                          <a:spcPct val="100000"/>
                        </a:lnSpc>
                        <a:spcAft>
                          <a:spcPts val="0"/>
                        </a:spcAft>
                      </a:pPr>
                      <a:r>
                        <a:rPr lang="tr-TR" sz="1600" dirty="0">
                          <a:effectLst/>
                          <a:latin typeface="Times New Roman" panose="02020603050405020304" pitchFamily="18" charset="0"/>
                          <a:ea typeface="Calibri" panose="020F0502020204030204" pitchFamily="34" charset="0"/>
                          <a:cs typeface="Times New Roman" panose="02020603050405020304" pitchFamily="18" charset="0"/>
                        </a:rPr>
                        <a:t>27 Kasım 2019 Cuma’ya kadar raporun tamamlanması gerekmektedir.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6961" marR="469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55241627"/>
                  </a:ext>
                </a:extLst>
              </a:tr>
            </a:tbl>
          </a:graphicData>
        </a:graphic>
      </p:graphicFrame>
    </p:spTree>
    <p:extLst>
      <p:ext uri="{BB962C8B-B14F-4D97-AF65-F5344CB8AC3E}">
        <p14:creationId xmlns:p14="http://schemas.microsoft.com/office/powerpoint/2010/main" val="10839851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B42A5F3-8A3E-4C26-8F13-F5B08E83B9DF}"/>
              </a:ext>
            </a:extLst>
          </p:cNvPr>
          <p:cNvSpPr>
            <a:spLocks noGrp="1"/>
          </p:cNvSpPr>
          <p:nvPr>
            <p:ph type="title"/>
          </p:nvPr>
        </p:nvSpPr>
        <p:spPr>
          <a:xfrm>
            <a:off x="304800" y="1"/>
            <a:ext cx="10934700" cy="542924"/>
          </a:xfrm>
        </p:spPr>
        <p:txBody>
          <a:bodyPr>
            <a:normAutofit/>
          </a:bodyPr>
          <a:lstStyle/>
          <a:p>
            <a:pPr algn="ctr"/>
            <a:r>
              <a:rPr lang="tr-TR" sz="2800" b="1" kern="1800" dirty="0">
                <a:effectLst/>
                <a:latin typeface="Times New Roman" panose="02020603050405020304" pitchFamily="18" charset="0"/>
                <a:ea typeface="Times New Roman" panose="02020603050405020304" pitchFamily="18" charset="0"/>
              </a:rPr>
              <a:t>Ayrı Yazılan Birleşik Kelimeler</a:t>
            </a:r>
            <a:endParaRPr lang="tr-TR" sz="2800" dirty="0"/>
          </a:p>
        </p:txBody>
      </p:sp>
      <p:graphicFrame>
        <p:nvGraphicFramePr>
          <p:cNvPr id="7" name="İçerik Yer Tutucusu 6">
            <a:extLst>
              <a:ext uri="{FF2B5EF4-FFF2-40B4-BE49-F238E27FC236}">
                <a16:creationId xmlns:a16="http://schemas.microsoft.com/office/drawing/2014/main" id="{EB8057B9-5652-421C-8FA9-97072CC54B54}"/>
              </a:ext>
            </a:extLst>
          </p:cNvPr>
          <p:cNvGraphicFramePr>
            <a:graphicFrameLocks noGrp="1"/>
          </p:cNvGraphicFramePr>
          <p:nvPr>
            <p:ph idx="1"/>
            <p:extLst>
              <p:ext uri="{D42A27DB-BD31-4B8C-83A1-F6EECF244321}">
                <p14:modId xmlns:p14="http://schemas.microsoft.com/office/powerpoint/2010/main" val="3989475962"/>
              </p:ext>
            </p:extLst>
          </p:nvPr>
        </p:nvGraphicFramePr>
        <p:xfrm>
          <a:off x="304800" y="542925"/>
          <a:ext cx="11630025" cy="5920084"/>
        </p:xfrm>
        <a:graphic>
          <a:graphicData uri="http://schemas.openxmlformats.org/drawingml/2006/table">
            <a:tbl>
              <a:tblPr firstRow="1" firstCol="1" bandRow="1"/>
              <a:tblGrid>
                <a:gridCol w="2714625">
                  <a:extLst>
                    <a:ext uri="{9D8B030D-6E8A-4147-A177-3AD203B41FA5}">
                      <a16:colId xmlns:a16="http://schemas.microsoft.com/office/drawing/2014/main" val="3559067738"/>
                    </a:ext>
                  </a:extLst>
                </a:gridCol>
                <a:gridCol w="1809750">
                  <a:extLst>
                    <a:ext uri="{9D8B030D-6E8A-4147-A177-3AD203B41FA5}">
                      <a16:colId xmlns:a16="http://schemas.microsoft.com/office/drawing/2014/main" val="1655659348"/>
                    </a:ext>
                  </a:extLst>
                </a:gridCol>
                <a:gridCol w="7105650">
                  <a:extLst>
                    <a:ext uri="{9D8B030D-6E8A-4147-A177-3AD203B41FA5}">
                      <a16:colId xmlns:a16="http://schemas.microsoft.com/office/drawing/2014/main" val="4076308672"/>
                    </a:ext>
                  </a:extLst>
                </a:gridCol>
              </a:tblGrid>
              <a:tr h="1028700">
                <a:tc>
                  <a:txBody>
                    <a:bodyPr/>
                    <a:lstStyle/>
                    <a:p>
                      <a:pPr algn="just" fontAlgn="base">
                        <a:lnSpc>
                          <a:spcPct val="107000"/>
                        </a:lnSpc>
                        <a:spcAft>
                          <a:spcPts val="800"/>
                        </a:spcAft>
                      </a:pPr>
                      <a:r>
                        <a:rPr lang="tr-TR"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a:t>
                      </a:r>
                      <a:r>
                        <a:rPr lang="tr-TR" sz="1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Etmek, edilmek, eylemek, olmak, olunmak </a:t>
                      </a:r>
                      <a:r>
                        <a:rPr lang="tr-TR"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yar­dımcı fiilleriyle kurulan birleşik fiiller, ilk kelimesinde herhangi bir ses düşmesi veya türemesine uğramazsa ayrı yazılır</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0951" marR="209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indent="252095" algn="just" fontAlgn="base">
                        <a:lnSpc>
                          <a:spcPct val="107000"/>
                        </a:lnSpc>
                        <a:spcAft>
                          <a:spcPts val="800"/>
                        </a:spcAft>
                      </a:pPr>
                      <a:r>
                        <a:rPr lang="tr-TR"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alt etmek, arz etmek, azat etmek, dans etmek, el etmek, göç etmek, ilan etmek, kabul etmek, kul etmek, kul olmak, not etmek, oyun etmek, söz etmek, terk etmek, var ol­mak, yok etmek, yok olmak</a:t>
                      </a:r>
                      <a:r>
                        <a:rPr lang="tr-TR"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vb.</a:t>
                      </a:r>
                    </a:p>
                    <a:p>
                      <a:pPr algn="just" fontAlgn="base">
                        <a:lnSpc>
                          <a:spcPct val="107000"/>
                        </a:lnSpc>
                        <a:spcAft>
                          <a:spcPts val="800"/>
                        </a:spcAft>
                      </a:pPr>
                      <a:r>
                        <a:rPr lang="tr-TR" sz="1200" dirty="0">
                          <a:effectLst/>
                          <a:latin typeface="Times New Roman" panose="02020603050405020304" pitchFamily="18" charset="0"/>
                          <a:cs typeface="Times New Roman" panose="02020603050405020304" pitchFamily="18" charset="0"/>
                        </a:rPr>
                        <a:t> </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0951" marR="209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just" fontAlgn="base">
                        <a:lnSpc>
                          <a:spcPct val="107000"/>
                        </a:lnSpc>
                        <a:spcAft>
                          <a:spcPts val="800"/>
                        </a:spcAft>
                      </a:pPr>
                      <a:r>
                        <a:rPr lang="tr-TR"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0951" marR="209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5998265"/>
                  </a:ext>
                </a:extLst>
              </a:tr>
              <a:tr h="2191450">
                <a:tc>
                  <a:txBody>
                    <a:bodyPr/>
                    <a:lstStyle/>
                    <a:p>
                      <a:pPr algn="just" fontAlgn="base">
                        <a:lnSpc>
                          <a:spcPct val="107000"/>
                        </a:lnSpc>
                        <a:spcAft>
                          <a:spcPts val="800"/>
                        </a:spcAft>
                      </a:pPr>
                      <a:r>
                        <a:rPr lang="tr-TR"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a:t>
                      </a:r>
                      <a:r>
                        <a:rPr lang="tr-TR"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Birleşme sırasında kelimelerinden hiçbiri veya ikinci kelimesi anlam değişikliğine uğ­ramayan birleşik kelimeler ayrı yazılır.</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tr-TR"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0951" marR="209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52095" algn="l" fontAlgn="base">
                        <a:lnSpc>
                          <a:spcPct val="107000"/>
                        </a:lnSpc>
                        <a:spcAft>
                          <a:spcPts val="800"/>
                        </a:spcAft>
                      </a:pPr>
                      <a:r>
                        <a:rPr lang="tr-TR"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a:t>
                      </a:r>
                      <a:r>
                        <a:rPr lang="tr-TR"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Hayvan türlerinden birinin adıyla kurulanlar:</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p>
                      <a:pPr indent="252095" algn="l" fontAlgn="base">
                        <a:lnSpc>
                          <a:spcPct val="107000"/>
                        </a:lnSpc>
                        <a:spcAft>
                          <a:spcPts val="800"/>
                        </a:spcAft>
                      </a:pPr>
                      <a:r>
                        <a:rPr lang="tr-TR" sz="1200" i="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p>
                      <a:pPr indent="252095" algn="l" fontAlgn="base">
                        <a:lnSpc>
                          <a:spcPct val="107000"/>
                        </a:lnSpc>
                        <a:spcAft>
                          <a:spcPts val="800"/>
                        </a:spcAft>
                      </a:pPr>
                      <a:r>
                        <a:rPr lang="tr-TR"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0951" marR="209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52095" algn="just" fontAlgn="base">
                        <a:lnSpc>
                          <a:spcPct val="107000"/>
                        </a:lnSpc>
                        <a:spcAft>
                          <a:spcPts val="800"/>
                        </a:spcAft>
                      </a:pPr>
                      <a:r>
                        <a:rPr lang="tr-TR" sz="1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ada balığı, ateş balığı, dil balığı, fulya balığı, kedi balığı, kılıç balığı, köpek balığı, ton balığı, yılan balığı; acı balık, bıyıklı balık, dikenli balık</a:t>
                      </a:r>
                      <a:r>
                        <a:rPr lang="tr-TR"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p>
                      <a:pPr indent="252095" algn="just" fontAlgn="base">
                        <a:lnSpc>
                          <a:spcPct val="107000"/>
                        </a:lnSpc>
                        <a:spcAft>
                          <a:spcPts val="800"/>
                        </a:spcAft>
                      </a:pPr>
                      <a:r>
                        <a:rPr lang="tr-TR" sz="1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ardıç kuşu, arı kuşu, çalı kuşu, deve kuşu, muhabbet kuşu, saka kuşu, tarla kuşu, yağmur kuşu; alıcı kuş, boğmaklı kuş, makaralı kuş</a:t>
                      </a:r>
                      <a:r>
                        <a:rPr lang="tr-TR"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p>
                      <a:pPr indent="252095" algn="just" fontAlgn="base">
                        <a:lnSpc>
                          <a:spcPct val="107000"/>
                        </a:lnSpc>
                        <a:spcAft>
                          <a:spcPts val="800"/>
                        </a:spcAft>
                      </a:pPr>
                      <a:r>
                        <a:rPr lang="tr-TR" sz="1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ağustos böceği, ateş böceği, cırcır böceği, hamam böceği, ipek böceği, uçuç böceği, uğur böceği; ağılı bö­cek, çalgıcı böcek, sümüklü böcek</a:t>
                      </a:r>
                      <a:r>
                        <a:rPr lang="tr-TR"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p>
                      <a:pPr indent="252095" algn="just" fontAlgn="base">
                        <a:lnSpc>
                          <a:spcPct val="107000"/>
                        </a:lnSpc>
                        <a:spcAft>
                          <a:spcPts val="800"/>
                        </a:spcAft>
                      </a:pPr>
                      <a:r>
                        <a:rPr lang="tr-TR" sz="1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sineği, et sineği, meyve sineği, sığır sineği, su sineği, uyuz sineği</a:t>
                      </a:r>
                      <a:r>
                        <a:rPr lang="tr-TR"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p>
                      <a:pPr indent="252095" algn="just" fontAlgn="base">
                        <a:lnSpc>
                          <a:spcPct val="107000"/>
                        </a:lnSpc>
                        <a:spcAft>
                          <a:spcPts val="800"/>
                        </a:spcAft>
                      </a:pPr>
                      <a:r>
                        <a:rPr lang="tr-TR" sz="1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deniz yılanı, ok yılanı, su yılanı; Ankara keçisi, dağ keçisi, yaban keçisi; fındık faresi, tarla faresi; dağ sıçanı, tarla sıçanı; Beç tavuğu, dağ tavuğu; ada tavşanı, yaban tav­şanı; kaya örümceği, şeytan örümceği; bal arısı, yaprak arısı; Pekin ördeği, deniz ördeği; Ankara kedisi, bozkır kedisi; Afrika domuzu, yer domuzu</a:t>
                      </a:r>
                      <a:r>
                        <a:rPr lang="tr-TR"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0951" marR="209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6161010"/>
                  </a:ext>
                </a:extLst>
              </a:tr>
              <a:tr h="2537502">
                <a:tc>
                  <a:txBody>
                    <a:bodyPr/>
                    <a:lstStyle/>
                    <a:p>
                      <a:pPr algn="just" fontAlgn="base">
                        <a:lnSpc>
                          <a:spcPct val="107000"/>
                        </a:lnSpc>
                        <a:spcAft>
                          <a:spcPts val="800"/>
                        </a:spcAft>
                      </a:pPr>
                      <a:r>
                        <a:rPr lang="tr-TR"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20951" marR="209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52095" algn="l" fontAlgn="base">
                        <a:lnSpc>
                          <a:spcPct val="107000"/>
                        </a:lnSpc>
                        <a:spcAft>
                          <a:spcPts val="800"/>
                        </a:spcAft>
                      </a:pPr>
                      <a:r>
                        <a:rPr lang="tr-TR"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 </a:t>
                      </a:r>
                      <a:r>
                        <a:rPr lang="tr-TR"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Bitki türlerinden birinin adıyla kurulanlar:</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p>
                      <a:pPr indent="252095" algn="l" fontAlgn="base">
                        <a:lnSpc>
                          <a:spcPct val="107000"/>
                        </a:lnSpc>
                        <a:spcAft>
                          <a:spcPts val="800"/>
                        </a:spcAft>
                      </a:pPr>
                      <a:r>
                        <a:rPr lang="tr-TR"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0951" marR="209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52095" algn="just" fontAlgn="base">
                        <a:lnSpc>
                          <a:spcPct val="107000"/>
                        </a:lnSpc>
                        <a:spcAft>
                          <a:spcPts val="0"/>
                        </a:spcAft>
                      </a:pPr>
                      <a:r>
                        <a:rPr lang="tr-TR" sz="1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ayrık otu, beşparmak otu, çörek otu, eğrelti otu, güzelavrat otu, kelebek otu, ökse otu, pisipisi otu, taşkıran otu, yüksük otu; acı ot, sütlü ot</a:t>
                      </a:r>
                      <a:r>
                        <a:rPr lang="tr-TR"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p>
                      <a:pPr indent="252095" algn="just" fontAlgn="base">
                        <a:lnSpc>
                          <a:spcPct val="107000"/>
                        </a:lnSpc>
                        <a:spcAft>
                          <a:spcPts val="0"/>
                        </a:spcAft>
                      </a:pPr>
                      <a:r>
                        <a:rPr lang="tr-TR" sz="1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ateş çiçeği, çuha çiçeği, güzelhatun çiçeği, ipek çiçeği, küpe çiçeği, lavanta çiçeği, mum çiçeği, yayla çiçeği, yıldız çiçeği; ölmez çiçek</a:t>
                      </a:r>
                      <a:r>
                        <a:rPr lang="tr-TR"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p>
                      <a:pPr indent="252095" algn="just" fontAlgn="base">
                        <a:lnSpc>
                          <a:spcPct val="107000"/>
                        </a:lnSpc>
                        <a:spcAft>
                          <a:spcPts val="0"/>
                        </a:spcAft>
                      </a:pPr>
                      <a:r>
                        <a:rPr lang="tr-TR" sz="1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avize ağacı, ban ağacı, dantel ağacı, kâğıt ağacı, mantar ağacı, öd ağacı, pelesenk ağacı, tespih ağacı</a:t>
                      </a:r>
                      <a:r>
                        <a:rPr lang="tr-TR"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p>
                      <a:pPr indent="252095" algn="just" fontAlgn="base">
                        <a:lnSpc>
                          <a:spcPct val="107000"/>
                        </a:lnSpc>
                        <a:spcAft>
                          <a:spcPts val="0"/>
                        </a:spcAft>
                      </a:pPr>
                      <a:r>
                        <a:rPr lang="tr-TR" sz="1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altın kökü, eğir kökü, helvacı kökü, meyan kökü; ek kök, saçak kök, yumru kök</a:t>
                      </a:r>
                      <a:r>
                        <a:rPr lang="tr-TR"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p>
                      <a:pPr indent="252095" algn="just" fontAlgn="base">
                        <a:lnSpc>
                          <a:spcPct val="107000"/>
                        </a:lnSpc>
                        <a:spcAft>
                          <a:spcPts val="0"/>
                        </a:spcAft>
                      </a:pPr>
                      <a:r>
                        <a:rPr lang="tr-TR" sz="1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dağ elması, yer elması; çalı dikeni, deve dikeni; köpek üzümü, kuş üzümü; çakal armudu, dağ armudu; at kestanesi, kuzu kestanesi; can eriği, gövem eriği; kuzu mantarı, yer mantarı; su ka­mışı, şeker kamışı; dağ nanesi, taş nanesi; ayı gülü, Japon gülü; Antep fıstığı, çam fıstığı; sırık fasulyesi, soya fasulyesi; Amerikan bademi, taş bademi; Afrika menek­şesi, deniz menekşesi; Japon sarma­şığı, kuzu sarmaşığı; Hint inciri, kavak inciri; armut kurusu, kayısı ku­rusu; kaya sarımsağı, köpek sarımsağı; şeker pancarı, yaban pancarı </a:t>
                      </a:r>
                      <a:r>
                        <a:rPr lang="tr-TR"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vb.</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p>
                      <a:pPr indent="252095" algn="just" fontAlgn="base">
                        <a:lnSpc>
                          <a:spcPct val="107000"/>
                        </a:lnSpc>
                        <a:spcAft>
                          <a:spcPts val="0"/>
                        </a:spcAft>
                      </a:pPr>
                      <a:r>
                        <a:rPr lang="tr-TR" sz="1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kuru fasulye, kuru incir, kuru soğan, kuru üzüm</a:t>
                      </a:r>
                      <a:r>
                        <a:rPr lang="tr-TR"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0951" marR="209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69071835"/>
                  </a:ext>
                </a:extLst>
              </a:tr>
            </a:tbl>
          </a:graphicData>
        </a:graphic>
      </p:graphicFrame>
    </p:spTree>
    <p:extLst>
      <p:ext uri="{BB962C8B-B14F-4D97-AF65-F5344CB8AC3E}">
        <p14:creationId xmlns:p14="http://schemas.microsoft.com/office/powerpoint/2010/main" val="392773387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88ED8713-C00E-4287-93D9-AFBA9007240D}"/>
              </a:ext>
            </a:extLst>
          </p:cNvPr>
          <p:cNvSpPr txBox="1"/>
          <p:nvPr/>
        </p:nvSpPr>
        <p:spPr>
          <a:xfrm>
            <a:off x="1857375" y="1885951"/>
            <a:ext cx="8972550" cy="1200329"/>
          </a:xfrm>
          <a:prstGeom prst="rect">
            <a:avLst/>
          </a:prstGeom>
          <a:noFill/>
        </p:spPr>
        <p:txBody>
          <a:bodyPr wrap="square">
            <a:spAutoFit/>
          </a:bodyPr>
          <a:lstStyle/>
          <a:p>
            <a:r>
              <a:rPr lang="tr-TR" sz="2400" dirty="0">
                <a:latin typeface="Times New Roman" panose="02020603050405020304" pitchFamily="18" charset="0"/>
                <a:cs typeface="Times New Roman" panose="02020603050405020304" pitchFamily="18" charset="0"/>
              </a:rPr>
              <a:t>KAYNAKLAR: </a:t>
            </a:r>
            <a:r>
              <a:rPr lang="tr-TR" sz="2400" dirty="0">
                <a:latin typeface="Times New Roman" panose="02020603050405020304" pitchFamily="18" charset="0"/>
                <a:cs typeface="Times New Roman" panose="02020603050405020304" pitchFamily="18" charset="0"/>
                <a:hlinkClick r:id="rId2"/>
              </a:rPr>
              <a:t>https://www.tccb.gov.tr/assets/dosya/resmiyazisma/dosyalar/kilavuz.pdf</a:t>
            </a:r>
            <a:endParaRPr lang="tr-TR" sz="2400" dirty="0">
              <a:latin typeface="Times New Roman" panose="02020603050405020304" pitchFamily="18" charset="0"/>
              <a:cs typeface="Times New Roman" panose="02020603050405020304" pitchFamily="18" charset="0"/>
            </a:endParaRPr>
          </a:p>
          <a:p>
            <a:r>
              <a:rPr lang="tr-TR" sz="2400" dirty="0">
                <a:latin typeface="Times New Roman" panose="02020603050405020304" pitchFamily="18" charset="0"/>
                <a:cs typeface="Times New Roman" panose="02020603050405020304" pitchFamily="18" charset="0"/>
              </a:rPr>
              <a:t>Türk Dil Kurumu </a:t>
            </a:r>
          </a:p>
        </p:txBody>
      </p:sp>
    </p:spTree>
    <p:extLst>
      <p:ext uri="{BB962C8B-B14F-4D97-AF65-F5344CB8AC3E}">
        <p14:creationId xmlns:p14="http://schemas.microsoft.com/office/powerpoint/2010/main" val="26195461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id="{67FEB10C-B15A-4D73-8470-8A88F79DF0F6}"/>
              </a:ext>
            </a:extLst>
          </p:cNvPr>
          <p:cNvGraphicFramePr>
            <a:graphicFrameLocks noGrp="1"/>
          </p:cNvGraphicFramePr>
          <p:nvPr>
            <p:extLst>
              <p:ext uri="{D42A27DB-BD31-4B8C-83A1-F6EECF244321}">
                <p14:modId xmlns:p14="http://schemas.microsoft.com/office/powerpoint/2010/main" val="2113680346"/>
              </p:ext>
            </p:extLst>
          </p:nvPr>
        </p:nvGraphicFramePr>
        <p:xfrm>
          <a:off x="495300" y="600076"/>
          <a:ext cx="11172825" cy="5567866"/>
        </p:xfrm>
        <a:graphic>
          <a:graphicData uri="http://schemas.openxmlformats.org/drawingml/2006/table">
            <a:tbl>
              <a:tblPr firstRow="1" firstCol="1" bandRow="1"/>
              <a:tblGrid>
                <a:gridCol w="3771163">
                  <a:extLst>
                    <a:ext uri="{9D8B030D-6E8A-4147-A177-3AD203B41FA5}">
                      <a16:colId xmlns:a16="http://schemas.microsoft.com/office/drawing/2014/main" val="4030523869"/>
                    </a:ext>
                  </a:extLst>
                </a:gridCol>
                <a:gridCol w="7401662">
                  <a:extLst>
                    <a:ext uri="{9D8B030D-6E8A-4147-A177-3AD203B41FA5}">
                      <a16:colId xmlns:a16="http://schemas.microsoft.com/office/drawing/2014/main" val="2498764995"/>
                    </a:ext>
                  </a:extLst>
                </a:gridCol>
              </a:tblGrid>
              <a:tr h="1092714">
                <a:tc gridSpan="2">
                  <a:txBody>
                    <a:bodyPr/>
                    <a:lstStyle/>
                    <a:p>
                      <a:pPr indent="252095" algn="just" fontAlgn="base">
                        <a:lnSpc>
                          <a:spcPct val="107000"/>
                        </a:lnSpc>
                        <a:spcAft>
                          <a:spcPts val="800"/>
                        </a:spcAft>
                      </a:pPr>
                      <a:r>
                        <a:rPr lang="tr-TR" sz="1600" b="1" dirty="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UYARI:</a:t>
                      </a:r>
                      <a:r>
                        <a:rPr lang="tr-TR" sz="1600" dirty="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a:t>
                      </a:r>
                      <a:r>
                        <a:rPr lang="tr-TR" sz="1600" b="1" u="sng" dirty="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Çiçek dışında anlamlar taşıyan</a:t>
                      </a:r>
                      <a:r>
                        <a:rPr lang="tr-TR" sz="1600" dirty="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a:t>
                      </a:r>
                      <a:r>
                        <a:rPr lang="tr-TR" sz="16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baklaçiçeği</a:t>
                      </a:r>
                      <a:r>
                        <a:rPr lang="tr-TR"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(renk), </a:t>
                      </a:r>
                      <a:r>
                        <a:rPr lang="tr-TR" sz="16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narçi­çeği</a:t>
                      </a:r>
                      <a:r>
                        <a:rPr lang="tr-TR"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(renk), </a:t>
                      </a:r>
                      <a:r>
                        <a:rPr lang="tr-TR" sz="16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suçiçeği</a:t>
                      </a:r>
                      <a:r>
                        <a:rPr lang="tr-TR"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(hastalık); ot dışında anlamlar taşıyan </a:t>
                      </a:r>
                      <a:r>
                        <a:rPr lang="tr-TR" sz="16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ağızotu</a:t>
                      </a:r>
                      <a:r>
                        <a:rPr lang="tr-TR"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(barut), </a:t>
                      </a:r>
                      <a:r>
                        <a:rPr lang="tr-TR" sz="16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sıçanotu</a:t>
                      </a:r>
                      <a:r>
                        <a:rPr lang="tr-TR"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(arsenik); ses düşmesine uğramış olan </a:t>
                      </a:r>
                      <a:r>
                        <a:rPr lang="tr-TR" sz="16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çöreotu</a:t>
                      </a:r>
                      <a:r>
                        <a:rPr lang="tr-TR"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ve yazımı gelenekleşmiş olan </a:t>
                      </a:r>
                      <a:r>
                        <a:rPr lang="tr-TR" sz="16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semizotu</a:t>
                      </a:r>
                      <a:r>
                        <a:rPr lang="tr-TR"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6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dereotu</a:t>
                      </a:r>
                      <a:r>
                        <a:rPr lang="tr-TR"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600" dirty="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bitişik yazılır.</a:t>
                      </a:r>
                      <a:endParaRPr lang="tr-TR" sz="16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endParaRPr>
                    </a:p>
                  </a:txBody>
                  <a:tcPr marL="64527" marR="64527" marT="0"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1983359638"/>
                  </a:ext>
                </a:extLst>
              </a:tr>
              <a:tr h="2441060">
                <a:tc>
                  <a:txBody>
                    <a:bodyPr/>
                    <a:lstStyle/>
                    <a:p>
                      <a:pPr indent="252095" algn="just" fontAlgn="base">
                        <a:lnSpc>
                          <a:spcPct val="107000"/>
                        </a:lnSpc>
                        <a:spcAft>
                          <a:spcPts val="800"/>
                        </a:spcAft>
                      </a:pPr>
                      <a:r>
                        <a:rPr lang="tr-TR" sz="14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dirty="0">
                        <a:effectLst/>
                        <a:latin typeface="Times New Roman" panose="02020603050405020304" pitchFamily="18" charset="0"/>
                        <a:ea typeface="Calibri" panose="020F0502020204030204" pitchFamily="34" charset="0"/>
                        <a:cs typeface="Times New Roman" panose="02020603050405020304" pitchFamily="18" charset="0"/>
                      </a:endParaRPr>
                    </a:p>
                    <a:p>
                      <a:pPr indent="252095" algn="just" fontAlgn="base">
                        <a:lnSpc>
                          <a:spcPct val="107000"/>
                        </a:lnSpc>
                        <a:spcAft>
                          <a:spcPts val="800"/>
                        </a:spcAft>
                      </a:pPr>
                      <a:r>
                        <a:rPr lang="tr-TR" sz="14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2000" dirty="0">
                        <a:effectLst/>
                        <a:latin typeface="Times New Roman" panose="02020603050405020304" pitchFamily="18" charset="0"/>
                        <a:ea typeface="Calibri" panose="020F0502020204030204" pitchFamily="34" charset="0"/>
                        <a:cs typeface="Times New Roman" panose="02020603050405020304" pitchFamily="18" charset="0"/>
                      </a:endParaRPr>
                    </a:p>
                    <a:p>
                      <a:pPr indent="252095" algn="just" fontAlgn="base">
                        <a:lnSpc>
                          <a:spcPct val="107000"/>
                        </a:lnSpc>
                        <a:spcAft>
                          <a:spcPts val="800"/>
                        </a:spcAft>
                      </a:pPr>
                      <a:r>
                        <a:rPr lang="tr-TR" sz="20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2000" b="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 Nesne, eşya ve alet adlarından biriyle kurulan birleşik kelimeler:</a:t>
                      </a:r>
                      <a:r>
                        <a:rPr lang="tr-TR" sz="20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4527" marR="645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52095" algn="just" fontAlgn="base">
                        <a:lnSpc>
                          <a:spcPct val="107000"/>
                        </a:lnSpc>
                        <a:spcAft>
                          <a:spcPts val="800"/>
                        </a:spcAft>
                      </a:pPr>
                      <a:r>
                        <a:rPr lang="tr-TR" sz="1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alçı taşı, bileği taşı, çakmak taşı, Hacıbektaş taşı, ki­reç taşı, lüle taşı, Oltu taşı, sünger taşı, yılan taşı; buzul taş, damla taş, dikili taş, kayağan taş, yaprak taş</a:t>
                      </a:r>
                      <a:r>
                        <a:rPr lang="tr-TR"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400" dirty="0">
                        <a:effectLst/>
                        <a:latin typeface="Times New Roman" panose="02020603050405020304" pitchFamily="18" charset="0"/>
                        <a:ea typeface="Calibri" panose="020F0502020204030204" pitchFamily="34" charset="0"/>
                        <a:cs typeface="Times New Roman" panose="02020603050405020304" pitchFamily="18" charset="0"/>
                      </a:endParaRPr>
                    </a:p>
                    <a:p>
                      <a:pPr indent="252095" algn="just" fontAlgn="base">
                        <a:lnSpc>
                          <a:spcPct val="107000"/>
                        </a:lnSpc>
                        <a:spcAft>
                          <a:spcPts val="800"/>
                        </a:spcAft>
                      </a:pPr>
                      <a:r>
                        <a:rPr lang="tr-TR" sz="14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arap</a:t>
                      </a:r>
                      <a:r>
                        <a:rPr lang="tr-TR" sz="1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sabunu, el sabunu; kahve değirmeni, yel değirmeni; kahve dolabı, su dolabı; müzik odası, oturma odası; duvar saati, kol saati; duvar takvimi, masa takvimi; kriz masası, yemek masası; itfaiye aracı, kurtarma aracı; masa ör­tüsü, yatak örtüsü; el kitabı, okuma kitabı; Frenk gömleği, İngiliz anahtarı, İngiliz si­cimi; alt geçit, tüp geçit, üst geçit; çekme demir, çekme kat, dolma kalem, dönme dolap, kesme kaya, toplu iğne, vurmalı çalgılar, vurmalı sazlar, yapma çiçek</a:t>
                      </a:r>
                      <a:r>
                        <a:rPr lang="tr-TR"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tr-TR" sz="1400" i="1" dirty="0">
                          <a:effectLst/>
                          <a:latin typeface="Times New Roman" panose="02020603050405020304" pitchFamily="18" charset="0"/>
                          <a:ea typeface="Times New Roman" panose="02020603050405020304" pitchFamily="18" charset="0"/>
                          <a:cs typeface="Times New Roman" panose="02020603050405020304" pitchFamily="18" charset="0"/>
                        </a:rPr>
                        <a:t>afyon ruhu, katran ruhu, lokman ruhu, nane ruhu, tuz ruhu</a:t>
                      </a:r>
                      <a:r>
                        <a:rPr lang="tr-TR"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400" dirty="0" err="1">
                          <a:effectLst/>
                          <a:latin typeface="Times New Roman" panose="02020603050405020304" pitchFamily="18" charset="0"/>
                          <a:ea typeface="Times New Roman" panose="02020603050405020304" pitchFamily="18" charset="0"/>
                          <a:cs typeface="Times New Roman" panose="02020603050405020304" pitchFamily="18" charset="0"/>
                        </a:rPr>
                        <a:t>vb</a:t>
                      </a:r>
                      <a:endParaRPr lang="tr-TR"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4527" marR="645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42922459"/>
                  </a:ext>
                </a:extLst>
              </a:tr>
              <a:tr h="907334">
                <a:tc>
                  <a:txBody>
                    <a:bodyPr/>
                    <a:lstStyle/>
                    <a:p>
                      <a:pPr indent="252095" algn="just" fontAlgn="base">
                        <a:lnSpc>
                          <a:spcPct val="107000"/>
                        </a:lnSpc>
                        <a:spcAft>
                          <a:spcPts val="800"/>
                        </a:spcAft>
                      </a:pPr>
                      <a:r>
                        <a:rPr lang="tr-TR"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ç. </a:t>
                      </a:r>
                      <a:r>
                        <a:rPr lang="tr-T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Yol ve ulaşımla ilgili birleşik kelimeler: </a:t>
                      </a:r>
                      <a:endParaRPr lang="tr-TR"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4527" marR="645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52095" algn="just" fontAlgn="base">
                        <a:lnSpc>
                          <a:spcPct val="107000"/>
                        </a:lnSpc>
                        <a:spcAft>
                          <a:spcPts val="800"/>
                        </a:spcAft>
                      </a:pP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Arnavut kaldırımı; çevre yolu, deniz yolu, hava yolu, kara yolu, keçi yolu; köprü yol</a:t>
                      </a: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4527" marR="645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85590737"/>
                  </a:ext>
                </a:extLst>
              </a:tr>
              <a:tr h="1126758">
                <a:tc>
                  <a:txBody>
                    <a:bodyPr/>
                    <a:lstStyle/>
                    <a:p>
                      <a:pPr indent="252095" algn="just" fontAlgn="base">
                        <a:lnSpc>
                          <a:spcPct val="107000"/>
                        </a:lnSpc>
                        <a:spcAft>
                          <a:spcPts val="800"/>
                        </a:spcAft>
                      </a:pPr>
                      <a:r>
                        <a:rPr lang="tr-TR"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 </a:t>
                      </a:r>
                      <a:r>
                        <a:rPr lang="tr-T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Durum, olgu ve olay bildiren sözlerden biriyle kurulan birleşik ke­limeler: </a:t>
                      </a:r>
                      <a:endParaRPr lang="tr-TR"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4527" marR="645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ase">
                        <a:lnSpc>
                          <a:spcPct val="107000"/>
                        </a:lnSpc>
                        <a:spcAft>
                          <a:spcPts val="800"/>
                        </a:spcAft>
                      </a:pPr>
                      <a:r>
                        <a:rPr lang="tr-TR" sz="1400" i="1" dirty="0">
                          <a:effectLst/>
                          <a:latin typeface="Times New Roman" panose="02020603050405020304" pitchFamily="18" charset="0"/>
                          <a:ea typeface="Times New Roman" panose="02020603050405020304" pitchFamily="18" charset="0"/>
                          <a:cs typeface="Times New Roman" panose="02020603050405020304" pitchFamily="18" charset="0"/>
                        </a:rPr>
                        <a:t>açık oturum, açık öğretim, ana dili, Ay tutulması, baş ağrısı </a:t>
                      </a:r>
                      <a:r>
                        <a:rPr lang="tr-TR" sz="1400" dirty="0">
                          <a:effectLst/>
                          <a:latin typeface="Times New Roman" panose="02020603050405020304" pitchFamily="18" charset="0"/>
                          <a:ea typeface="Times New Roman" panose="02020603050405020304" pitchFamily="18" charset="0"/>
                          <a:cs typeface="Times New Roman" panose="02020603050405020304" pitchFamily="18" charset="0"/>
                        </a:rPr>
                        <a:t>(hastalık)</a:t>
                      </a:r>
                      <a:r>
                        <a:rPr lang="tr-TR" sz="1400" i="1" dirty="0">
                          <a:effectLst/>
                          <a:latin typeface="Times New Roman" panose="02020603050405020304" pitchFamily="18" charset="0"/>
                          <a:ea typeface="Times New Roman" panose="02020603050405020304" pitchFamily="18" charset="0"/>
                          <a:cs typeface="Times New Roman" panose="02020603050405020304" pitchFamily="18" charset="0"/>
                        </a:rPr>
                        <a:t>, baş belası, baş dönmesi, çıkış yolu, çözüm yolu, dil birliği, din birliği, güç birliği, iş birliği, iş bölümü, madde başı, ses uyumu, yer çekimi</a:t>
                      </a:r>
                      <a:r>
                        <a:rPr lang="tr-TR" sz="1400" dirty="0">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4527" marR="645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27856602"/>
                  </a:ext>
                </a:extLst>
              </a:tr>
            </a:tbl>
          </a:graphicData>
        </a:graphic>
      </p:graphicFrame>
    </p:spTree>
    <p:extLst>
      <p:ext uri="{BB962C8B-B14F-4D97-AF65-F5344CB8AC3E}">
        <p14:creationId xmlns:p14="http://schemas.microsoft.com/office/powerpoint/2010/main" val="3554078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id="{9AF5946F-A78A-4380-AD19-EE00235381A0}"/>
              </a:ext>
            </a:extLst>
          </p:cNvPr>
          <p:cNvGraphicFramePr>
            <a:graphicFrameLocks noGrp="1"/>
          </p:cNvGraphicFramePr>
          <p:nvPr>
            <p:extLst>
              <p:ext uri="{D42A27DB-BD31-4B8C-83A1-F6EECF244321}">
                <p14:modId xmlns:p14="http://schemas.microsoft.com/office/powerpoint/2010/main" val="2189744514"/>
              </p:ext>
            </p:extLst>
          </p:nvPr>
        </p:nvGraphicFramePr>
        <p:xfrm>
          <a:off x="723900" y="333376"/>
          <a:ext cx="11039475" cy="6351259"/>
        </p:xfrm>
        <a:graphic>
          <a:graphicData uri="http://schemas.openxmlformats.org/drawingml/2006/table">
            <a:tbl>
              <a:tblPr firstRow="1" firstCol="1" bandRow="1"/>
              <a:tblGrid>
                <a:gridCol w="3726153">
                  <a:extLst>
                    <a:ext uri="{9D8B030D-6E8A-4147-A177-3AD203B41FA5}">
                      <a16:colId xmlns:a16="http://schemas.microsoft.com/office/drawing/2014/main" val="647520315"/>
                    </a:ext>
                  </a:extLst>
                </a:gridCol>
                <a:gridCol w="7313322">
                  <a:extLst>
                    <a:ext uri="{9D8B030D-6E8A-4147-A177-3AD203B41FA5}">
                      <a16:colId xmlns:a16="http://schemas.microsoft.com/office/drawing/2014/main" val="2638263512"/>
                    </a:ext>
                  </a:extLst>
                </a:gridCol>
              </a:tblGrid>
              <a:tr h="906186">
                <a:tc>
                  <a:txBody>
                    <a:bodyPr/>
                    <a:lstStyle/>
                    <a:p>
                      <a:pPr indent="252095" algn="just" fontAlgn="base">
                        <a:lnSpc>
                          <a:spcPct val="107000"/>
                        </a:lnSpc>
                        <a:spcAft>
                          <a:spcPts val="800"/>
                        </a:spcAft>
                      </a:pPr>
                      <a:r>
                        <a:rPr lang="tr-TR" sz="16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 </a:t>
                      </a:r>
                      <a:r>
                        <a:rPr lang="tr-TR" sz="16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Bilim</a:t>
                      </a:r>
                      <a:r>
                        <a:rPr lang="tr-TR"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ve </a:t>
                      </a:r>
                      <a:r>
                        <a:rPr lang="tr-TR" sz="16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bilgi</a:t>
                      </a:r>
                      <a:r>
                        <a:rPr lang="tr-TR"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sözleriyle kurulan birleşik kelimeler:  </a:t>
                      </a:r>
                      <a:endParaRPr lang="tr-TR" sz="1600">
                        <a:effectLst/>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tr-TR" sz="16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59955" marR="59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52095" algn="just" fontAlgn="base">
                        <a:lnSpc>
                          <a:spcPct val="107000"/>
                        </a:lnSpc>
                        <a:spcAft>
                          <a:spcPts val="800"/>
                        </a:spcAft>
                      </a:pPr>
                      <a:r>
                        <a:rPr lang="tr-TR" sz="1600" i="1" dirty="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anlam bilimi</a:t>
                      </a:r>
                      <a:r>
                        <a:rPr lang="tr-TR" sz="16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dil bilimi, edebiyat bilimi, gök bilimi, halk bilimi, ruh bilimi, toplum bilimi, toprak bilimi, yer bilimi; dil bilgisi, halk bilgisi, ses bil­gisi, şekil bilgisi</a:t>
                      </a:r>
                      <a:r>
                        <a:rPr lang="tr-TR"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9955" marR="59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80441421"/>
                  </a:ext>
                </a:extLst>
              </a:tr>
              <a:tr h="566853">
                <a:tc>
                  <a:txBody>
                    <a:bodyPr/>
                    <a:lstStyle/>
                    <a:p>
                      <a:pPr indent="252095" algn="just" fontAlgn="base">
                        <a:lnSpc>
                          <a:spcPct val="107000"/>
                        </a:lnSpc>
                        <a:spcAft>
                          <a:spcPts val="800"/>
                        </a:spcAft>
                      </a:pPr>
                      <a:r>
                        <a:rPr lang="tr-TR" sz="16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 </a:t>
                      </a:r>
                      <a:r>
                        <a:rPr lang="tr-TR" sz="16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Yuvar</a:t>
                      </a:r>
                      <a:r>
                        <a:rPr lang="tr-TR"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ve </a:t>
                      </a:r>
                      <a:r>
                        <a:rPr lang="tr-TR" sz="16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küre</a:t>
                      </a:r>
                      <a:r>
                        <a:rPr lang="tr-TR"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sözleriyle kurulan birleşik kelimeler: </a:t>
                      </a:r>
                      <a:endParaRPr lang="tr-TR"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59955" marR="59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ase">
                        <a:lnSpc>
                          <a:spcPct val="107000"/>
                        </a:lnSpc>
                        <a:spcAft>
                          <a:spcPts val="800"/>
                        </a:spcAft>
                      </a:pPr>
                      <a:r>
                        <a:rPr lang="tr-TR" sz="1600" i="1">
                          <a:effectLst/>
                          <a:latin typeface="Times New Roman" panose="02020603050405020304" pitchFamily="18" charset="0"/>
                          <a:ea typeface="Times New Roman" panose="02020603050405020304" pitchFamily="18" charset="0"/>
                          <a:cs typeface="Times New Roman" panose="02020603050405020304" pitchFamily="18" charset="0"/>
                        </a:rPr>
                        <a:t>göz yuvarı, hava yuvarı, ısı yuvarı, ışık yuvarı, renk yuvarı, yer yuvarı; hava küre, ışık küre, su küre, taş küre, yarı küre, yarım küre</a:t>
                      </a:r>
                      <a:r>
                        <a:rPr lang="tr-TR" sz="1600">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59955" marR="59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82676468"/>
                  </a:ext>
                </a:extLst>
              </a:tr>
              <a:tr h="1997328">
                <a:tc>
                  <a:txBody>
                    <a:bodyPr/>
                    <a:lstStyle/>
                    <a:p>
                      <a:pPr indent="252095" algn="just" fontAlgn="base">
                        <a:lnSpc>
                          <a:spcPct val="107000"/>
                        </a:lnSpc>
                        <a:spcAft>
                          <a:spcPts val="800"/>
                        </a:spcAft>
                      </a:pPr>
                      <a:r>
                        <a:rPr lang="tr-TR" sz="1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 </a:t>
                      </a:r>
                      <a:r>
                        <a:rPr lang="tr-TR"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Yiyecek, içecek adlarından biriyle kurulan birleşik kelimeler: </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p>
                      <a:pPr indent="252095" algn="just" fontAlgn="base">
                        <a:lnSpc>
                          <a:spcPct val="107000"/>
                        </a:lnSpc>
                        <a:spcAft>
                          <a:spcPts val="800"/>
                        </a:spcAft>
                      </a:pP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9955" marR="59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52095" algn="just" fontAlgn="base">
                        <a:lnSpc>
                          <a:spcPct val="107000"/>
                        </a:lnSpc>
                        <a:spcAft>
                          <a:spcPts val="800"/>
                        </a:spcAft>
                      </a:pPr>
                      <a:r>
                        <a:rPr lang="tr-TR" sz="1600" i="1" dirty="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bohça böreği</a:t>
                      </a:r>
                      <a:r>
                        <a:rPr lang="tr-TR" sz="16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talaş böreği; ba­dem yağı, kuyruk yağı; arpa suyu, maden suyu; tulum peyniri, beyaz peynir; Adana kebabı, tas kebabı; İnegöl köftesi, İzmir köftesi; ezogelin çorbası, yoğurt çorbası; irmik helvası, koz helva; acı badem kurabiyesi; Kemalpaşa tatlısı, yoğurt tatlısı; ba­dem şekeri, kestane şekeri; balık yumurtası, lop yumurta</a:t>
                      </a:r>
                      <a:r>
                        <a:rPr lang="tr-TR"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tr-TR" sz="1600" i="1" dirty="0">
                          <a:effectLst/>
                          <a:latin typeface="Times New Roman" panose="02020603050405020304" pitchFamily="18" charset="0"/>
                          <a:ea typeface="Times New Roman" panose="02020603050405020304" pitchFamily="18" charset="0"/>
                          <a:cs typeface="Times New Roman" panose="02020603050405020304" pitchFamily="18" charset="0"/>
                        </a:rPr>
                        <a:t>burgu makarna, yüksük makarna; kakaolu kek, üzümlü kek; çiğ köfte, içli köfte; dolma biber, sivri biber; esmer şeker, kesme şeker; süzme yoğurt; yarma şeftali; kuru yemiş</a:t>
                      </a: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9955" marR="59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80916977"/>
                  </a:ext>
                </a:extLst>
              </a:tr>
              <a:tr h="527182">
                <a:tc>
                  <a:txBody>
                    <a:bodyPr/>
                    <a:lstStyle/>
                    <a:p>
                      <a:pPr algn="just" fontAlgn="base">
                        <a:lnSpc>
                          <a:spcPct val="107000"/>
                        </a:lnSpc>
                        <a:spcAft>
                          <a:spcPts val="800"/>
                        </a:spcAft>
                      </a:pPr>
                      <a:r>
                        <a:rPr lang="tr-TR" sz="16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ğ. </a:t>
                      </a:r>
                      <a:r>
                        <a:rPr lang="tr-TR"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Gök cisimleri: </a:t>
                      </a:r>
                      <a:endParaRPr lang="tr-TR"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59955" marR="59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ase">
                        <a:lnSpc>
                          <a:spcPct val="107000"/>
                        </a:lnSpc>
                        <a:spcAft>
                          <a:spcPts val="800"/>
                        </a:spcAft>
                      </a:pPr>
                      <a:r>
                        <a:rPr lang="tr-TR" sz="1600" i="1">
                          <a:effectLst/>
                          <a:latin typeface="Times New Roman" panose="02020603050405020304" pitchFamily="18" charset="0"/>
                          <a:ea typeface="Times New Roman" panose="02020603050405020304" pitchFamily="18" charset="0"/>
                          <a:cs typeface="Times New Roman" panose="02020603050405020304" pitchFamily="18" charset="0"/>
                        </a:rPr>
                        <a:t>Çoban Yıldızı, Kervan Yıldızı, Kutup Yıldızı, kuy­ruklu yıldız; gök taşı, hava taşı, meteor taşı</a:t>
                      </a:r>
                      <a:r>
                        <a:rPr lang="tr-TR" sz="1600">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59955" marR="59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9403553"/>
                  </a:ext>
                </a:extLst>
              </a:tr>
              <a:tr h="1072752">
                <a:tc>
                  <a:txBody>
                    <a:bodyPr/>
                    <a:lstStyle/>
                    <a:p>
                      <a:pPr algn="just" fontAlgn="base">
                        <a:lnSpc>
                          <a:spcPct val="107000"/>
                        </a:lnSpc>
                        <a:spcAft>
                          <a:spcPts val="800"/>
                        </a:spcAft>
                      </a:pPr>
                      <a:r>
                        <a:rPr lang="tr-TR" sz="1600" b="1">
                          <a:effectLst/>
                          <a:latin typeface="Times New Roman" panose="02020603050405020304" pitchFamily="18" charset="0"/>
                          <a:ea typeface="Times New Roman" panose="02020603050405020304" pitchFamily="18" charset="0"/>
                          <a:cs typeface="Times New Roman" panose="02020603050405020304" pitchFamily="18" charset="0"/>
                        </a:rPr>
                        <a:t>h. </a:t>
                      </a:r>
                      <a:r>
                        <a:rPr lang="tr-TR" sz="1600">
                          <a:effectLst/>
                          <a:latin typeface="Times New Roman" panose="02020603050405020304" pitchFamily="18" charset="0"/>
                          <a:ea typeface="Times New Roman" panose="02020603050405020304" pitchFamily="18" charset="0"/>
                          <a:cs typeface="Times New Roman" panose="02020603050405020304" pitchFamily="18" charset="0"/>
                        </a:rPr>
                        <a:t>Organ veya organ yerine geçen sözlerden biriyle kurulan birleşik kelimeler: </a:t>
                      </a:r>
                      <a:endParaRPr lang="tr-TR"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59955" marR="59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ase">
                        <a:lnSpc>
                          <a:spcPct val="107000"/>
                        </a:lnSpc>
                        <a:spcAft>
                          <a:spcPts val="800"/>
                        </a:spcAft>
                      </a:pPr>
                      <a:r>
                        <a:rPr lang="tr-TR" sz="1600" i="1" dirty="0">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patlak göz</a:t>
                      </a:r>
                      <a:r>
                        <a:rPr lang="tr-TR" sz="1600" i="1" dirty="0">
                          <a:effectLst/>
                          <a:latin typeface="Times New Roman" panose="02020603050405020304" pitchFamily="18" charset="0"/>
                          <a:ea typeface="Times New Roman" panose="02020603050405020304" pitchFamily="18" charset="0"/>
                          <a:cs typeface="Times New Roman" panose="02020603050405020304" pitchFamily="18" charset="0"/>
                        </a:rPr>
                        <a:t>, süzgün göz; aşık kemiği, elmacık kemiği; serçe parmak, şehadet par­mağı, yüzük parmağı; azı dişi, köpek dişi, süt dişi; kuyruk sokumu, safra kesesi; çatma kaş, takma diş, takma kirpik, takma kol; ekşi surat, kepçe surat; gaga burun (kimse), karga burun, kepçe kulak</a:t>
                      </a: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9955" marR="59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19061852"/>
                  </a:ext>
                </a:extLst>
              </a:tr>
              <a:tr h="906186">
                <a:tc>
                  <a:txBody>
                    <a:bodyPr/>
                    <a:lstStyle/>
                    <a:p>
                      <a:pPr algn="just" fontAlgn="base">
                        <a:lnSpc>
                          <a:spcPct val="107000"/>
                        </a:lnSpc>
                        <a:spcAft>
                          <a:spcPts val="800"/>
                        </a:spcAft>
                      </a:pPr>
                      <a:r>
                        <a:rPr lang="tr-TR" sz="1600" b="1">
                          <a:effectLst/>
                          <a:latin typeface="Times New Roman" panose="02020603050405020304" pitchFamily="18" charset="0"/>
                          <a:ea typeface="Times New Roman" panose="02020603050405020304" pitchFamily="18" charset="0"/>
                          <a:cs typeface="Times New Roman" panose="02020603050405020304" pitchFamily="18" charset="0"/>
                        </a:rPr>
                        <a:t>ı. </a:t>
                      </a:r>
                      <a:r>
                        <a:rPr lang="tr-TR" sz="1600">
                          <a:effectLst/>
                          <a:latin typeface="Times New Roman" panose="02020603050405020304" pitchFamily="18" charset="0"/>
                          <a:ea typeface="Times New Roman" panose="02020603050405020304" pitchFamily="18" charset="0"/>
                          <a:cs typeface="Times New Roman" panose="02020603050405020304" pitchFamily="18" charset="0"/>
                        </a:rPr>
                        <a:t>Benzetme yoluyla insanın bir niteliğini anlatmak üzere bitki, hay­van ve nesne adlarıyla kurulan birleşik kelimeler: </a:t>
                      </a:r>
                      <a:endParaRPr lang="tr-TR"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59955" marR="59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52095" algn="just" fontAlgn="base">
                        <a:lnSpc>
                          <a:spcPct val="107000"/>
                        </a:lnSpc>
                        <a:spcAft>
                          <a:spcPts val="800"/>
                        </a:spcAft>
                      </a:pPr>
                      <a:r>
                        <a:rPr lang="tr-TR" sz="1600" i="1" dirty="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çetin ceviz</a:t>
                      </a:r>
                      <a:r>
                        <a:rPr lang="tr-TR" sz="16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çöpsüz üzüm; eski kurt, sarı çıyan, sağmal inek; eski toprak, eski tüfek, kara maşa, sapsız balta, ça­kır pençe, demir yumruk, kuru kemik</a:t>
                      </a:r>
                      <a:r>
                        <a:rPr lang="tr-TR"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9955" marR="59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32724969"/>
                  </a:ext>
                </a:extLst>
              </a:tr>
              <a:tr h="374772">
                <a:tc>
                  <a:txBody>
                    <a:bodyPr/>
                    <a:lstStyle/>
                    <a:p>
                      <a:pPr algn="just" fontAlgn="base">
                        <a:lnSpc>
                          <a:spcPct val="107000"/>
                        </a:lnSpc>
                        <a:spcAft>
                          <a:spcPts val="800"/>
                        </a:spcAft>
                      </a:pPr>
                      <a:r>
                        <a:rPr lang="tr-TR" sz="1600" b="1">
                          <a:effectLst/>
                          <a:latin typeface="Times New Roman" panose="02020603050405020304" pitchFamily="18" charset="0"/>
                          <a:ea typeface="Times New Roman" panose="02020603050405020304" pitchFamily="18" charset="0"/>
                          <a:cs typeface="Times New Roman" panose="02020603050405020304" pitchFamily="18" charset="0"/>
                        </a:rPr>
                        <a:t>i. </a:t>
                      </a:r>
                      <a:r>
                        <a:rPr lang="tr-TR" sz="1600">
                          <a:effectLst/>
                          <a:latin typeface="Times New Roman" panose="02020603050405020304" pitchFamily="18" charset="0"/>
                          <a:ea typeface="Times New Roman" panose="02020603050405020304" pitchFamily="18" charset="0"/>
                          <a:cs typeface="Times New Roman" panose="02020603050405020304" pitchFamily="18" charset="0"/>
                        </a:rPr>
                        <a:t>Zamanla ilgili birleşik kelimeler</a:t>
                      </a:r>
                      <a:endParaRPr lang="tr-TR"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59955" marR="59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ase">
                        <a:lnSpc>
                          <a:spcPct val="107000"/>
                        </a:lnSpc>
                        <a:spcAft>
                          <a:spcPts val="800"/>
                        </a:spcAft>
                      </a:pPr>
                      <a:r>
                        <a:rPr lang="tr-TR" sz="1600" i="1" dirty="0">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bağ bozumu</a:t>
                      </a:r>
                      <a:r>
                        <a:rPr lang="tr-TR" sz="1600" i="1" dirty="0">
                          <a:effectLst/>
                          <a:latin typeface="Times New Roman" panose="02020603050405020304" pitchFamily="18" charset="0"/>
                          <a:ea typeface="Times New Roman" panose="02020603050405020304" pitchFamily="18" charset="0"/>
                          <a:cs typeface="Times New Roman" panose="02020603050405020304" pitchFamily="18" charset="0"/>
                        </a:rPr>
                        <a:t>, gece yarısı, gün or­tası, hafta başı, hafta sonu</a:t>
                      </a: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9955" marR="59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77079905"/>
                  </a:ext>
                </a:extLst>
              </a:tr>
            </a:tbl>
          </a:graphicData>
        </a:graphic>
      </p:graphicFrame>
    </p:spTree>
    <p:extLst>
      <p:ext uri="{BB962C8B-B14F-4D97-AF65-F5344CB8AC3E}">
        <p14:creationId xmlns:p14="http://schemas.microsoft.com/office/powerpoint/2010/main" val="1789680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a:extLst>
              <a:ext uri="{FF2B5EF4-FFF2-40B4-BE49-F238E27FC236}">
                <a16:creationId xmlns:a16="http://schemas.microsoft.com/office/drawing/2014/main" id="{FFB1CD99-7847-49A9-A1B4-C0E5343E9360}"/>
              </a:ext>
            </a:extLst>
          </p:cNvPr>
          <p:cNvGraphicFramePr>
            <a:graphicFrameLocks noGrp="1"/>
          </p:cNvGraphicFramePr>
          <p:nvPr>
            <p:extLst>
              <p:ext uri="{D42A27DB-BD31-4B8C-83A1-F6EECF244321}">
                <p14:modId xmlns:p14="http://schemas.microsoft.com/office/powerpoint/2010/main" val="1866675717"/>
              </p:ext>
            </p:extLst>
          </p:nvPr>
        </p:nvGraphicFramePr>
        <p:xfrm>
          <a:off x="962024" y="533400"/>
          <a:ext cx="10267951" cy="4800600"/>
        </p:xfrm>
        <a:graphic>
          <a:graphicData uri="http://schemas.openxmlformats.org/drawingml/2006/table">
            <a:tbl>
              <a:tblPr firstRow="1" firstCol="1" bandRow="1"/>
              <a:tblGrid>
                <a:gridCol w="3465739">
                  <a:extLst>
                    <a:ext uri="{9D8B030D-6E8A-4147-A177-3AD203B41FA5}">
                      <a16:colId xmlns:a16="http://schemas.microsoft.com/office/drawing/2014/main" val="4139121475"/>
                    </a:ext>
                  </a:extLst>
                </a:gridCol>
                <a:gridCol w="6802212">
                  <a:extLst>
                    <a:ext uri="{9D8B030D-6E8A-4147-A177-3AD203B41FA5}">
                      <a16:colId xmlns:a16="http://schemas.microsoft.com/office/drawing/2014/main" val="4267673027"/>
                    </a:ext>
                  </a:extLst>
                </a:gridCol>
              </a:tblGrid>
              <a:tr h="1281625">
                <a:tc>
                  <a:txBody>
                    <a:bodyPr/>
                    <a:lstStyle/>
                    <a:p>
                      <a:pPr algn="just" fontAlgn="base">
                        <a:lnSpc>
                          <a:spcPct val="107000"/>
                        </a:lnSpc>
                        <a:spcAft>
                          <a:spcPts val="800"/>
                        </a:spcAft>
                      </a:pPr>
                      <a:r>
                        <a:rPr lang="tr-TR" sz="1600" b="1" dirty="0">
                          <a:effectLst/>
                          <a:latin typeface="Times New Roman" panose="02020603050405020304" pitchFamily="18" charset="0"/>
                          <a:ea typeface="Times New Roman" panose="02020603050405020304" pitchFamily="18" charset="0"/>
                          <a:cs typeface="Times New Roman" panose="02020603050405020304" pitchFamily="18" charset="0"/>
                        </a:rPr>
                        <a:t>3.</a:t>
                      </a:r>
                      <a:r>
                        <a:rPr lang="tr-TR" sz="1600" b="1"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600" i="1" dirty="0">
                          <a:effectLst/>
                          <a:latin typeface="Times New Roman" panose="02020603050405020304" pitchFamily="18" charset="0"/>
                          <a:ea typeface="Times New Roman" panose="02020603050405020304" pitchFamily="18" charset="0"/>
                          <a:cs typeface="Times New Roman" panose="02020603050405020304" pitchFamily="18" charset="0"/>
                        </a:rPr>
                        <a:t>-r / -ar / -er, -</a:t>
                      </a:r>
                      <a:r>
                        <a:rPr lang="tr-TR" sz="1600" i="1" dirty="0" err="1">
                          <a:effectLst/>
                          <a:latin typeface="Times New Roman" panose="02020603050405020304" pitchFamily="18" charset="0"/>
                          <a:ea typeface="Times New Roman" panose="02020603050405020304" pitchFamily="18" charset="0"/>
                          <a:cs typeface="Times New Roman" panose="02020603050405020304" pitchFamily="18" charset="0"/>
                        </a:rPr>
                        <a:t>maz</a:t>
                      </a:r>
                      <a:r>
                        <a:rPr lang="tr-TR" sz="1600" i="1" dirty="0">
                          <a:effectLst/>
                          <a:latin typeface="Times New Roman" panose="02020603050405020304" pitchFamily="18" charset="0"/>
                          <a:ea typeface="Times New Roman" panose="02020603050405020304" pitchFamily="18" charset="0"/>
                          <a:cs typeface="Times New Roman" panose="02020603050405020304" pitchFamily="18" charset="0"/>
                        </a:rPr>
                        <a:t> / -</a:t>
                      </a:r>
                      <a:r>
                        <a:rPr lang="tr-TR" sz="1600" i="1" dirty="0" err="1">
                          <a:effectLst/>
                          <a:latin typeface="Times New Roman" panose="02020603050405020304" pitchFamily="18" charset="0"/>
                          <a:ea typeface="Times New Roman" panose="02020603050405020304" pitchFamily="18" charset="0"/>
                          <a:cs typeface="Times New Roman" panose="02020603050405020304" pitchFamily="18" charset="0"/>
                        </a:rPr>
                        <a:t>mez</a:t>
                      </a:r>
                      <a:r>
                        <a:rPr lang="tr-TR" sz="16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ve</a:t>
                      </a:r>
                      <a:r>
                        <a:rPr lang="tr-TR" sz="1600" i="1" dirty="0">
                          <a:effectLst/>
                          <a:latin typeface="Times New Roman" panose="02020603050405020304" pitchFamily="18" charset="0"/>
                          <a:ea typeface="Times New Roman" panose="02020603050405020304" pitchFamily="18" charset="0"/>
                          <a:cs typeface="Times New Roman" panose="02020603050405020304" pitchFamily="18" charset="0"/>
                        </a:rPr>
                        <a:t> -an / -en</a:t>
                      </a: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 sıfat-fiil ekleriyle kurulan sıfat tam­laması yapısındaki birleşik kelimeler ayrı yazılır</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6651" marR="466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ase">
                        <a:lnSpc>
                          <a:spcPct val="107000"/>
                        </a:lnSpc>
                        <a:spcAft>
                          <a:spcPts val="800"/>
                        </a:spcAft>
                      </a:pPr>
                      <a:r>
                        <a:rPr lang="tr-TR" sz="1600" i="1">
                          <a:effectLst/>
                          <a:latin typeface="Times New Roman" panose="02020603050405020304" pitchFamily="18" charset="0"/>
                          <a:ea typeface="Times New Roman" panose="02020603050405020304" pitchFamily="18" charset="0"/>
                          <a:cs typeface="Times New Roman" panose="02020603050405020304" pitchFamily="18" charset="0"/>
                        </a:rPr>
                        <a:t>bakar kör, çalar saat, çıkar yol, döner sermaye, güler yüz, koşar adım, yazar kasa, yeter sayı; çıkmaz sokak, geçmez akçe, görünmez kaza, ölmez çiçek, tükenmez kalem; akan yıldız, doyuran buhar, uçan daire</a:t>
                      </a:r>
                      <a:r>
                        <a:rPr lang="tr-TR" sz="1600">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46651" marR="466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56547215"/>
                  </a:ext>
                </a:extLst>
              </a:tr>
              <a:tr h="955726">
                <a:tc>
                  <a:txBody>
                    <a:bodyPr/>
                    <a:lstStyle/>
                    <a:p>
                      <a:pPr algn="just" fontAlgn="base">
                        <a:lnSpc>
                          <a:spcPct val="107000"/>
                        </a:lnSpc>
                        <a:spcAft>
                          <a:spcPts val="800"/>
                        </a:spcAft>
                      </a:pPr>
                      <a:r>
                        <a:rPr lang="tr-TR" sz="16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4. </a:t>
                      </a:r>
                      <a:r>
                        <a:rPr lang="tr-TR" sz="16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Renk</a:t>
                      </a:r>
                      <a:r>
                        <a:rPr lang="tr-TR"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sözü veya renklerden birinin adıyla kurulmuş isim tamla­ması yapısındaki renk adları ayrı yazılır:</a:t>
                      </a:r>
                      <a:r>
                        <a:rPr lang="tr-TR" sz="16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46651" marR="466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ase">
                        <a:lnSpc>
                          <a:spcPct val="107000"/>
                        </a:lnSpc>
                        <a:spcAft>
                          <a:spcPts val="800"/>
                        </a:spcAft>
                      </a:pPr>
                      <a:r>
                        <a:rPr lang="tr-TR" sz="1600" i="1">
                          <a:effectLst/>
                          <a:latin typeface="Times New Roman" panose="02020603050405020304" pitchFamily="18" charset="0"/>
                          <a:ea typeface="Times New Roman" panose="02020603050405020304" pitchFamily="18" charset="0"/>
                          <a:cs typeface="Times New Roman" panose="02020603050405020304" pitchFamily="18" charset="0"/>
                        </a:rPr>
                        <a:t>bal rengi, duman rengi, gümüş rengi, portakal rengi, saman rengi; ateş kırmızısı, boncuk mavisi, çivit mavisi, gece mavisi, limon sa­rısı, safra yeşili, süt kırı</a:t>
                      </a:r>
                      <a:r>
                        <a:rPr lang="tr-TR" sz="1600">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46651" marR="466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02892964"/>
                  </a:ext>
                </a:extLst>
              </a:tr>
              <a:tr h="955726">
                <a:tc>
                  <a:txBody>
                    <a:bodyPr/>
                    <a:lstStyle/>
                    <a:p>
                      <a:pPr algn="just" fontAlgn="base">
                        <a:lnSpc>
                          <a:spcPct val="107000"/>
                        </a:lnSpc>
                        <a:spcAft>
                          <a:spcPts val="800"/>
                        </a:spcAft>
                      </a:pPr>
                      <a:r>
                        <a:rPr lang="tr-TR" sz="1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r>
                        <a:rPr lang="tr-TR"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Rengin tonunu belirtmek üzere renkten önce kullanılan sıfatlar ayrı yazılır</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6651" marR="466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ase">
                        <a:lnSpc>
                          <a:spcPct val="107000"/>
                        </a:lnSpc>
                        <a:spcAft>
                          <a:spcPts val="800"/>
                        </a:spcAft>
                      </a:pPr>
                      <a:r>
                        <a:rPr lang="tr-TR" sz="16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açık mavi, açık yeşil, kara sarı, kirli sarı, koyu mavi, koyu yeşil</a:t>
                      </a:r>
                      <a:r>
                        <a:rPr lang="tr-TR"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600">
                        <a:effectLst/>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tr-TR" sz="16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46651" marR="466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56929295"/>
                  </a:ext>
                </a:extLst>
              </a:tr>
              <a:tr h="1607523">
                <a:tc>
                  <a:txBody>
                    <a:bodyPr/>
                    <a:lstStyle/>
                    <a:p>
                      <a:pPr algn="just" fontAlgn="base">
                        <a:lnSpc>
                          <a:spcPct val="107000"/>
                        </a:lnSpc>
                        <a:spcAft>
                          <a:spcPts val="800"/>
                        </a:spcAft>
                      </a:pPr>
                      <a:r>
                        <a:rPr lang="tr-TR" sz="1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6. </a:t>
                      </a:r>
                      <a:r>
                        <a:rPr lang="tr-TR"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Yer adlarında kullanılan </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6651" marR="466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ase">
                        <a:lnSpc>
                          <a:spcPct val="107000"/>
                        </a:lnSpc>
                        <a:spcAft>
                          <a:spcPts val="800"/>
                        </a:spcAft>
                      </a:pPr>
                      <a:r>
                        <a:rPr lang="tr-TR" sz="1600" i="1" dirty="0">
                          <a:effectLst/>
                          <a:latin typeface="Times New Roman" panose="02020603050405020304" pitchFamily="18" charset="0"/>
                          <a:ea typeface="Times New Roman" panose="02020603050405020304" pitchFamily="18" charset="0"/>
                          <a:cs typeface="Times New Roman" panose="02020603050405020304" pitchFamily="18" charset="0"/>
                        </a:rPr>
                        <a:t>batı, doğu, güney, kuzey, güneybatı, güneydoğu, kuzeybatı, kuzeydoğu, aşağı, yukarı, orta, iç, yakın, uzak </a:t>
                      </a: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kelimeleri ayrı yazılır:</a:t>
                      </a:r>
                      <a:r>
                        <a:rPr lang="tr-TR" sz="1600" i="1" dirty="0">
                          <a:effectLst/>
                          <a:latin typeface="Times New Roman" panose="02020603050405020304" pitchFamily="18" charset="0"/>
                          <a:ea typeface="Times New Roman" panose="02020603050405020304" pitchFamily="18" charset="0"/>
                          <a:cs typeface="Times New Roman" panose="02020603050405020304" pitchFamily="18" charset="0"/>
                        </a:rPr>
                        <a:t> Batı Trakya, Doğu Anadolu, Güney Kutbu, Kuzey Amerika, Güneydoğu Anadolu, Aşağı Ayrancı, Yukarı Ayrancı, Orta Anadolu, Orta Asya, Orta Doğu, İç Asya, İç Anadolu, Yakın Doğu, Uzak Doğu</a:t>
                      </a: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6651" marR="466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58927722"/>
                  </a:ext>
                </a:extLst>
              </a:tr>
            </a:tbl>
          </a:graphicData>
        </a:graphic>
      </p:graphicFrame>
    </p:spTree>
    <p:extLst>
      <p:ext uri="{BB962C8B-B14F-4D97-AF65-F5344CB8AC3E}">
        <p14:creationId xmlns:p14="http://schemas.microsoft.com/office/powerpoint/2010/main" val="33042512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id="{37593C07-1BA3-480D-9739-9933E7171C0B}"/>
              </a:ext>
            </a:extLst>
          </p:cNvPr>
          <p:cNvGraphicFramePr>
            <a:graphicFrameLocks noGrp="1"/>
          </p:cNvGraphicFramePr>
          <p:nvPr>
            <p:extLst>
              <p:ext uri="{D42A27DB-BD31-4B8C-83A1-F6EECF244321}">
                <p14:modId xmlns:p14="http://schemas.microsoft.com/office/powerpoint/2010/main" val="3917398909"/>
              </p:ext>
            </p:extLst>
          </p:nvPr>
        </p:nvGraphicFramePr>
        <p:xfrm>
          <a:off x="914400" y="1009649"/>
          <a:ext cx="10829925" cy="5247480"/>
        </p:xfrm>
        <a:graphic>
          <a:graphicData uri="http://schemas.openxmlformats.org/drawingml/2006/table">
            <a:tbl>
              <a:tblPr firstRow="1" firstCol="1" bandRow="1"/>
              <a:tblGrid>
                <a:gridCol w="4534601">
                  <a:extLst>
                    <a:ext uri="{9D8B030D-6E8A-4147-A177-3AD203B41FA5}">
                      <a16:colId xmlns:a16="http://schemas.microsoft.com/office/drawing/2014/main" val="2146196931"/>
                    </a:ext>
                  </a:extLst>
                </a:gridCol>
                <a:gridCol w="6295324">
                  <a:extLst>
                    <a:ext uri="{9D8B030D-6E8A-4147-A177-3AD203B41FA5}">
                      <a16:colId xmlns:a16="http://schemas.microsoft.com/office/drawing/2014/main" val="42690939"/>
                    </a:ext>
                  </a:extLst>
                </a:gridCol>
              </a:tblGrid>
              <a:tr h="1590324">
                <a:tc>
                  <a:txBody>
                    <a:bodyPr/>
                    <a:lstStyle/>
                    <a:p>
                      <a:pPr algn="just" fontAlgn="base">
                        <a:lnSpc>
                          <a:spcPct val="107000"/>
                        </a:lnSpc>
                        <a:spcAft>
                          <a:spcPts val="800"/>
                        </a:spcAft>
                      </a:pPr>
                      <a:r>
                        <a:rPr lang="tr-TR" sz="1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7. </a:t>
                      </a:r>
                      <a:r>
                        <a:rPr lang="tr-TR"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Kişi adlarından oluşmuş </a:t>
                      </a:r>
                      <a:r>
                        <a:rPr lang="tr-TR" sz="1600" i="1" dirty="0">
                          <a:effectLst/>
                          <a:latin typeface="Times New Roman" panose="02020603050405020304" pitchFamily="18" charset="0"/>
                          <a:ea typeface="Times New Roman" panose="02020603050405020304" pitchFamily="18" charset="0"/>
                          <a:cs typeface="Times New Roman" panose="02020603050405020304" pitchFamily="18" charset="0"/>
                        </a:rPr>
                        <a:t>mahalle, bulvar, cadde, sokak, ilçe, köy </a:t>
                      </a: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vb. yer ve kuruluş adlarında, sondaki </a:t>
                      </a:r>
                      <a:r>
                        <a:rPr lang="tr-TR" sz="1600" dirty="0" err="1">
                          <a:effectLst/>
                          <a:latin typeface="Times New Roman" panose="02020603050405020304" pitchFamily="18" charset="0"/>
                          <a:ea typeface="Times New Roman" panose="02020603050405020304" pitchFamily="18" charset="0"/>
                          <a:cs typeface="Times New Roman" panose="02020603050405020304" pitchFamily="18" charset="0"/>
                        </a:rPr>
                        <a:t>ünvanlar</a:t>
                      </a: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 hariç şahıs adları ayrı yazılır</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6651" marR="466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ase">
                        <a:lnSpc>
                          <a:spcPct val="100000"/>
                        </a:lnSpc>
                        <a:spcAft>
                          <a:spcPts val="0"/>
                        </a:spcAft>
                      </a:pPr>
                      <a:r>
                        <a:rPr lang="tr-TR" sz="1600" i="1" dirty="0">
                          <a:effectLst/>
                          <a:latin typeface="Times New Roman" panose="02020603050405020304" pitchFamily="18" charset="0"/>
                          <a:ea typeface="Times New Roman" panose="02020603050405020304" pitchFamily="18" charset="0"/>
                          <a:cs typeface="Times New Roman" panose="02020603050405020304" pitchFamily="18" charset="0"/>
                        </a:rPr>
                        <a:t>Yunus Emre Mahallesi; </a:t>
                      </a:r>
                    </a:p>
                    <a:p>
                      <a:pPr algn="just" fontAlgn="base">
                        <a:lnSpc>
                          <a:spcPct val="100000"/>
                        </a:lnSpc>
                        <a:spcAft>
                          <a:spcPts val="0"/>
                        </a:spcAft>
                      </a:pPr>
                      <a:r>
                        <a:rPr lang="tr-TR" sz="1600" i="1" dirty="0">
                          <a:effectLst/>
                          <a:latin typeface="Times New Roman" panose="02020603050405020304" pitchFamily="18" charset="0"/>
                          <a:ea typeface="Times New Roman" panose="02020603050405020304" pitchFamily="18" charset="0"/>
                          <a:cs typeface="Times New Roman" panose="02020603050405020304" pitchFamily="18" charset="0"/>
                        </a:rPr>
                        <a:t>Gazi Mustafa Kemal Bulvarı, </a:t>
                      </a:r>
                    </a:p>
                    <a:p>
                      <a:pPr algn="just" fontAlgn="base">
                        <a:lnSpc>
                          <a:spcPct val="100000"/>
                        </a:lnSpc>
                        <a:spcAft>
                          <a:spcPts val="0"/>
                        </a:spcAft>
                      </a:pPr>
                      <a:r>
                        <a:rPr lang="tr-TR" sz="1600" i="1" dirty="0">
                          <a:effectLst/>
                          <a:latin typeface="Times New Roman" panose="02020603050405020304" pitchFamily="18" charset="0"/>
                          <a:ea typeface="Times New Roman" panose="02020603050405020304" pitchFamily="18" charset="0"/>
                          <a:cs typeface="Times New Roman" panose="02020603050405020304" pitchFamily="18" charset="0"/>
                        </a:rPr>
                        <a:t>Ziya Gökalp Bulvarı; </a:t>
                      </a:r>
                    </a:p>
                    <a:p>
                      <a:pPr algn="just" fontAlgn="base">
                        <a:lnSpc>
                          <a:spcPct val="100000"/>
                        </a:lnSpc>
                        <a:spcAft>
                          <a:spcPts val="0"/>
                        </a:spcAft>
                      </a:pPr>
                      <a:r>
                        <a:rPr lang="tr-TR" sz="1600" i="1" dirty="0">
                          <a:effectLst/>
                          <a:latin typeface="Times New Roman" panose="02020603050405020304" pitchFamily="18" charset="0"/>
                          <a:ea typeface="Times New Roman" panose="02020603050405020304" pitchFamily="18" charset="0"/>
                          <a:cs typeface="Times New Roman" panose="02020603050405020304" pitchFamily="18" charset="0"/>
                        </a:rPr>
                        <a:t>Nene Hatun Caddesi; </a:t>
                      </a:r>
                    </a:p>
                    <a:p>
                      <a:pPr algn="just" fontAlgn="base">
                        <a:lnSpc>
                          <a:spcPct val="100000"/>
                        </a:lnSpc>
                        <a:spcAft>
                          <a:spcPts val="0"/>
                        </a:spcAft>
                      </a:pPr>
                      <a:r>
                        <a:rPr lang="tr-TR" sz="1600" i="1" dirty="0">
                          <a:effectLst/>
                          <a:latin typeface="Times New Roman" panose="02020603050405020304" pitchFamily="18" charset="0"/>
                          <a:ea typeface="Times New Roman" panose="02020603050405020304" pitchFamily="18" charset="0"/>
                          <a:cs typeface="Times New Roman" panose="02020603050405020304" pitchFamily="18" charset="0"/>
                        </a:rPr>
                        <a:t>Fevzi Çakmak Sokağı, </a:t>
                      </a:r>
                    </a:p>
                    <a:p>
                      <a:pPr algn="just" fontAlgn="base">
                        <a:lnSpc>
                          <a:spcPct val="100000"/>
                        </a:lnSpc>
                        <a:spcAft>
                          <a:spcPts val="0"/>
                        </a:spcAft>
                      </a:pPr>
                      <a:r>
                        <a:rPr lang="tr-TR" sz="1600" i="1" dirty="0">
                          <a:effectLst/>
                          <a:latin typeface="Times New Roman" panose="02020603050405020304" pitchFamily="18" charset="0"/>
                          <a:ea typeface="Times New Roman" panose="02020603050405020304" pitchFamily="18" charset="0"/>
                          <a:cs typeface="Times New Roman" panose="02020603050405020304" pitchFamily="18" charset="0"/>
                        </a:rPr>
                        <a:t>Cemal Nadir Sokağı; </a:t>
                      </a:r>
                    </a:p>
                    <a:p>
                      <a:pPr algn="just" fontAlgn="base">
                        <a:lnSpc>
                          <a:spcPct val="100000"/>
                        </a:lnSpc>
                        <a:spcAft>
                          <a:spcPts val="0"/>
                        </a:spcAft>
                      </a:pPr>
                      <a:r>
                        <a:rPr lang="tr-TR" sz="1600" i="1" dirty="0">
                          <a:effectLst/>
                          <a:latin typeface="Times New Roman" panose="02020603050405020304" pitchFamily="18" charset="0"/>
                          <a:ea typeface="Times New Roman" panose="02020603050405020304" pitchFamily="18" charset="0"/>
                          <a:cs typeface="Times New Roman" panose="02020603050405020304" pitchFamily="18" charset="0"/>
                        </a:rPr>
                        <a:t>Koca </a:t>
                      </a:r>
                      <a:r>
                        <a:rPr lang="tr-TR" sz="1600" i="1" dirty="0" err="1">
                          <a:effectLst/>
                          <a:latin typeface="Times New Roman" panose="02020603050405020304" pitchFamily="18" charset="0"/>
                          <a:ea typeface="Times New Roman" panose="02020603050405020304" pitchFamily="18" charset="0"/>
                          <a:cs typeface="Times New Roman" panose="02020603050405020304" pitchFamily="18" charset="0"/>
                        </a:rPr>
                        <a:t>Mustafapaşa</a:t>
                      </a:r>
                      <a:r>
                        <a:rPr lang="tr-TR" sz="1600" i="1"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fontAlgn="base">
                        <a:lnSpc>
                          <a:spcPct val="100000"/>
                        </a:lnSpc>
                        <a:spcAft>
                          <a:spcPts val="0"/>
                        </a:spcAft>
                      </a:pPr>
                      <a:r>
                        <a:rPr lang="tr-TR" sz="1600" i="1" dirty="0">
                          <a:effectLst/>
                          <a:latin typeface="Times New Roman" panose="02020603050405020304" pitchFamily="18" charset="0"/>
                          <a:ea typeface="Times New Roman" panose="02020603050405020304" pitchFamily="18" charset="0"/>
                          <a:cs typeface="Times New Roman" panose="02020603050405020304" pitchFamily="18" charset="0"/>
                        </a:rPr>
                        <a:t>Kâzım Karabekir Eğitim Fakültesi, </a:t>
                      </a:r>
                    </a:p>
                    <a:p>
                      <a:pPr algn="just" fontAlgn="base">
                        <a:lnSpc>
                          <a:spcPct val="100000"/>
                        </a:lnSpc>
                        <a:spcAft>
                          <a:spcPts val="0"/>
                        </a:spcAft>
                      </a:pPr>
                      <a:r>
                        <a:rPr lang="tr-TR" sz="1600" i="1" dirty="0">
                          <a:effectLst/>
                          <a:latin typeface="Times New Roman" panose="02020603050405020304" pitchFamily="18" charset="0"/>
                          <a:ea typeface="Times New Roman" panose="02020603050405020304" pitchFamily="18" charset="0"/>
                          <a:cs typeface="Times New Roman" panose="02020603050405020304" pitchFamily="18" charset="0"/>
                        </a:rPr>
                        <a:t>Sütçü İmam Üniversitesi</a:t>
                      </a: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6651" marR="466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73988166"/>
                  </a:ext>
                </a:extLst>
              </a:tr>
              <a:tr h="539116">
                <a:tc>
                  <a:txBody>
                    <a:bodyPr/>
                    <a:lstStyle/>
                    <a:p>
                      <a:pPr algn="just" fontAlgn="base">
                        <a:lnSpc>
                          <a:spcPct val="107000"/>
                        </a:lnSpc>
                        <a:spcAft>
                          <a:spcPts val="800"/>
                        </a:spcAft>
                      </a:pPr>
                      <a:r>
                        <a:rPr lang="tr-TR" sz="16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8. </a:t>
                      </a:r>
                      <a:r>
                        <a:rPr lang="tr-TR" sz="16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Dış, iç, sıra </a:t>
                      </a:r>
                      <a:r>
                        <a:rPr lang="tr-TR"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sözleriyle oluşturulan bir­leşik kelime ve terimler ayrı yazılır</a:t>
                      </a:r>
                      <a:endParaRPr lang="tr-TR"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46651" marR="466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ase">
                        <a:lnSpc>
                          <a:spcPct val="107000"/>
                        </a:lnSpc>
                        <a:spcAft>
                          <a:spcPts val="800"/>
                        </a:spcAft>
                      </a:pPr>
                      <a:r>
                        <a:rPr lang="tr-TR" sz="1600" i="1" dirty="0">
                          <a:effectLst/>
                          <a:latin typeface="Times New Roman" panose="02020603050405020304" pitchFamily="18" charset="0"/>
                          <a:ea typeface="Times New Roman" panose="02020603050405020304" pitchFamily="18" charset="0"/>
                          <a:cs typeface="Times New Roman" panose="02020603050405020304" pitchFamily="18" charset="0"/>
                        </a:rPr>
                        <a:t>ahlak dışı, çağ dışı, din dışı, kanun dışı, olağan dışı, yasa dışı; ceviz içi, hafta içi, yurt içi; aklı sıra, ardı sıra, peşi sıra, yanı sıra</a:t>
                      </a: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6651" marR="466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0086747"/>
                  </a:ext>
                </a:extLst>
              </a:tr>
              <a:tr h="561975">
                <a:tc>
                  <a:txBody>
                    <a:bodyPr/>
                    <a:lstStyle/>
                    <a:p>
                      <a:pPr algn="just" fontAlgn="base">
                        <a:lnSpc>
                          <a:spcPct val="107000"/>
                        </a:lnSpc>
                        <a:spcAft>
                          <a:spcPts val="800"/>
                        </a:spcAft>
                      </a:pPr>
                      <a:r>
                        <a:rPr lang="tr-TR" sz="16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9. </a:t>
                      </a:r>
                      <a:r>
                        <a:rPr lang="tr-TR"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Somut olarak yer belirten </a:t>
                      </a:r>
                      <a:r>
                        <a:rPr lang="tr-TR" sz="16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alt </a:t>
                      </a:r>
                      <a:r>
                        <a:rPr lang="tr-TR"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ve </a:t>
                      </a:r>
                      <a:r>
                        <a:rPr lang="tr-TR" sz="16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üst</a:t>
                      </a:r>
                      <a:r>
                        <a:rPr lang="tr-TR"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sözleriyle oluşturulan birleşik kelime ve terimler ayrı yazılır</a:t>
                      </a:r>
                      <a:endParaRPr lang="tr-TR"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46651" marR="466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ase">
                        <a:lnSpc>
                          <a:spcPct val="107000"/>
                        </a:lnSpc>
                        <a:spcAft>
                          <a:spcPts val="800"/>
                        </a:spcAft>
                      </a:pPr>
                      <a:r>
                        <a:rPr lang="tr-TR" sz="1600" i="1" dirty="0">
                          <a:effectLst/>
                          <a:latin typeface="Times New Roman" panose="02020603050405020304" pitchFamily="18" charset="0"/>
                          <a:ea typeface="Times New Roman" panose="02020603050405020304" pitchFamily="18" charset="0"/>
                          <a:cs typeface="Times New Roman" panose="02020603050405020304" pitchFamily="18" charset="0"/>
                        </a:rPr>
                        <a:t>deri altı, su altı, toprak altı, yer altı (yüzey); böbrek üstü bezi, tepe üstü </a:t>
                      </a: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(en yüksek nokta) vb.</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6651" marR="466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61362946"/>
                  </a:ext>
                </a:extLst>
              </a:tr>
              <a:tr h="1951829">
                <a:tc>
                  <a:txBody>
                    <a:bodyPr/>
                    <a:lstStyle/>
                    <a:p>
                      <a:pPr algn="just" fontAlgn="base">
                        <a:lnSpc>
                          <a:spcPct val="107000"/>
                        </a:lnSpc>
                        <a:spcAft>
                          <a:spcPts val="800"/>
                        </a:spcAft>
                      </a:pPr>
                      <a:r>
                        <a:rPr lang="tr-TR" sz="1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10. </a:t>
                      </a:r>
                      <a:r>
                        <a:rPr lang="tr-TR" sz="16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Alt, üst, ana, ön, art, arka, yan, karşı, iç, dış, orta, büyük, küçük, sağ, sol, peşin, bir, iki, tek, çok, çift</a:t>
                      </a:r>
                      <a:r>
                        <a:rPr lang="tr-TR"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sözlerinin başa getirilmesiyle oluştu­rulan birleşik kelime ve terimler </a:t>
                      </a:r>
                      <a:r>
                        <a:rPr lang="tr-TR" sz="1600" dirty="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ayrı yazılır</a:t>
                      </a:r>
                      <a:endParaRPr lang="tr-TR" sz="16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endParaRPr>
                    </a:p>
                  </a:txBody>
                  <a:tcPr marL="46651" marR="466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ase">
                        <a:lnSpc>
                          <a:spcPct val="107000"/>
                        </a:lnSpc>
                        <a:spcAft>
                          <a:spcPts val="800"/>
                        </a:spcAft>
                      </a:pPr>
                      <a:r>
                        <a:rPr lang="tr-TR" sz="1600" i="1" dirty="0">
                          <a:effectLst/>
                          <a:latin typeface="Times New Roman" panose="02020603050405020304" pitchFamily="18" charset="0"/>
                          <a:ea typeface="Times New Roman" panose="02020603050405020304" pitchFamily="18" charset="0"/>
                          <a:cs typeface="Times New Roman" panose="02020603050405020304" pitchFamily="18" charset="0"/>
                        </a:rPr>
                        <a:t> alt kurul, alt yazı; üst kat, üst küme; ana bilim dalı, ana dili; ön söz, ön yargı; art damak, art niyet; arka plan, arka teker; yan cümle, yan etki; karşı görüş, karşı oy; iç sa­vaş, iç tüzük; dış borç, dış hat; orta kulak, orta oyunu; büyük dalga, büyük defter; küçük harf, küçük parmak; sağ açık, sağ bek; sol açık, sol bek; peşin fikir, peşin hüküm; bir gözeli, bir hücreli; iki anlamlı, iki eşeyli; tek eşli, tek hücreli; çok düzlemli, çok hücreli; çift ayaklılar, çift kanatlılar</a:t>
                      </a: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 vb.</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6651" marR="466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6881386"/>
                  </a:ext>
                </a:extLst>
              </a:tr>
            </a:tbl>
          </a:graphicData>
        </a:graphic>
      </p:graphicFrame>
    </p:spTree>
    <p:extLst>
      <p:ext uri="{BB962C8B-B14F-4D97-AF65-F5344CB8AC3E}">
        <p14:creationId xmlns:p14="http://schemas.microsoft.com/office/powerpoint/2010/main" val="355254566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307</TotalTime>
  <Words>9908</Words>
  <Application>Microsoft Office PowerPoint</Application>
  <PresentationFormat>Geniş ekran</PresentationFormat>
  <Paragraphs>596</Paragraphs>
  <Slides>50</Slides>
  <Notes>0</Notes>
  <HiddenSlides>0</HiddenSlides>
  <MMClips>0</MMClips>
  <ScaleCrop>false</ScaleCrop>
  <HeadingPairs>
    <vt:vector size="8" baseType="variant">
      <vt:variant>
        <vt:lpstr>Kullanılan Yazı Tipleri</vt:lpstr>
      </vt:variant>
      <vt:variant>
        <vt:i4>4</vt:i4>
      </vt:variant>
      <vt:variant>
        <vt:lpstr>Tema</vt:lpstr>
      </vt:variant>
      <vt:variant>
        <vt:i4>1</vt:i4>
      </vt:variant>
      <vt:variant>
        <vt:lpstr>Eklenmiş OLE Hizmet Programları</vt:lpstr>
      </vt:variant>
      <vt:variant>
        <vt:i4>1</vt:i4>
      </vt:variant>
      <vt:variant>
        <vt:lpstr>Slayt Başlıkları</vt:lpstr>
      </vt:variant>
      <vt:variant>
        <vt:i4>50</vt:i4>
      </vt:variant>
    </vt:vector>
  </HeadingPairs>
  <TitlesOfParts>
    <vt:vector size="56" baseType="lpstr">
      <vt:lpstr>Arial</vt:lpstr>
      <vt:lpstr>Calibri</vt:lpstr>
      <vt:lpstr>Calibri Light</vt:lpstr>
      <vt:lpstr>Times New Roman</vt:lpstr>
      <vt:lpstr>Office Teması</vt:lpstr>
      <vt:lpstr>Document</vt:lpstr>
      <vt:lpstr>PowerPoint Sunusu</vt:lpstr>
      <vt:lpstr>PowerPoint Sunusu</vt:lpstr>
      <vt:lpstr>PowerPoint Sunusu</vt:lpstr>
      <vt:lpstr>Aşağıdaki durumlarda Batı kökenli kelimeler özgün biçimleri ile ya­zılırlar: </vt:lpstr>
      <vt:lpstr>Ayrı Yazılan Birleşik Kelimeler</vt:lpstr>
      <vt:lpstr>PowerPoint Sunusu</vt:lpstr>
      <vt:lpstr>PowerPoint Sunusu</vt:lpstr>
      <vt:lpstr>PowerPoint Sunusu</vt:lpstr>
      <vt:lpstr>PowerPoint Sunusu</vt:lpstr>
      <vt:lpstr>Bağlaç Olan da, de’nin Yazılışı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 Büyük Ünlü Uyumu </vt:lpstr>
      <vt:lpstr> Deyimlerin Yazılışı </vt:lpstr>
      <vt:lpstr>YAZIM KURALLARI </vt:lpstr>
      <vt:lpstr> Bitişik Yazılan Birleşik Kelimeler </vt:lpstr>
      <vt:lpstr>PowerPoint Sunusu</vt:lpstr>
      <vt:lpstr>PowerPoint Sunusu</vt:lpstr>
      <vt:lpstr>PowerPoint Sunusu</vt:lpstr>
      <vt:lpstr>PowerPoint Sunusu</vt:lpstr>
      <vt:lpstr>PowerPoint Sunusu</vt:lpstr>
      <vt:lpstr>PowerPoint Sunusu</vt:lpstr>
      <vt:lpstr>PowerPoint Sunusu</vt:lpstr>
      <vt:lpstr>PowerPoint Sunusu</vt:lpstr>
      <vt:lpstr> Düzeltme İşaretinin (^) Kullanımı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Ali</dc:creator>
  <cp:lastModifiedBy>Ali</cp:lastModifiedBy>
  <cp:revision>54</cp:revision>
  <dcterms:created xsi:type="dcterms:W3CDTF">2026-05-16T07:55:46Z</dcterms:created>
  <dcterms:modified xsi:type="dcterms:W3CDTF">2026-06-10T17:14:21Z</dcterms:modified>
</cp:coreProperties>
</file>