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8"/>
  </p:notesMasterIdLst>
  <p:sldIdLst>
    <p:sldId id="401" r:id="rId2"/>
    <p:sldId id="1089" r:id="rId3"/>
    <p:sldId id="313" r:id="rId4"/>
    <p:sldId id="369" r:id="rId5"/>
    <p:sldId id="368" r:id="rId6"/>
    <p:sldId id="354" r:id="rId7"/>
    <p:sldId id="1135" r:id="rId8"/>
    <p:sldId id="805" r:id="rId9"/>
    <p:sldId id="1136" r:id="rId10"/>
    <p:sldId id="1101" r:id="rId11"/>
    <p:sldId id="1118" r:id="rId12"/>
    <p:sldId id="1121" r:id="rId13"/>
    <p:sldId id="308" r:id="rId14"/>
    <p:sldId id="1023" r:id="rId15"/>
    <p:sldId id="1123" r:id="rId16"/>
    <p:sldId id="1034" r:id="rId17"/>
    <p:sldId id="1024" r:id="rId18"/>
    <p:sldId id="1124" r:id="rId19"/>
    <p:sldId id="1125" r:id="rId20"/>
    <p:sldId id="309" r:id="rId21"/>
    <p:sldId id="815" r:id="rId22"/>
    <p:sldId id="1139" r:id="rId23"/>
    <p:sldId id="1126" r:id="rId24"/>
    <p:sldId id="755" r:id="rId25"/>
    <p:sldId id="279" r:id="rId26"/>
    <p:sldId id="1127" r:id="rId27"/>
    <p:sldId id="278" r:id="rId28"/>
    <p:sldId id="770" r:id="rId29"/>
    <p:sldId id="794" r:id="rId30"/>
    <p:sldId id="1012" r:id="rId31"/>
    <p:sldId id="1078" r:id="rId32"/>
    <p:sldId id="1028" r:id="rId33"/>
    <p:sldId id="1032" r:id="rId34"/>
    <p:sldId id="1140" r:id="rId35"/>
    <p:sldId id="1141" r:id="rId36"/>
    <p:sldId id="1029" r:id="rId37"/>
    <p:sldId id="1048" r:id="rId38"/>
    <p:sldId id="1037" r:id="rId39"/>
    <p:sldId id="1035" r:id="rId40"/>
    <p:sldId id="1036" r:id="rId41"/>
    <p:sldId id="1049" r:id="rId42"/>
    <p:sldId id="1044" r:id="rId43"/>
    <p:sldId id="1050" r:id="rId44"/>
    <p:sldId id="1052" r:id="rId45"/>
    <p:sldId id="1079" r:id="rId46"/>
    <p:sldId id="1055" r:id="rId47"/>
    <p:sldId id="1053" r:id="rId48"/>
    <p:sldId id="1057" r:id="rId49"/>
    <p:sldId id="1056" r:id="rId50"/>
    <p:sldId id="1058" r:id="rId51"/>
    <p:sldId id="1064" r:id="rId52"/>
    <p:sldId id="1054" r:id="rId53"/>
    <p:sldId id="1065" r:id="rId54"/>
    <p:sldId id="1045" r:id="rId55"/>
    <p:sldId id="1128" r:id="rId56"/>
    <p:sldId id="1142" r:id="rId57"/>
    <p:sldId id="1067" r:id="rId58"/>
    <p:sldId id="1077" r:id="rId59"/>
    <p:sldId id="1074" r:id="rId60"/>
    <p:sldId id="1075" r:id="rId61"/>
    <p:sldId id="1088" r:id="rId62"/>
    <p:sldId id="1094" r:id="rId63"/>
    <p:sldId id="1093" r:id="rId64"/>
    <p:sldId id="1073" r:id="rId65"/>
    <p:sldId id="1076" r:id="rId66"/>
    <p:sldId id="258" r:id="rId67"/>
    <p:sldId id="1104" r:id="rId68"/>
    <p:sldId id="1105" r:id="rId69"/>
    <p:sldId id="1134" r:id="rId70"/>
    <p:sldId id="1143" r:id="rId71"/>
    <p:sldId id="1106" r:id="rId72"/>
    <p:sldId id="1098" r:id="rId73"/>
    <p:sldId id="1100" r:id="rId74"/>
    <p:sldId id="1129" r:id="rId75"/>
    <p:sldId id="1144" r:id="rId76"/>
    <p:sldId id="826" r:id="rId77"/>
    <p:sldId id="1138" r:id="rId78"/>
    <p:sldId id="1070" r:id="rId79"/>
    <p:sldId id="296" r:id="rId80"/>
    <p:sldId id="772" r:id="rId81"/>
    <p:sldId id="1015" r:id="rId82"/>
    <p:sldId id="299" r:id="rId83"/>
    <p:sldId id="813" r:id="rId84"/>
    <p:sldId id="1130" r:id="rId85"/>
    <p:sldId id="1132" r:id="rId86"/>
    <p:sldId id="1133" r:id="rId87"/>
    <p:sldId id="305" r:id="rId88"/>
    <p:sldId id="306" r:id="rId89"/>
    <p:sldId id="802" r:id="rId90"/>
    <p:sldId id="759" r:id="rId91"/>
    <p:sldId id="1145" r:id="rId92"/>
    <p:sldId id="836" r:id="rId93"/>
    <p:sldId id="1146" r:id="rId94"/>
    <p:sldId id="1107" r:id="rId95"/>
    <p:sldId id="1109" r:id="rId96"/>
    <p:sldId id="1108" r:id="rId97"/>
    <p:sldId id="1102" r:id="rId98"/>
    <p:sldId id="1103" r:id="rId99"/>
    <p:sldId id="1083" r:id="rId100"/>
    <p:sldId id="1111" r:id="rId101"/>
    <p:sldId id="1084" r:id="rId102"/>
    <p:sldId id="1116" r:id="rId103"/>
    <p:sldId id="1085" r:id="rId104"/>
    <p:sldId id="1117" r:id="rId105"/>
    <p:sldId id="1114" r:id="rId106"/>
    <p:sldId id="1110" r:id="rId107"/>
    <p:sldId id="1095" r:id="rId108"/>
    <p:sldId id="1086" r:id="rId109"/>
    <p:sldId id="834" r:id="rId110"/>
    <p:sldId id="256" r:id="rId111"/>
    <p:sldId id="1137" r:id="rId112"/>
    <p:sldId id="257" r:id="rId113"/>
    <p:sldId id="260" r:id="rId114"/>
    <p:sldId id="259" r:id="rId115"/>
    <p:sldId id="262" r:id="rId116"/>
    <p:sldId id="263" r:id="rId1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94660"/>
  </p:normalViewPr>
  <p:slideViewPr>
    <p:cSldViewPr snapToGrid="0">
      <p:cViewPr varScale="1">
        <p:scale>
          <a:sx n="87" d="100"/>
          <a:sy n="87" d="100"/>
        </p:scale>
        <p:origin x="42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C:\PG%20doc\ASZO\SEGELY\Turkey_Revenue\data_EU\pop_admin\muni%20siz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2062772034324614E-2"/>
          <c:y val="3.5479986823896088E-2"/>
          <c:w val="0.82128541002909006"/>
          <c:h val="0.81591245662463674"/>
        </c:manualLayout>
      </c:layout>
      <c:barChart>
        <c:barDir val="col"/>
        <c:grouping val="clustered"/>
        <c:varyColors val="0"/>
        <c:ser>
          <c:idx val="1"/>
          <c:order val="1"/>
          <c:tx>
            <c:strRef>
              <c:f>Munka1!$C$77</c:f>
              <c:strCache>
                <c:ptCount val="1"/>
                <c:pt idx="0">
                  <c:v>Average number of inhabitants per municipality</c:v>
                </c:pt>
              </c:strCache>
            </c:strRef>
          </c:tx>
          <c:spPr>
            <a:solidFill>
              <a:schemeClr val="accent2"/>
            </a:solidFill>
            <a:ln w="2540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Munka1!$A$78:$A$105</c:f>
              <c:strCache>
                <c:ptCount val="28"/>
                <c:pt idx="0">
                  <c:v>GBR</c:v>
                </c:pt>
                <c:pt idx="1">
                  <c:v>IRL</c:v>
                </c:pt>
                <c:pt idx="2">
                  <c:v>DEN</c:v>
                </c:pt>
                <c:pt idx="3">
                  <c:v>TUR</c:v>
                </c:pt>
                <c:pt idx="4">
                  <c:v>CHE</c:v>
                </c:pt>
                <c:pt idx="5">
                  <c:v>NET</c:v>
                </c:pt>
                <c:pt idx="6">
                  <c:v>SWE</c:v>
                </c:pt>
                <c:pt idx="7">
                  <c:v>POR</c:v>
                </c:pt>
                <c:pt idx="8">
                  <c:v>ISR</c:v>
                </c:pt>
                <c:pt idx="9">
                  <c:v>GRE</c:v>
                </c:pt>
                <c:pt idx="10">
                  <c:v>BEL</c:v>
                </c:pt>
                <c:pt idx="11">
                  <c:v>FIN</c:v>
                </c:pt>
                <c:pt idx="12">
                  <c:v>EST</c:v>
                </c:pt>
                <c:pt idx="13">
                  <c:v>LAT</c:v>
                </c:pt>
                <c:pt idx="14">
                  <c:v>POL</c:v>
                </c:pt>
                <c:pt idx="15">
                  <c:v>NOR</c:v>
                </c:pt>
                <c:pt idx="16">
                  <c:v>SLO</c:v>
                </c:pt>
                <c:pt idx="17">
                  <c:v>ITA</c:v>
                </c:pt>
                <c:pt idx="18">
                  <c:v>GER</c:v>
                </c:pt>
                <c:pt idx="19">
                  <c:v>LUX</c:v>
                </c:pt>
                <c:pt idx="20">
                  <c:v>ESP</c:v>
                </c:pt>
                <c:pt idx="21">
                  <c:v>ISL</c:v>
                </c:pt>
                <c:pt idx="22">
                  <c:v>AUT</c:v>
                </c:pt>
                <c:pt idx="23">
                  <c:v>SWI</c:v>
                </c:pt>
                <c:pt idx="24">
                  <c:v>HUN</c:v>
                </c:pt>
                <c:pt idx="25">
                  <c:v>FRA</c:v>
                </c:pt>
                <c:pt idx="26">
                  <c:v>SKR</c:v>
                </c:pt>
                <c:pt idx="27">
                  <c:v>CZE</c:v>
                </c:pt>
              </c:strCache>
            </c:strRef>
          </c:cat>
          <c:val>
            <c:numRef>
              <c:f>Munka1!$C$78:$C$105</c:f>
              <c:numCache>
                <c:formatCode>#\ ##0.0_ ;\-#\ ##0.0\ </c:formatCode>
                <c:ptCount val="28"/>
                <c:pt idx="0">
                  <c:v>167897.7</c:v>
                </c:pt>
                <c:pt idx="1">
                  <c:v>151077.9</c:v>
                </c:pt>
                <c:pt idx="2">
                  <c:v>58459.18</c:v>
                </c:pt>
                <c:pt idx="3">
                  <c:v>57240.01</c:v>
                </c:pt>
                <c:pt idx="4">
                  <c:v>52979.71</c:v>
                </c:pt>
                <c:pt idx="5">
                  <c:v>44815.79</c:v>
                </c:pt>
                <c:pt idx="6">
                  <c:v>34217.53</c:v>
                </c:pt>
                <c:pt idx="7">
                  <c:v>33524.35</c:v>
                </c:pt>
                <c:pt idx="8">
                  <c:v>33513.730000000003</c:v>
                </c:pt>
                <c:pt idx="9">
                  <c:v>33180.76</c:v>
                </c:pt>
                <c:pt idx="10">
                  <c:v>19176.57</c:v>
                </c:pt>
                <c:pt idx="11">
                  <c:v>17669.77</c:v>
                </c:pt>
                <c:pt idx="12">
                  <c:v>16656.96</c:v>
                </c:pt>
                <c:pt idx="13">
                  <c:v>16476.259999999998</c:v>
                </c:pt>
                <c:pt idx="14">
                  <c:v>15507.26</c:v>
                </c:pt>
                <c:pt idx="15">
                  <c:v>12407.58</c:v>
                </c:pt>
                <c:pt idx="16">
                  <c:v>9738.82</c:v>
                </c:pt>
                <c:pt idx="17">
                  <c:v>7616.52</c:v>
                </c:pt>
                <c:pt idx="18">
                  <c:v>7449.07</c:v>
                </c:pt>
                <c:pt idx="19">
                  <c:v>5726.72</c:v>
                </c:pt>
                <c:pt idx="20">
                  <c:v>5719.85</c:v>
                </c:pt>
                <c:pt idx="21">
                  <c:v>4541.3500000000004</c:v>
                </c:pt>
                <c:pt idx="22">
                  <c:v>4165.78</c:v>
                </c:pt>
                <c:pt idx="23">
                  <c:v>3767.96</c:v>
                </c:pt>
                <c:pt idx="24">
                  <c:v>3088.11</c:v>
                </c:pt>
                <c:pt idx="25">
                  <c:v>1884.91</c:v>
                </c:pt>
                <c:pt idx="26">
                  <c:v>1853.52</c:v>
                </c:pt>
                <c:pt idx="27">
                  <c:v>1688.28</c:v>
                </c:pt>
              </c:numCache>
            </c:numRef>
          </c:val>
          <c:extLst>
            <c:ext xmlns:c16="http://schemas.microsoft.com/office/drawing/2014/chart" uri="{C3380CC4-5D6E-409C-BE32-E72D297353CC}">
              <c16:uniqueId val="{00000000-3CDE-4BB6-B8F1-CC4A23413E18}"/>
            </c:ext>
          </c:extLst>
        </c:ser>
        <c:dLbls>
          <c:showLegendKey val="0"/>
          <c:showVal val="0"/>
          <c:showCatName val="0"/>
          <c:showSerName val="0"/>
          <c:showPercent val="0"/>
          <c:showBubbleSize val="0"/>
        </c:dLbls>
        <c:gapWidth val="219"/>
        <c:axId val="1418612864"/>
        <c:axId val="1418613696"/>
      </c:barChart>
      <c:scatterChart>
        <c:scatterStyle val="lineMarker"/>
        <c:varyColors val="0"/>
        <c:ser>
          <c:idx val="0"/>
          <c:order val="0"/>
          <c:tx>
            <c:strRef>
              <c:f>Munka1!$B$77</c:f>
              <c:strCache>
                <c:ptCount val="1"/>
                <c:pt idx="0">
                  <c:v>Number of municipalities</c:v>
                </c:pt>
              </c:strCache>
            </c:strRef>
          </c:tx>
          <c:spPr>
            <a:ln w="25400" cap="rnd">
              <a:noFill/>
              <a:round/>
            </a:ln>
            <a:effectLst/>
          </c:spPr>
          <c:marker>
            <c:symbol val="circle"/>
            <c:size val="5"/>
            <c:spPr>
              <a:solidFill>
                <a:schemeClr val="accent1"/>
              </a:solidFill>
              <a:ln w="9525">
                <a:solidFill>
                  <a:schemeClr val="accent1"/>
                </a:solidFill>
              </a:ln>
              <a:effectLst/>
            </c:spPr>
          </c:marker>
          <c:xVal>
            <c:strRef>
              <c:f>Munka1!$A$78:$A$105</c:f>
              <c:strCache>
                <c:ptCount val="28"/>
                <c:pt idx="0">
                  <c:v>GBR</c:v>
                </c:pt>
                <c:pt idx="1">
                  <c:v>IRL</c:v>
                </c:pt>
                <c:pt idx="2">
                  <c:v>DEN</c:v>
                </c:pt>
                <c:pt idx="3">
                  <c:v>TUR</c:v>
                </c:pt>
                <c:pt idx="4">
                  <c:v>CHE</c:v>
                </c:pt>
                <c:pt idx="5">
                  <c:v>NET</c:v>
                </c:pt>
                <c:pt idx="6">
                  <c:v>SWE</c:v>
                </c:pt>
                <c:pt idx="7">
                  <c:v>POR</c:v>
                </c:pt>
                <c:pt idx="8">
                  <c:v>ISR</c:v>
                </c:pt>
                <c:pt idx="9">
                  <c:v>GRE</c:v>
                </c:pt>
                <c:pt idx="10">
                  <c:v>BEL</c:v>
                </c:pt>
                <c:pt idx="11">
                  <c:v>FIN</c:v>
                </c:pt>
                <c:pt idx="12">
                  <c:v>EST</c:v>
                </c:pt>
                <c:pt idx="13">
                  <c:v>LAT</c:v>
                </c:pt>
                <c:pt idx="14">
                  <c:v>POL</c:v>
                </c:pt>
                <c:pt idx="15">
                  <c:v>NOR</c:v>
                </c:pt>
                <c:pt idx="16">
                  <c:v>SLO</c:v>
                </c:pt>
                <c:pt idx="17">
                  <c:v>ITA</c:v>
                </c:pt>
                <c:pt idx="18">
                  <c:v>GER</c:v>
                </c:pt>
                <c:pt idx="19">
                  <c:v>LUX</c:v>
                </c:pt>
                <c:pt idx="20">
                  <c:v>ESP</c:v>
                </c:pt>
                <c:pt idx="21">
                  <c:v>ISL</c:v>
                </c:pt>
                <c:pt idx="22">
                  <c:v>AUT</c:v>
                </c:pt>
                <c:pt idx="23">
                  <c:v>SWI</c:v>
                </c:pt>
                <c:pt idx="24">
                  <c:v>HUN</c:v>
                </c:pt>
                <c:pt idx="25">
                  <c:v>FRA</c:v>
                </c:pt>
                <c:pt idx="26">
                  <c:v>SKR</c:v>
                </c:pt>
                <c:pt idx="27">
                  <c:v>CZE</c:v>
                </c:pt>
              </c:strCache>
            </c:strRef>
          </c:xVal>
          <c:yVal>
            <c:numRef>
              <c:f>Munka1!$B$78:$B$105</c:f>
              <c:numCache>
                <c:formatCode>#,##0</c:formatCode>
                <c:ptCount val="28"/>
                <c:pt idx="0">
                  <c:v>391</c:v>
                </c:pt>
                <c:pt idx="1">
                  <c:v>31</c:v>
                </c:pt>
                <c:pt idx="2">
                  <c:v>98</c:v>
                </c:pt>
                <c:pt idx="3">
                  <c:v>1397</c:v>
                </c:pt>
                <c:pt idx="4">
                  <c:v>345</c:v>
                </c:pt>
                <c:pt idx="5">
                  <c:v>380</c:v>
                </c:pt>
                <c:pt idx="6">
                  <c:v>290</c:v>
                </c:pt>
                <c:pt idx="7">
                  <c:v>308</c:v>
                </c:pt>
                <c:pt idx="8">
                  <c:v>255</c:v>
                </c:pt>
                <c:pt idx="9">
                  <c:v>325</c:v>
                </c:pt>
                <c:pt idx="10">
                  <c:v>589</c:v>
                </c:pt>
                <c:pt idx="11">
                  <c:v>311</c:v>
                </c:pt>
                <c:pt idx="12">
                  <c:v>79</c:v>
                </c:pt>
                <c:pt idx="13">
                  <c:v>119</c:v>
                </c:pt>
                <c:pt idx="14">
                  <c:v>2478</c:v>
                </c:pt>
                <c:pt idx="15">
                  <c:v>422</c:v>
                </c:pt>
                <c:pt idx="16">
                  <c:v>212</c:v>
                </c:pt>
                <c:pt idx="17">
                  <c:v>7960</c:v>
                </c:pt>
                <c:pt idx="18">
                  <c:v>11054</c:v>
                </c:pt>
                <c:pt idx="19">
                  <c:v>102</c:v>
                </c:pt>
                <c:pt idx="20">
                  <c:v>8124</c:v>
                </c:pt>
                <c:pt idx="21">
                  <c:v>74</c:v>
                </c:pt>
                <c:pt idx="22">
                  <c:v>2098</c:v>
                </c:pt>
                <c:pt idx="23">
                  <c:v>2222</c:v>
                </c:pt>
                <c:pt idx="24">
                  <c:v>3178</c:v>
                </c:pt>
                <c:pt idx="25">
                  <c:v>35357</c:v>
                </c:pt>
                <c:pt idx="26">
                  <c:v>2930</c:v>
                </c:pt>
                <c:pt idx="27">
                  <c:v>6258</c:v>
                </c:pt>
              </c:numCache>
            </c:numRef>
          </c:yVal>
          <c:smooth val="0"/>
          <c:extLst>
            <c:ext xmlns:c16="http://schemas.microsoft.com/office/drawing/2014/chart" uri="{C3380CC4-5D6E-409C-BE32-E72D297353CC}">
              <c16:uniqueId val="{00000001-3CDE-4BB6-B8F1-CC4A23413E18}"/>
            </c:ext>
          </c:extLst>
        </c:ser>
        <c:dLbls>
          <c:showLegendKey val="0"/>
          <c:showVal val="0"/>
          <c:showCatName val="0"/>
          <c:showSerName val="0"/>
          <c:showPercent val="0"/>
          <c:showBubbleSize val="0"/>
        </c:dLbls>
        <c:axId val="1417782448"/>
        <c:axId val="1417785360"/>
      </c:scatterChart>
      <c:catAx>
        <c:axId val="1418612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18613696"/>
        <c:crosses val="autoZero"/>
        <c:auto val="1"/>
        <c:lblAlgn val="ctr"/>
        <c:lblOffset val="100"/>
        <c:noMultiLvlLbl val="0"/>
      </c:catAx>
      <c:valAx>
        <c:axId val="14186136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Population size, 1,000</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 ##0.0_ ;\-#\ ##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18612864"/>
        <c:crosses val="autoZero"/>
        <c:crossBetween val="between"/>
        <c:dispUnits>
          <c:builtInUnit val="thousands"/>
        </c:dispUnits>
      </c:valAx>
      <c:valAx>
        <c:axId val="1417785360"/>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17782448"/>
        <c:crosses val="max"/>
        <c:crossBetween val="midCat"/>
      </c:valAx>
      <c:valAx>
        <c:axId val="1417782448"/>
        <c:scaling>
          <c:orientation val="minMax"/>
        </c:scaling>
        <c:delete val="1"/>
        <c:axPos val="t"/>
        <c:majorTickMark val="out"/>
        <c:minorTickMark val="none"/>
        <c:tickLblPos val="nextTo"/>
        <c:crossAx val="1417785360"/>
        <c:crosses val="max"/>
        <c:crossBetween val="midCat"/>
      </c:valAx>
      <c:spPr>
        <a:noFill/>
        <a:ln>
          <a:noFill/>
        </a:ln>
        <a:effectLst/>
      </c:spPr>
    </c:plotArea>
    <c:legend>
      <c:legendPos val="b"/>
      <c:layout>
        <c:manualLayout>
          <c:xMode val="edge"/>
          <c:yMode val="edge"/>
          <c:x val="0.30352460822032895"/>
          <c:y val="8.3359286588128259E-2"/>
          <c:w val="0.40767672849149517"/>
          <c:h val="0.21989420743894614"/>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0.32986</cdr:x>
      <cdr:y>0.10599</cdr:y>
    </cdr:from>
    <cdr:to>
      <cdr:x>0.7352</cdr:x>
      <cdr:y>0.16422</cdr:y>
    </cdr:to>
    <cdr:sp macro="" textlink="">
      <cdr:nvSpPr>
        <cdr:cNvPr id="2" name="Metin Kutusu 2"/>
        <cdr:cNvSpPr txBox="1">
          <a:spLocks xmlns:a="http://schemas.openxmlformats.org/drawingml/2006/main" noChangeArrowheads="1"/>
        </cdr:cNvSpPr>
      </cdr:nvSpPr>
      <cdr:spPr bwMode="auto">
        <a:xfrm xmlns:a="http://schemas.openxmlformats.org/drawingml/2006/main">
          <a:off x="1931670" y="288926"/>
          <a:ext cx="2373630" cy="158750"/>
        </a:xfrm>
        <a:prstGeom xmlns:a="http://schemas.openxmlformats.org/drawingml/2006/main" prst="rect">
          <a:avLst/>
        </a:prstGeom>
        <a:solidFill xmlns:a="http://schemas.openxmlformats.org/drawingml/2006/main">
          <a:srgbClr val="FFFFFF"/>
        </a:solidFill>
        <a:ln xmlns:a="http://schemas.openxmlformats.org/drawingml/2006/main" w="9525">
          <a:noFill/>
          <a:miter lim="800000"/>
          <a:headEnd/>
          <a:tailEnd/>
        </a:ln>
      </cdr:spPr>
      <cdr:txBody>
        <a:bodyPr xmlns:a="http://schemas.openxmlformats.org/drawingml/2006/main" rot="0" vert="horz" wrap="square" lIns="91440" tIns="45720" rIns="91440" bIns="45720" anchor="t" anchorCtr="0">
          <a:noAutofit/>
        </a:bodyPr>
        <a:lstStyle xmlns:a="http://schemas.openxmlformats.org/drawingml/2006/main"/>
        <a:p xmlns:a="http://schemas.openxmlformats.org/drawingml/2006/main">
          <a:pPr algn="just">
            <a:spcAft>
              <a:spcPts val="800"/>
            </a:spcAft>
          </a:pPr>
          <a:r>
            <a:rPr lang="tr-TR" sz="900" dirty="0">
              <a:solidFill>
                <a:schemeClr val="tx1">
                  <a:lumMod val="50000"/>
                  <a:lumOff val="50000"/>
                </a:schemeClr>
              </a:solidFill>
              <a:effectLst/>
              <a:latin typeface="Times New Roman" panose="02020603050405020304" pitchFamily="18" charset="0"/>
              <a:ea typeface="Calibri" panose="020F0502020204030204" pitchFamily="34" charset="0"/>
              <a:cs typeface="Arial" panose="020B0604020202020204" pitchFamily="34" charset="0"/>
            </a:rPr>
            <a:t>Belediye</a:t>
          </a:r>
          <a:r>
            <a:rPr lang="tr-TR" sz="900" baseline="0" dirty="0">
              <a:solidFill>
                <a:schemeClr val="tx1">
                  <a:lumMod val="50000"/>
                  <a:lumOff val="50000"/>
                </a:schemeClr>
              </a:solidFill>
              <a:effectLst/>
              <a:latin typeface="Times New Roman" panose="02020603050405020304" pitchFamily="18" charset="0"/>
              <a:ea typeface="Calibri" panose="020F0502020204030204" pitchFamily="34" charset="0"/>
              <a:cs typeface="Arial" panose="020B0604020202020204" pitchFamily="34" charset="0"/>
            </a:rPr>
            <a:t> başına düşen ortalama nüfus</a:t>
          </a:r>
          <a:endParaRPr lang="tr-TR" sz="1400" dirty="0">
            <a:solidFill>
              <a:schemeClr val="tx1">
                <a:lumMod val="50000"/>
                <a:lumOff val="50000"/>
              </a:schemeClr>
            </a:solidFill>
            <a:effectLst/>
            <a:latin typeface="Times New Roman" panose="02020603050405020304" pitchFamily="18" charset="0"/>
            <a:ea typeface="Calibri" panose="020F0502020204030204" pitchFamily="34" charset="0"/>
            <a:cs typeface="Arial" panose="020B0604020202020204" pitchFamily="34" charset="0"/>
          </a:endParaRPr>
        </a:p>
      </cdr:txBody>
    </cdr:sp>
  </cdr:relSizeAnchor>
  <cdr:relSizeAnchor xmlns:cdr="http://schemas.openxmlformats.org/drawingml/2006/chartDrawing">
    <cdr:from>
      <cdr:x>0.9607</cdr:x>
      <cdr:y>0.23824</cdr:y>
    </cdr:from>
    <cdr:to>
      <cdr:x>0.9851</cdr:x>
      <cdr:y>0.81825</cdr:y>
    </cdr:to>
    <cdr:sp macro="" textlink="">
      <cdr:nvSpPr>
        <cdr:cNvPr id="5" name="Metin Kutusu 2"/>
        <cdr:cNvSpPr txBox="1">
          <a:spLocks xmlns:a="http://schemas.openxmlformats.org/drawingml/2006/main" noChangeArrowheads="1"/>
        </cdr:cNvSpPr>
      </cdr:nvSpPr>
      <cdr:spPr bwMode="auto">
        <a:xfrm xmlns:a="http://schemas.openxmlformats.org/drawingml/2006/main" rot="16200000">
          <a:off x="4886285" y="1881813"/>
          <a:ext cx="2148294" cy="149486"/>
        </a:xfrm>
        <a:prstGeom xmlns:a="http://schemas.openxmlformats.org/drawingml/2006/main" prst="rect">
          <a:avLst/>
        </a:prstGeom>
        <a:solidFill xmlns:a="http://schemas.openxmlformats.org/drawingml/2006/main">
          <a:srgbClr val="FFFFFF"/>
        </a:solidFill>
        <a:ln xmlns:a="http://schemas.openxmlformats.org/drawingml/2006/main" w="9525">
          <a:noFill/>
          <a:miter lim="800000"/>
          <a:headEnd/>
          <a:tailEnd/>
        </a:ln>
      </cdr:spPr>
      <cdr:txBody>
        <a:bodyPr xmlns:a="http://schemas.openxmlformats.org/drawingml/2006/main" rot="0" vert="horz" wrap="square" lIns="91440" tIns="45720" rIns="91440" bIns="45720" anchor="ctr" anchorCtr="0">
          <a:noAutofit/>
        </a:bodyPr>
        <a:lstStyle xmlns:a="http://schemas.openxmlformats.org/drawingml/2006/main"/>
        <a:p xmlns:a="http://schemas.openxmlformats.org/drawingml/2006/main">
          <a:pPr algn="ctr">
            <a:spcAft>
              <a:spcPts val="800"/>
            </a:spcAft>
          </a:pPr>
          <a:r>
            <a:rPr lang="tr-TR" sz="1000" dirty="0">
              <a:solidFill>
                <a:schemeClr val="tx1">
                  <a:lumMod val="50000"/>
                  <a:lumOff val="50000"/>
                </a:schemeClr>
              </a:solidFill>
              <a:effectLst/>
              <a:latin typeface="Times New Roman" panose="02020603050405020304" pitchFamily="18" charset="0"/>
              <a:ea typeface="Calibri" panose="020F0502020204030204" pitchFamily="34" charset="0"/>
              <a:cs typeface="Arial" panose="020B0604020202020204" pitchFamily="34" charset="0"/>
            </a:rPr>
            <a:t>Belediye</a:t>
          </a:r>
          <a:r>
            <a:rPr lang="tr-TR" sz="1000" baseline="0" dirty="0">
              <a:solidFill>
                <a:schemeClr val="tx1">
                  <a:lumMod val="50000"/>
                  <a:lumOff val="50000"/>
                </a:schemeClr>
              </a:solidFill>
              <a:effectLst/>
              <a:latin typeface="Times New Roman" panose="02020603050405020304" pitchFamily="18" charset="0"/>
              <a:ea typeface="Calibri" panose="020F0502020204030204" pitchFamily="34" charset="0"/>
              <a:cs typeface="Arial" panose="020B0604020202020204" pitchFamily="34" charset="0"/>
            </a:rPr>
            <a:t> sayısı</a:t>
          </a:r>
          <a:endParaRPr lang="tr-TR" sz="1000" dirty="0">
            <a:solidFill>
              <a:schemeClr val="tx1">
                <a:lumMod val="50000"/>
                <a:lumOff val="50000"/>
              </a:schemeClr>
            </a:solidFill>
            <a:effectLst/>
            <a:latin typeface="Times New Roman" panose="02020603050405020304" pitchFamily="18" charset="0"/>
            <a:ea typeface="Calibri" panose="020F0502020204030204" pitchFamily="34" charset="0"/>
            <a:cs typeface="Arial" panose="020B0604020202020204" pitchFamily="34" charset="0"/>
          </a:endParaRPr>
        </a:p>
      </cdr:txBody>
    </cdr:sp>
  </cdr:relSizeAnchor>
  <cdr:relSizeAnchor xmlns:cdr="http://schemas.openxmlformats.org/drawingml/2006/chartDrawing">
    <cdr:from>
      <cdr:x>0.33349</cdr:x>
      <cdr:y>0.17636</cdr:y>
    </cdr:from>
    <cdr:to>
      <cdr:x>0.89129</cdr:x>
      <cdr:y>0.33179</cdr:y>
    </cdr:to>
    <cdr:sp macro="" textlink="">
      <cdr:nvSpPr>
        <cdr:cNvPr id="6" name="Metin Kutusu 1"/>
        <cdr:cNvSpPr txBox="1">
          <a:spLocks xmlns:a="http://schemas.openxmlformats.org/drawingml/2006/main" noChangeArrowheads="1"/>
        </cdr:cNvSpPr>
      </cdr:nvSpPr>
      <cdr:spPr bwMode="auto">
        <a:xfrm xmlns:a="http://schemas.openxmlformats.org/drawingml/2006/main">
          <a:off x="3771828" y="1101972"/>
          <a:ext cx="6308860" cy="971189"/>
        </a:xfrm>
        <a:prstGeom xmlns:a="http://schemas.openxmlformats.org/drawingml/2006/main" prst="rect">
          <a:avLst/>
        </a:prstGeom>
        <a:solidFill xmlns:a="http://schemas.openxmlformats.org/drawingml/2006/main">
          <a:srgbClr val="FFFFFF"/>
        </a:solidFill>
        <a:ln xmlns:a="http://schemas.openxmlformats.org/drawingml/2006/main" w="9525">
          <a:noFill/>
          <a:miter lim="800000"/>
          <a:headEnd/>
          <a:tailEnd/>
        </a:ln>
      </cdr:spPr>
      <cdr:txBody>
        <a:bodyPr xmlns:a="http://schemas.openxmlformats.org/drawingml/2006/main" rot="0" vert="horz" wrap="square" lIns="91440" tIns="45720" rIns="91440" bIns="4572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just">
            <a:spcAft>
              <a:spcPts val="800"/>
            </a:spcAft>
          </a:pPr>
          <a:r>
            <a:rPr lang="tr-TR" sz="900" dirty="0">
              <a:solidFill>
                <a:schemeClr val="tx1">
                  <a:lumMod val="50000"/>
                  <a:lumOff val="50000"/>
                </a:schemeClr>
              </a:solidFill>
              <a:effectLst/>
              <a:latin typeface="Times New Roman" panose="02020603050405020304" pitchFamily="18" charset="0"/>
              <a:ea typeface="Calibri" panose="020F0502020204030204" pitchFamily="34" charset="0"/>
              <a:cs typeface="Arial" panose="020B0604020202020204" pitchFamily="34" charset="0"/>
            </a:rPr>
            <a:t>Belediye</a:t>
          </a:r>
          <a:r>
            <a:rPr lang="tr-TR" sz="900" baseline="0" dirty="0">
              <a:solidFill>
                <a:schemeClr val="tx1">
                  <a:lumMod val="50000"/>
                  <a:lumOff val="50000"/>
                </a:schemeClr>
              </a:solidFill>
              <a:effectLst/>
              <a:latin typeface="Times New Roman" panose="02020603050405020304" pitchFamily="18" charset="0"/>
              <a:ea typeface="Calibri" panose="020F0502020204030204" pitchFamily="34" charset="0"/>
              <a:cs typeface="Arial" panose="020B0604020202020204" pitchFamily="34" charset="0"/>
            </a:rPr>
            <a:t> sayısı</a:t>
          </a:r>
          <a:endParaRPr lang="tr-TR" sz="900" dirty="0">
            <a:solidFill>
              <a:schemeClr val="tx1">
                <a:lumMod val="50000"/>
                <a:lumOff val="50000"/>
              </a:schemeClr>
            </a:solidFill>
            <a:effectLst/>
            <a:latin typeface="Times New Roman" panose="02020603050405020304" pitchFamily="18" charset="0"/>
            <a:ea typeface="Calibri" panose="020F0502020204030204" pitchFamily="34" charset="0"/>
            <a:cs typeface="Arial" panose="020B060402020202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A60650-C4A0-4AC9-B6BF-520D6F9E6775}" type="datetimeFigureOut">
              <a:rPr lang="en-GB" smtClean="0"/>
              <a:t>29/09/2026</a:t>
            </a:fld>
            <a:endParaRPr lang="en-GB"/>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A17F3-97AA-46A0-A47F-4495B2352145}" type="slidenum">
              <a:rPr lang="en-GB" smtClean="0"/>
              <a:t>‹#›</a:t>
            </a:fld>
            <a:endParaRPr lang="en-GB"/>
          </a:p>
        </p:txBody>
      </p:sp>
    </p:spTree>
    <p:extLst>
      <p:ext uri="{BB962C8B-B14F-4D97-AF65-F5344CB8AC3E}">
        <p14:creationId xmlns:p14="http://schemas.microsoft.com/office/powerpoint/2010/main" val="1148217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1D2161-098E-4AF4-9B2D-91456507A435}" type="slidenum">
              <a:rPr lang="tr-TR">
                <a:solidFill>
                  <a:prstClr val="black"/>
                </a:solidFill>
              </a:rPr>
              <a:pPr/>
              <a:t>1</a:t>
            </a:fld>
            <a:endParaRPr lang="tr-TR">
              <a:solidFill>
                <a:prstClr val="black"/>
              </a:solidFill>
            </a:endParaRPr>
          </a:p>
        </p:txBody>
      </p:sp>
      <p:sp>
        <p:nvSpPr>
          <p:cNvPr id="4098" name="Rectangle 2"/>
          <p:cNvSpPr>
            <a:spLocks noGrp="1" noRot="1" noChangeAspect="1" noChangeArrowheads="1" noTextEdit="1"/>
          </p:cNvSpPr>
          <p:nvPr>
            <p:ph type="sldImg"/>
          </p:nvPr>
        </p:nvSpPr>
        <p:spPr>
          <a:xfrm>
            <a:off x="381000" y="685800"/>
            <a:ext cx="6096000" cy="3429000"/>
          </a:xfrm>
          <a:ln/>
        </p:spPr>
      </p:sp>
      <p:sp>
        <p:nvSpPr>
          <p:cNvPr id="4099"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396975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43A091-138C-F874-7771-C2038BC8ECD2}"/>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GB"/>
          </a:p>
        </p:txBody>
      </p:sp>
      <p:sp>
        <p:nvSpPr>
          <p:cNvPr id="3" name="Alt Başlık 2">
            <a:extLst>
              <a:ext uri="{FF2B5EF4-FFF2-40B4-BE49-F238E27FC236}">
                <a16:creationId xmlns:a16="http://schemas.microsoft.com/office/drawing/2014/main" id="{944635B5-1B66-2EEF-58D6-00653DC7E6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GB"/>
          </a:p>
        </p:txBody>
      </p:sp>
      <p:sp>
        <p:nvSpPr>
          <p:cNvPr id="4" name="Veri Yer Tutucusu 3">
            <a:extLst>
              <a:ext uri="{FF2B5EF4-FFF2-40B4-BE49-F238E27FC236}">
                <a16:creationId xmlns:a16="http://schemas.microsoft.com/office/drawing/2014/main" id="{DDA7FF9E-2BDF-ED3E-B817-DC098498225B}"/>
              </a:ext>
            </a:extLst>
          </p:cNvPr>
          <p:cNvSpPr>
            <a:spLocks noGrp="1"/>
          </p:cNvSpPr>
          <p:nvPr>
            <p:ph type="dt" sz="half" idx="10"/>
          </p:nvPr>
        </p:nvSpPr>
        <p:spPr/>
        <p:txBody>
          <a:bodyPr/>
          <a:lstStyle/>
          <a:p>
            <a:fld id="{C7B9F919-9161-4051-B54E-3706B20F8AD1}" type="datetimeFigureOut">
              <a:rPr lang="en-GB" smtClean="0"/>
              <a:t>29/09/2026</a:t>
            </a:fld>
            <a:endParaRPr lang="en-GB"/>
          </a:p>
        </p:txBody>
      </p:sp>
      <p:sp>
        <p:nvSpPr>
          <p:cNvPr id="5" name="Alt Bilgi Yer Tutucusu 4">
            <a:extLst>
              <a:ext uri="{FF2B5EF4-FFF2-40B4-BE49-F238E27FC236}">
                <a16:creationId xmlns:a16="http://schemas.microsoft.com/office/drawing/2014/main" id="{49782BA6-AB6A-455F-4F4D-BB878EC6EC85}"/>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7251ABCB-6A77-365E-7E69-DA563FDFD200}"/>
              </a:ext>
            </a:extLst>
          </p:cNvPr>
          <p:cNvSpPr>
            <a:spLocks noGrp="1"/>
          </p:cNvSpPr>
          <p:nvPr>
            <p:ph type="sldNum" sz="quarter" idx="12"/>
          </p:nvPr>
        </p:nvSpPr>
        <p:spPr/>
        <p:txBody>
          <a:bodyPr/>
          <a:lstStyle/>
          <a:p>
            <a:fld id="{082AAFEA-1EAF-45DD-B841-49107DC6BBAB}" type="slidenum">
              <a:rPr lang="en-GB" smtClean="0"/>
              <a:t>‹#›</a:t>
            </a:fld>
            <a:endParaRPr lang="en-GB"/>
          </a:p>
        </p:txBody>
      </p:sp>
    </p:spTree>
    <p:extLst>
      <p:ext uri="{BB962C8B-B14F-4D97-AF65-F5344CB8AC3E}">
        <p14:creationId xmlns:p14="http://schemas.microsoft.com/office/powerpoint/2010/main" val="1452962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4E7A6DA-929D-39CB-3F71-B6F20972217B}"/>
              </a:ext>
            </a:extLst>
          </p:cNvPr>
          <p:cNvSpPr>
            <a:spLocks noGrp="1"/>
          </p:cNvSpPr>
          <p:nvPr>
            <p:ph type="title"/>
          </p:nvPr>
        </p:nvSpPr>
        <p:spPr/>
        <p:txBody>
          <a:bodyPr/>
          <a:lstStyle/>
          <a:p>
            <a:r>
              <a:rPr lang="tr-TR"/>
              <a:t>Asıl başlık stilini düzenlemek için tıklayın</a:t>
            </a:r>
            <a:endParaRPr lang="en-GB"/>
          </a:p>
        </p:txBody>
      </p:sp>
      <p:sp>
        <p:nvSpPr>
          <p:cNvPr id="3" name="İçerik Yer Tutucusu 2">
            <a:extLst>
              <a:ext uri="{FF2B5EF4-FFF2-40B4-BE49-F238E27FC236}">
                <a16:creationId xmlns:a16="http://schemas.microsoft.com/office/drawing/2014/main" id="{63CA682A-D08A-A41D-76E5-5EB2FBD61199}"/>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Veri Yer Tutucusu 3">
            <a:extLst>
              <a:ext uri="{FF2B5EF4-FFF2-40B4-BE49-F238E27FC236}">
                <a16:creationId xmlns:a16="http://schemas.microsoft.com/office/drawing/2014/main" id="{AF3E0B0D-3320-55BB-5EFB-B01612651A07}"/>
              </a:ext>
            </a:extLst>
          </p:cNvPr>
          <p:cNvSpPr>
            <a:spLocks noGrp="1"/>
          </p:cNvSpPr>
          <p:nvPr>
            <p:ph type="dt" sz="half" idx="10"/>
          </p:nvPr>
        </p:nvSpPr>
        <p:spPr/>
        <p:txBody>
          <a:bodyPr/>
          <a:lstStyle/>
          <a:p>
            <a:fld id="{C7B9F919-9161-4051-B54E-3706B20F8AD1}" type="datetimeFigureOut">
              <a:rPr lang="en-GB" smtClean="0"/>
              <a:t>29/09/2026</a:t>
            </a:fld>
            <a:endParaRPr lang="en-GB"/>
          </a:p>
        </p:txBody>
      </p:sp>
      <p:sp>
        <p:nvSpPr>
          <p:cNvPr id="5" name="Alt Bilgi Yer Tutucusu 4">
            <a:extLst>
              <a:ext uri="{FF2B5EF4-FFF2-40B4-BE49-F238E27FC236}">
                <a16:creationId xmlns:a16="http://schemas.microsoft.com/office/drawing/2014/main" id="{3D6D17D0-2545-83C6-91E9-63F92B9C31AA}"/>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16D89381-AAD8-6B37-C32C-0F7C83E6B0D6}"/>
              </a:ext>
            </a:extLst>
          </p:cNvPr>
          <p:cNvSpPr>
            <a:spLocks noGrp="1"/>
          </p:cNvSpPr>
          <p:nvPr>
            <p:ph type="sldNum" sz="quarter" idx="12"/>
          </p:nvPr>
        </p:nvSpPr>
        <p:spPr/>
        <p:txBody>
          <a:bodyPr/>
          <a:lstStyle/>
          <a:p>
            <a:fld id="{082AAFEA-1EAF-45DD-B841-49107DC6BBAB}" type="slidenum">
              <a:rPr lang="en-GB" smtClean="0"/>
              <a:t>‹#›</a:t>
            </a:fld>
            <a:endParaRPr lang="en-GB"/>
          </a:p>
        </p:txBody>
      </p:sp>
    </p:spTree>
    <p:extLst>
      <p:ext uri="{BB962C8B-B14F-4D97-AF65-F5344CB8AC3E}">
        <p14:creationId xmlns:p14="http://schemas.microsoft.com/office/powerpoint/2010/main" val="1294641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F07B71C-2D2C-B102-479D-F1F434EEBF6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GB"/>
          </a:p>
        </p:txBody>
      </p:sp>
      <p:sp>
        <p:nvSpPr>
          <p:cNvPr id="3" name="Metin Yer Tutucusu 2">
            <a:extLst>
              <a:ext uri="{FF2B5EF4-FFF2-40B4-BE49-F238E27FC236}">
                <a16:creationId xmlns:a16="http://schemas.microsoft.com/office/drawing/2014/main" id="{2CD58712-3478-270C-3454-12EFCCAEB5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7040229D-5E10-C3BD-E2CD-293115E28F12}"/>
              </a:ext>
            </a:extLst>
          </p:cNvPr>
          <p:cNvSpPr>
            <a:spLocks noGrp="1"/>
          </p:cNvSpPr>
          <p:nvPr>
            <p:ph type="dt" sz="half" idx="10"/>
          </p:nvPr>
        </p:nvSpPr>
        <p:spPr/>
        <p:txBody>
          <a:bodyPr/>
          <a:lstStyle/>
          <a:p>
            <a:fld id="{C7B9F919-9161-4051-B54E-3706B20F8AD1}" type="datetimeFigureOut">
              <a:rPr lang="en-GB" smtClean="0"/>
              <a:t>29/09/2026</a:t>
            </a:fld>
            <a:endParaRPr lang="en-GB"/>
          </a:p>
        </p:txBody>
      </p:sp>
      <p:sp>
        <p:nvSpPr>
          <p:cNvPr id="5" name="Alt Bilgi Yer Tutucusu 4">
            <a:extLst>
              <a:ext uri="{FF2B5EF4-FFF2-40B4-BE49-F238E27FC236}">
                <a16:creationId xmlns:a16="http://schemas.microsoft.com/office/drawing/2014/main" id="{98DCB1FE-890B-20A0-ABE9-65BD6C7938AA}"/>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96C60342-AFE4-DFF3-A8D6-25C082D02D01}"/>
              </a:ext>
            </a:extLst>
          </p:cNvPr>
          <p:cNvSpPr>
            <a:spLocks noGrp="1"/>
          </p:cNvSpPr>
          <p:nvPr>
            <p:ph type="sldNum" sz="quarter" idx="12"/>
          </p:nvPr>
        </p:nvSpPr>
        <p:spPr/>
        <p:txBody>
          <a:bodyPr/>
          <a:lstStyle/>
          <a:p>
            <a:fld id="{082AAFEA-1EAF-45DD-B841-49107DC6BBAB}" type="slidenum">
              <a:rPr lang="en-GB" smtClean="0"/>
              <a:t>‹#›</a:t>
            </a:fld>
            <a:endParaRPr lang="en-GB"/>
          </a:p>
        </p:txBody>
      </p:sp>
    </p:spTree>
    <p:extLst>
      <p:ext uri="{BB962C8B-B14F-4D97-AF65-F5344CB8AC3E}">
        <p14:creationId xmlns:p14="http://schemas.microsoft.com/office/powerpoint/2010/main" val="125313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4C15B81-93B2-D4EA-F4EC-987498B65137}"/>
              </a:ext>
            </a:extLst>
          </p:cNvPr>
          <p:cNvSpPr>
            <a:spLocks noGrp="1"/>
          </p:cNvSpPr>
          <p:nvPr>
            <p:ph type="title"/>
          </p:nvPr>
        </p:nvSpPr>
        <p:spPr/>
        <p:txBody>
          <a:bodyPr/>
          <a:lstStyle/>
          <a:p>
            <a:r>
              <a:rPr lang="tr-TR"/>
              <a:t>Asıl başlık stilini düzenlemek için tıklayın</a:t>
            </a:r>
            <a:endParaRPr lang="en-GB"/>
          </a:p>
        </p:txBody>
      </p:sp>
      <p:sp>
        <p:nvSpPr>
          <p:cNvPr id="3" name="İçerik Yer Tutucusu 2">
            <a:extLst>
              <a:ext uri="{FF2B5EF4-FFF2-40B4-BE49-F238E27FC236}">
                <a16:creationId xmlns:a16="http://schemas.microsoft.com/office/drawing/2014/main" id="{140632CA-92AE-919A-ECC2-191989BFF12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İçerik Yer Tutucusu 3">
            <a:extLst>
              <a:ext uri="{FF2B5EF4-FFF2-40B4-BE49-F238E27FC236}">
                <a16:creationId xmlns:a16="http://schemas.microsoft.com/office/drawing/2014/main" id="{E8183390-DC0C-7327-2770-89C155A83089}"/>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5" name="Veri Yer Tutucusu 4">
            <a:extLst>
              <a:ext uri="{FF2B5EF4-FFF2-40B4-BE49-F238E27FC236}">
                <a16:creationId xmlns:a16="http://schemas.microsoft.com/office/drawing/2014/main" id="{87D2D3BA-B33E-3373-3945-B494451250CD}"/>
              </a:ext>
            </a:extLst>
          </p:cNvPr>
          <p:cNvSpPr>
            <a:spLocks noGrp="1"/>
          </p:cNvSpPr>
          <p:nvPr>
            <p:ph type="dt" sz="half" idx="10"/>
          </p:nvPr>
        </p:nvSpPr>
        <p:spPr/>
        <p:txBody>
          <a:bodyPr/>
          <a:lstStyle/>
          <a:p>
            <a:fld id="{C7B9F919-9161-4051-B54E-3706B20F8AD1}" type="datetimeFigureOut">
              <a:rPr lang="en-GB" smtClean="0"/>
              <a:t>29/09/2026</a:t>
            </a:fld>
            <a:endParaRPr lang="en-GB"/>
          </a:p>
        </p:txBody>
      </p:sp>
      <p:sp>
        <p:nvSpPr>
          <p:cNvPr id="6" name="Alt Bilgi Yer Tutucusu 5">
            <a:extLst>
              <a:ext uri="{FF2B5EF4-FFF2-40B4-BE49-F238E27FC236}">
                <a16:creationId xmlns:a16="http://schemas.microsoft.com/office/drawing/2014/main" id="{B57A2437-384B-D691-0F6A-F27CB25DD43D}"/>
              </a:ext>
            </a:extLst>
          </p:cNvPr>
          <p:cNvSpPr>
            <a:spLocks noGrp="1"/>
          </p:cNvSpPr>
          <p:nvPr>
            <p:ph type="ftr" sz="quarter" idx="11"/>
          </p:nvPr>
        </p:nvSpPr>
        <p:spPr/>
        <p:txBody>
          <a:bodyPr/>
          <a:lstStyle/>
          <a:p>
            <a:endParaRPr lang="en-GB"/>
          </a:p>
        </p:txBody>
      </p:sp>
      <p:sp>
        <p:nvSpPr>
          <p:cNvPr id="7" name="Slayt Numarası Yer Tutucusu 6">
            <a:extLst>
              <a:ext uri="{FF2B5EF4-FFF2-40B4-BE49-F238E27FC236}">
                <a16:creationId xmlns:a16="http://schemas.microsoft.com/office/drawing/2014/main" id="{6798174A-1DC4-8AB4-B542-53C355109A91}"/>
              </a:ext>
            </a:extLst>
          </p:cNvPr>
          <p:cNvSpPr>
            <a:spLocks noGrp="1"/>
          </p:cNvSpPr>
          <p:nvPr>
            <p:ph type="sldNum" sz="quarter" idx="12"/>
          </p:nvPr>
        </p:nvSpPr>
        <p:spPr/>
        <p:txBody>
          <a:bodyPr/>
          <a:lstStyle/>
          <a:p>
            <a:fld id="{082AAFEA-1EAF-45DD-B841-49107DC6BBAB}" type="slidenum">
              <a:rPr lang="en-GB" smtClean="0"/>
              <a:t>‹#›</a:t>
            </a:fld>
            <a:endParaRPr lang="en-GB"/>
          </a:p>
        </p:txBody>
      </p:sp>
    </p:spTree>
    <p:extLst>
      <p:ext uri="{BB962C8B-B14F-4D97-AF65-F5344CB8AC3E}">
        <p14:creationId xmlns:p14="http://schemas.microsoft.com/office/powerpoint/2010/main" val="3547794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9A5704-85FB-1716-DAB5-944765BCB999}"/>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GB"/>
          </a:p>
        </p:txBody>
      </p:sp>
      <p:sp>
        <p:nvSpPr>
          <p:cNvPr id="3" name="Metin Yer Tutucusu 2">
            <a:extLst>
              <a:ext uri="{FF2B5EF4-FFF2-40B4-BE49-F238E27FC236}">
                <a16:creationId xmlns:a16="http://schemas.microsoft.com/office/drawing/2014/main" id="{CFC49CB4-78A4-9BEF-FA2B-CD9AD358F4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95A280D-4510-61B8-A8A0-4C110FAF1EC6}"/>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5" name="Metin Yer Tutucusu 4">
            <a:extLst>
              <a:ext uri="{FF2B5EF4-FFF2-40B4-BE49-F238E27FC236}">
                <a16:creationId xmlns:a16="http://schemas.microsoft.com/office/drawing/2014/main" id="{ED350FC1-262D-4ECB-1503-F35BE1D501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2027A5D0-7B74-3D79-A9B7-B61799B9BB64}"/>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7" name="Veri Yer Tutucusu 6">
            <a:extLst>
              <a:ext uri="{FF2B5EF4-FFF2-40B4-BE49-F238E27FC236}">
                <a16:creationId xmlns:a16="http://schemas.microsoft.com/office/drawing/2014/main" id="{E143AEC4-1E28-C762-46B5-EBA0BE57052B}"/>
              </a:ext>
            </a:extLst>
          </p:cNvPr>
          <p:cNvSpPr>
            <a:spLocks noGrp="1"/>
          </p:cNvSpPr>
          <p:nvPr>
            <p:ph type="dt" sz="half" idx="10"/>
          </p:nvPr>
        </p:nvSpPr>
        <p:spPr/>
        <p:txBody>
          <a:bodyPr/>
          <a:lstStyle/>
          <a:p>
            <a:fld id="{C7B9F919-9161-4051-B54E-3706B20F8AD1}" type="datetimeFigureOut">
              <a:rPr lang="en-GB" smtClean="0"/>
              <a:t>29/09/2026</a:t>
            </a:fld>
            <a:endParaRPr lang="en-GB"/>
          </a:p>
        </p:txBody>
      </p:sp>
      <p:sp>
        <p:nvSpPr>
          <p:cNvPr id="8" name="Alt Bilgi Yer Tutucusu 7">
            <a:extLst>
              <a:ext uri="{FF2B5EF4-FFF2-40B4-BE49-F238E27FC236}">
                <a16:creationId xmlns:a16="http://schemas.microsoft.com/office/drawing/2014/main" id="{060704BC-B03E-674F-9A9A-2520E65522F6}"/>
              </a:ext>
            </a:extLst>
          </p:cNvPr>
          <p:cNvSpPr>
            <a:spLocks noGrp="1"/>
          </p:cNvSpPr>
          <p:nvPr>
            <p:ph type="ftr" sz="quarter" idx="11"/>
          </p:nvPr>
        </p:nvSpPr>
        <p:spPr/>
        <p:txBody>
          <a:bodyPr/>
          <a:lstStyle/>
          <a:p>
            <a:endParaRPr lang="en-GB"/>
          </a:p>
        </p:txBody>
      </p:sp>
      <p:sp>
        <p:nvSpPr>
          <p:cNvPr id="9" name="Slayt Numarası Yer Tutucusu 8">
            <a:extLst>
              <a:ext uri="{FF2B5EF4-FFF2-40B4-BE49-F238E27FC236}">
                <a16:creationId xmlns:a16="http://schemas.microsoft.com/office/drawing/2014/main" id="{F7E68C27-6429-B931-0546-27498DDF1B23}"/>
              </a:ext>
            </a:extLst>
          </p:cNvPr>
          <p:cNvSpPr>
            <a:spLocks noGrp="1"/>
          </p:cNvSpPr>
          <p:nvPr>
            <p:ph type="sldNum" sz="quarter" idx="12"/>
          </p:nvPr>
        </p:nvSpPr>
        <p:spPr/>
        <p:txBody>
          <a:bodyPr/>
          <a:lstStyle/>
          <a:p>
            <a:fld id="{082AAFEA-1EAF-45DD-B841-49107DC6BBAB}" type="slidenum">
              <a:rPr lang="en-GB" smtClean="0"/>
              <a:t>‹#›</a:t>
            </a:fld>
            <a:endParaRPr lang="en-GB"/>
          </a:p>
        </p:txBody>
      </p:sp>
    </p:spTree>
    <p:extLst>
      <p:ext uri="{BB962C8B-B14F-4D97-AF65-F5344CB8AC3E}">
        <p14:creationId xmlns:p14="http://schemas.microsoft.com/office/powerpoint/2010/main" val="411934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D274E4-9F3E-929F-2A6D-68CE69273ECB}"/>
              </a:ext>
            </a:extLst>
          </p:cNvPr>
          <p:cNvSpPr>
            <a:spLocks noGrp="1"/>
          </p:cNvSpPr>
          <p:nvPr>
            <p:ph type="title"/>
          </p:nvPr>
        </p:nvSpPr>
        <p:spPr/>
        <p:txBody>
          <a:bodyPr/>
          <a:lstStyle/>
          <a:p>
            <a:r>
              <a:rPr lang="tr-TR"/>
              <a:t>Asıl başlık stilini düzenlemek için tıklayın</a:t>
            </a:r>
            <a:endParaRPr lang="en-GB"/>
          </a:p>
        </p:txBody>
      </p:sp>
      <p:sp>
        <p:nvSpPr>
          <p:cNvPr id="3" name="Veri Yer Tutucusu 2">
            <a:extLst>
              <a:ext uri="{FF2B5EF4-FFF2-40B4-BE49-F238E27FC236}">
                <a16:creationId xmlns:a16="http://schemas.microsoft.com/office/drawing/2014/main" id="{4F677CBE-BB6A-B8AB-B910-E4203ED87E06}"/>
              </a:ext>
            </a:extLst>
          </p:cNvPr>
          <p:cNvSpPr>
            <a:spLocks noGrp="1"/>
          </p:cNvSpPr>
          <p:nvPr>
            <p:ph type="dt" sz="half" idx="10"/>
          </p:nvPr>
        </p:nvSpPr>
        <p:spPr/>
        <p:txBody>
          <a:bodyPr/>
          <a:lstStyle/>
          <a:p>
            <a:fld id="{C7B9F919-9161-4051-B54E-3706B20F8AD1}" type="datetimeFigureOut">
              <a:rPr lang="en-GB" smtClean="0"/>
              <a:t>29/09/2026</a:t>
            </a:fld>
            <a:endParaRPr lang="en-GB"/>
          </a:p>
        </p:txBody>
      </p:sp>
      <p:sp>
        <p:nvSpPr>
          <p:cNvPr id="4" name="Alt Bilgi Yer Tutucusu 3">
            <a:extLst>
              <a:ext uri="{FF2B5EF4-FFF2-40B4-BE49-F238E27FC236}">
                <a16:creationId xmlns:a16="http://schemas.microsoft.com/office/drawing/2014/main" id="{1EC198D9-681F-E765-9A64-CF6E95CF3789}"/>
              </a:ext>
            </a:extLst>
          </p:cNvPr>
          <p:cNvSpPr>
            <a:spLocks noGrp="1"/>
          </p:cNvSpPr>
          <p:nvPr>
            <p:ph type="ftr" sz="quarter" idx="11"/>
          </p:nvPr>
        </p:nvSpPr>
        <p:spPr/>
        <p:txBody>
          <a:bodyPr/>
          <a:lstStyle/>
          <a:p>
            <a:endParaRPr lang="en-GB"/>
          </a:p>
        </p:txBody>
      </p:sp>
      <p:sp>
        <p:nvSpPr>
          <p:cNvPr id="5" name="Slayt Numarası Yer Tutucusu 4">
            <a:extLst>
              <a:ext uri="{FF2B5EF4-FFF2-40B4-BE49-F238E27FC236}">
                <a16:creationId xmlns:a16="http://schemas.microsoft.com/office/drawing/2014/main" id="{7399E8EA-6BE7-7331-C772-8C2F3A11D25D}"/>
              </a:ext>
            </a:extLst>
          </p:cNvPr>
          <p:cNvSpPr>
            <a:spLocks noGrp="1"/>
          </p:cNvSpPr>
          <p:nvPr>
            <p:ph type="sldNum" sz="quarter" idx="12"/>
          </p:nvPr>
        </p:nvSpPr>
        <p:spPr/>
        <p:txBody>
          <a:bodyPr/>
          <a:lstStyle/>
          <a:p>
            <a:fld id="{082AAFEA-1EAF-45DD-B841-49107DC6BBAB}" type="slidenum">
              <a:rPr lang="en-GB" smtClean="0"/>
              <a:t>‹#›</a:t>
            </a:fld>
            <a:endParaRPr lang="en-GB"/>
          </a:p>
        </p:txBody>
      </p:sp>
    </p:spTree>
    <p:extLst>
      <p:ext uri="{BB962C8B-B14F-4D97-AF65-F5344CB8AC3E}">
        <p14:creationId xmlns:p14="http://schemas.microsoft.com/office/powerpoint/2010/main" val="1020652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52B41941-1BA6-B62B-EFD7-C9F1FC678FD5}"/>
              </a:ext>
            </a:extLst>
          </p:cNvPr>
          <p:cNvSpPr>
            <a:spLocks noGrp="1"/>
          </p:cNvSpPr>
          <p:nvPr>
            <p:ph type="dt" sz="half" idx="10"/>
          </p:nvPr>
        </p:nvSpPr>
        <p:spPr/>
        <p:txBody>
          <a:bodyPr/>
          <a:lstStyle/>
          <a:p>
            <a:fld id="{C7B9F919-9161-4051-B54E-3706B20F8AD1}" type="datetimeFigureOut">
              <a:rPr lang="en-GB" smtClean="0"/>
              <a:t>29/09/2026</a:t>
            </a:fld>
            <a:endParaRPr lang="en-GB"/>
          </a:p>
        </p:txBody>
      </p:sp>
      <p:sp>
        <p:nvSpPr>
          <p:cNvPr id="3" name="Alt Bilgi Yer Tutucusu 2">
            <a:extLst>
              <a:ext uri="{FF2B5EF4-FFF2-40B4-BE49-F238E27FC236}">
                <a16:creationId xmlns:a16="http://schemas.microsoft.com/office/drawing/2014/main" id="{1EF085EC-916D-39BF-4A02-9644E7C78666}"/>
              </a:ext>
            </a:extLst>
          </p:cNvPr>
          <p:cNvSpPr>
            <a:spLocks noGrp="1"/>
          </p:cNvSpPr>
          <p:nvPr>
            <p:ph type="ftr" sz="quarter" idx="11"/>
          </p:nvPr>
        </p:nvSpPr>
        <p:spPr/>
        <p:txBody>
          <a:bodyPr/>
          <a:lstStyle/>
          <a:p>
            <a:endParaRPr lang="en-GB"/>
          </a:p>
        </p:txBody>
      </p:sp>
      <p:sp>
        <p:nvSpPr>
          <p:cNvPr id="4" name="Slayt Numarası Yer Tutucusu 3">
            <a:extLst>
              <a:ext uri="{FF2B5EF4-FFF2-40B4-BE49-F238E27FC236}">
                <a16:creationId xmlns:a16="http://schemas.microsoft.com/office/drawing/2014/main" id="{41C571AB-132B-11DB-521A-DC4A600B6D27}"/>
              </a:ext>
            </a:extLst>
          </p:cNvPr>
          <p:cNvSpPr>
            <a:spLocks noGrp="1"/>
          </p:cNvSpPr>
          <p:nvPr>
            <p:ph type="sldNum" sz="quarter" idx="12"/>
          </p:nvPr>
        </p:nvSpPr>
        <p:spPr/>
        <p:txBody>
          <a:bodyPr/>
          <a:lstStyle/>
          <a:p>
            <a:fld id="{082AAFEA-1EAF-45DD-B841-49107DC6BBAB}" type="slidenum">
              <a:rPr lang="en-GB" smtClean="0"/>
              <a:t>‹#›</a:t>
            </a:fld>
            <a:endParaRPr lang="en-GB"/>
          </a:p>
        </p:txBody>
      </p:sp>
    </p:spTree>
    <p:extLst>
      <p:ext uri="{BB962C8B-B14F-4D97-AF65-F5344CB8AC3E}">
        <p14:creationId xmlns:p14="http://schemas.microsoft.com/office/powerpoint/2010/main" val="1063074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77DC51-D650-F98D-AC59-85667CC3783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GB"/>
          </a:p>
        </p:txBody>
      </p:sp>
      <p:sp>
        <p:nvSpPr>
          <p:cNvPr id="3" name="İçerik Yer Tutucusu 2">
            <a:extLst>
              <a:ext uri="{FF2B5EF4-FFF2-40B4-BE49-F238E27FC236}">
                <a16:creationId xmlns:a16="http://schemas.microsoft.com/office/drawing/2014/main" id="{019B2877-7198-225E-91BE-481B06002A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Metin Yer Tutucusu 3">
            <a:extLst>
              <a:ext uri="{FF2B5EF4-FFF2-40B4-BE49-F238E27FC236}">
                <a16:creationId xmlns:a16="http://schemas.microsoft.com/office/drawing/2014/main" id="{12E22B22-5012-5769-15C7-E2A7CAB38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E42AB7C-B0E1-1AD9-329B-EEB741767FF5}"/>
              </a:ext>
            </a:extLst>
          </p:cNvPr>
          <p:cNvSpPr>
            <a:spLocks noGrp="1"/>
          </p:cNvSpPr>
          <p:nvPr>
            <p:ph type="dt" sz="half" idx="10"/>
          </p:nvPr>
        </p:nvSpPr>
        <p:spPr/>
        <p:txBody>
          <a:bodyPr/>
          <a:lstStyle/>
          <a:p>
            <a:fld id="{C7B9F919-9161-4051-B54E-3706B20F8AD1}" type="datetimeFigureOut">
              <a:rPr lang="en-GB" smtClean="0"/>
              <a:t>29/09/2026</a:t>
            </a:fld>
            <a:endParaRPr lang="en-GB"/>
          </a:p>
        </p:txBody>
      </p:sp>
      <p:sp>
        <p:nvSpPr>
          <p:cNvPr id="6" name="Alt Bilgi Yer Tutucusu 5">
            <a:extLst>
              <a:ext uri="{FF2B5EF4-FFF2-40B4-BE49-F238E27FC236}">
                <a16:creationId xmlns:a16="http://schemas.microsoft.com/office/drawing/2014/main" id="{F283CBD8-9525-7904-BFB4-FC1A5074690C}"/>
              </a:ext>
            </a:extLst>
          </p:cNvPr>
          <p:cNvSpPr>
            <a:spLocks noGrp="1"/>
          </p:cNvSpPr>
          <p:nvPr>
            <p:ph type="ftr" sz="quarter" idx="11"/>
          </p:nvPr>
        </p:nvSpPr>
        <p:spPr/>
        <p:txBody>
          <a:bodyPr/>
          <a:lstStyle/>
          <a:p>
            <a:endParaRPr lang="en-GB"/>
          </a:p>
        </p:txBody>
      </p:sp>
      <p:sp>
        <p:nvSpPr>
          <p:cNvPr id="7" name="Slayt Numarası Yer Tutucusu 6">
            <a:extLst>
              <a:ext uri="{FF2B5EF4-FFF2-40B4-BE49-F238E27FC236}">
                <a16:creationId xmlns:a16="http://schemas.microsoft.com/office/drawing/2014/main" id="{0FE6F444-F7D5-0AF9-5251-E4F436A9A21C}"/>
              </a:ext>
            </a:extLst>
          </p:cNvPr>
          <p:cNvSpPr>
            <a:spLocks noGrp="1"/>
          </p:cNvSpPr>
          <p:nvPr>
            <p:ph type="sldNum" sz="quarter" idx="12"/>
          </p:nvPr>
        </p:nvSpPr>
        <p:spPr/>
        <p:txBody>
          <a:bodyPr/>
          <a:lstStyle/>
          <a:p>
            <a:fld id="{082AAFEA-1EAF-45DD-B841-49107DC6BBAB}" type="slidenum">
              <a:rPr lang="en-GB" smtClean="0"/>
              <a:t>‹#›</a:t>
            </a:fld>
            <a:endParaRPr lang="en-GB"/>
          </a:p>
        </p:txBody>
      </p:sp>
    </p:spTree>
    <p:extLst>
      <p:ext uri="{BB962C8B-B14F-4D97-AF65-F5344CB8AC3E}">
        <p14:creationId xmlns:p14="http://schemas.microsoft.com/office/powerpoint/2010/main" val="596105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B0F4BA-2D2A-E21B-339A-C1F803BE22B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GB"/>
          </a:p>
        </p:txBody>
      </p:sp>
      <p:sp>
        <p:nvSpPr>
          <p:cNvPr id="3" name="Resim Yer Tutucusu 2">
            <a:extLst>
              <a:ext uri="{FF2B5EF4-FFF2-40B4-BE49-F238E27FC236}">
                <a16:creationId xmlns:a16="http://schemas.microsoft.com/office/drawing/2014/main" id="{7FADF92E-FDD9-6FE9-CDF7-1FB7355DF8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etin Yer Tutucusu 3">
            <a:extLst>
              <a:ext uri="{FF2B5EF4-FFF2-40B4-BE49-F238E27FC236}">
                <a16:creationId xmlns:a16="http://schemas.microsoft.com/office/drawing/2014/main" id="{CD18ED6A-50DB-74DC-0B4E-9F727674D9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7F4DEEE-4EBD-7081-7F66-28EF14B91C4A}"/>
              </a:ext>
            </a:extLst>
          </p:cNvPr>
          <p:cNvSpPr>
            <a:spLocks noGrp="1"/>
          </p:cNvSpPr>
          <p:nvPr>
            <p:ph type="dt" sz="half" idx="10"/>
          </p:nvPr>
        </p:nvSpPr>
        <p:spPr/>
        <p:txBody>
          <a:bodyPr/>
          <a:lstStyle/>
          <a:p>
            <a:fld id="{C7B9F919-9161-4051-B54E-3706B20F8AD1}" type="datetimeFigureOut">
              <a:rPr lang="en-GB" smtClean="0"/>
              <a:t>29/09/2026</a:t>
            </a:fld>
            <a:endParaRPr lang="en-GB"/>
          </a:p>
        </p:txBody>
      </p:sp>
      <p:sp>
        <p:nvSpPr>
          <p:cNvPr id="6" name="Alt Bilgi Yer Tutucusu 5">
            <a:extLst>
              <a:ext uri="{FF2B5EF4-FFF2-40B4-BE49-F238E27FC236}">
                <a16:creationId xmlns:a16="http://schemas.microsoft.com/office/drawing/2014/main" id="{1826CD6D-BC5F-57C7-A43A-D34981298E3A}"/>
              </a:ext>
            </a:extLst>
          </p:cNvPr>
          <p:cNvSpPr>
            <a:spLocks noGrp="1"/>
          </p:cNvSpPr>
          <p:nvPr>
            <p:ph type="ftr" sz="quarter" idx="11"/>
          </p:nvPr>
        </p:nvSpPr>
        <p:spPr/>
        <p:txBody>
          <a:bodyPr/>
          <a:lstStyle/>
          <a:p>
            <a:endParaRPr lang="en-GB"/>
          </a:p>
        </p:txBody>
      </p:sp>
      <p:sp>
        <p:nvSpPr>
          <p:cNvPr id="7" name="Slayt Numarası Yer Tutucusu 6">
            <a:extLst>
              <a:ext uri="{FF2B5EF4-FFF2-40B4-BE49-F238E27FC236}">
                <a16:creationId xmlns:a16="http://schemas.microsoft.com/office/drawing/2014/main" id="{5A9F2584-B1D3-1C3C-437D-F926897C61F2}"/>
              </a:ext>
            </a:extLst>
          </p:cNvPr>
          <p:cNvSpPr>
            <a:spLocks noGrp="1"/>
          </p:cNvSpPr>
          <p:nvPr>
            <p:ph type="sldNum" sz="quarter" idx="12"/>
          </p:nvPr>
        </p:nvSpPr>
        <p:spPr/>
        <p:txBody>
          <a:bodyPr/>
          <a:lstStyle/>
          <a:p>
            <a:fld id="{082AAFEA-1EAF-45DD-B841-49107DC6BBAB}" type="slidenum">
              <a:rPr lang="en-GB" smtClean="0"/>
              <a:t>‹#›</a:t>
            </a:fld>
            <a:endParaRPr lang="en-GB"/>
          </a:p>
        </p:txBody>
      </p:sp>
    </p:spTree>
    <p:extLst>
      <p:ext uri="{BB962C8B-B14F-4D97-AF65-F5344CB8AC3E}">
        <p14:creationId xmlns:p14="http://schemas.microsoft.com/office/powerpoint/2010/main" val="2735658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40EF8A-54DB-31B3-1AAF-FD32AF1E09E1}"/>
              </a:ext>
            </a:extLst>
          </p:cNvPr>
          <p:cNvSpPr>
            <a:spLocks noGrp="1"/>
          </p:cNvSpPr>
          <p:nvPr>
            <p:ph type="title"/>
          </p:nvPr>
        </p:nvSpPr>
        <p:spPr/>
        <p:txBody>
          <a:bodyPr/>
          <a:lstStyle/>
          <a:p>
            <a:r>
              <a:rPr lang="tr-TR"/>
              <a:t>Asıl başlık stilini düzenlemek için tıklayın</a:t>
            </a:r>
            <a:endParaRPr lang="en-GB"/>
          </a:p>
        </p:txBody>
      </p:sp>
      <p:sp>
        <p:nvSpPr>
          <p:cNvPr id="3" name="Dikey Metin Yer Tutucusu 2">
            <a:extLst>
              <a:ext uri="{FF2B5EF4-FFF2-40B4-BE49-F238E27FC236}">
                <a16:creationId xmlns:a16="http://schemas.microsoft.com/office/drawing/2014/main" id="{B90D7269-CED0-04AE-2757-4A8A2B5A62C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Veri Yer Tutucusu 3">
            <a:extLst>
              <a:ext uri="{FF2B5EF4-FFF2-40B4-BE49-F238E27FC236}">
                <a16:creationId xmlns:a16="http://schemas.microsoft.com/office/drawing/2014/main" id="{D2D23713-983B-E878-FCD3-A1F01ED10EEB}"/>
              </a:ext>
            </a:extLst>
          </p:cNvPr>
          <p:cNvSpPr>
            <a:spLocks noGrp="1"/>
          </p:cNvSpPr>
          <p:nvPr>
            <p:ph type="dt" sz="half" idx="10"/>
          </p:nvPr>
        </p:nvSpPr>
        <p:spPr/>
        <p:txBody>
          <a:bodyPr/>
          <a:lstStyle/>
          <a:p>
            <a:fld id="{C7B9F919-9161-4051-B54E-3706B20F8AD1}" type="datetimeFigureOut">
              <a:rPr lang="en-GB" smtClean="0"/>
              <a:t>29/09/2026</a:t>
            </a:fld>
            <a:endParaRPr lang="en-GB"/>
          </a:p>
        </p:txBody>
      </p:sp>
      <p:sp>
        <p:nvSpPr>
          <p:cNvPr id="5" name="Alt Bilgi Yer Tutucusu 4">
            <a:extLst>
              <a:ext uri="{FF2B5EF4-FFF2-40B4-BE49-F238E27FC236}">
                <a16:creationId xmlns:a16="http://schemas.microsoft.com/office/drawing/2014/main" id="{0668E21F-DF51-82DF-59A5-A10BE77190E6}"/>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5B44D98F-96F9-29F5-1049-0C81FD8364AE}"/>
              </a:ext>
            </a:extLst>
          </p:cNvPr>
          <p:cNvSpPr>
            <a:spLocks noGrp="1"/>
          </p:cNvSpPr>
          <p:nvPr>
            <p:ph type="sldNum" sz="quarter" idx="12"/>
          </p:nvPr>
        </p:nvSpPr>
        <p:spPr/>
        <p:txBody>
          <a:bodyPr/>
          <a:lstStyle/>
          <a:p>
            <a:fld id="{082AAFEA-1EAF-45DD-B841-49107DC6BBAB}" type="slidenum">
              <a:rPr lang="en-GB" smtClean="0"/>
              <a:t>‹#›</a:t>
            </a:fld>
            <a:endParaRPr lang="en-GB"/>
          </a:p>
        </p:txBody>
      </p:sp>
    </p:spTree>
    <p:extLst>
      <p:ext uri="{BB962C8B-B14F-4D97-AF65-F5344CB8AC3E}">
        <p14:creationId xmlns:p14="http://schemas.microsoft.com/office/powerpoint/2010/main" val="1116849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9673BA8D-60CD-57F6-6192-4603ED734DA5}"/>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GB"/>
          </a:p>
        </p:txBody>
      </p:sp>
      <p:sp>
        <p:nvSpPr>
          <p:cNvPr id="3" name="Dikey Metin Yer Tutucusu 2">
            <a:extLst>
              <a:ext uri="{FF2B5EF4-FFF2-40B4-BE49-F238E27FC236}">
                <a16:creationId xmlns:a16="http://schemas.microsoft.com/office/drawing/2014/main" id="{BCAD5D01-C9DB-D412-0E20-01893D922A1F}"/>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Veri Yer Tutucusu 3">
            <a:extLst>
              <a:ext uri="{FF2B5EF4-FFF2-40B4-BE49-F238E27FC236}">
                <a16:creationId xmlns:a16="http://schemas.microsoft.com/office/drawing/2014/main" id="{F2C17122-B73D-FE82-7ED0-67023F437D02}"/>
              </a:ext>
            </a:extLst>
          </p:cNvPr>
          <p:cNvSpPr>
            <a:spLocks noGrp="1"/>
          </p:cNvSpPr>
          <p:nvPr>
            <p:ph type="dt" sz="half" idx="10"/>
          </p:nvPr>
        </p:nvSpPr>
        <p:spPr/>
        <p:txBody>
          <a:bodyPr/>
          <a:lstStyle/>
          <a:p>
            <a:fld id="{C7B9F919-9161-4051-B54E-3706B20F8AD1}" type="datetimeFigureOut">
              <a:rPr lang="en-GB" smtClean="0"/>
              <a:t>29/09/2026</a:t>
            </a:fld>
            <a:endParaRPr lang="en-GB"/>
          </a:p>
        </p:txBody>
      </p:sp>
      <p:sp>
        <p:nvSpPr>
          <p:cNvPr id="5" name="Alt Bilgi Yer Tutucusu 4">
            <a:extLst>
              <a:ext uri="{FF2B5EF4-FFF2-40B4-BE49-F238E27FC236}">
                <a16:creationId xmlns:a16="http://schemas.microsoft.com/office/drawing/2014/main" id="{5CD96EB5-E0F7-955E-E581-D5297CEC3251}"/>
              </a:ext>
            </a:extLst>
          </p:cNvPr>
          <p:cNvSpPr>
            <a:spLocks noGrp="1"/>
          </p:cNvSpPr>
          <p:nvPr>
            <p:ph type="ftr" sz="quarter" idx="11"/>
          </p:nvPr>
        </p:nvSpPr>
        <p:spPr/>
        <p:txBody>
          <a:bodyPr/>
          <a:lstStyle/>
          <a:p>
            <a:endParaRPr lang="en-GB"/>
          </a:p>
        </p:txBody>
      </p:sp>
      <p:sp>
        <p:nvSpPr>
          <p:cNvPr id="6" name="Slayt Numarası Yer Tutucusu 5">
            <a:extLst>
              <a:ext uri="{FF2B5EF4-FFF2-40B4-BE49-F238E27FC236}">
                <a16:creationId xmlns:a16="http://schemas.microsoft.com/office/drawing/2014/main" id="{35A5B52D-BF8C-0A48-7BA4-64FE690AE48C}"/>
              </a:ext>
            </a:extLst>
          </p:cNvPr>
          <p:cNvSpPr>
            <a:spLocks noGrp="1"/>
          </p:cNvSpPr>
          <p:nvPr>
            <p:ph type="sldNum" sz="quarter" idx="12"/>
          </p:nvPr>
        </p:nvSpPr>
        <p:spPr/>
        <p:txBody>
          <a:bodyPr/>
          <a:lstStyle/>
          <a:p>
            <a:fld id="{082AAFEA-1EAF-45DD-B841-49107DC6BBAB}" type="slidenum">
              <a:rPr lang="en-GB" smtClean="0"/>
              <a:t>‹#›</a:t>
            </a:fld>
            <a:endParaRPr lang="en-GB"/>
          </a:p>
        </p:txBody>
      </p:sp>
    </p:spTree>
    <p:extLst>
      <p:ext uri="{BB962C8B-B14F-4D97-AF65-F5344CB8AC3E}">
        <p14:creationId xmlns:p14="http://schemas.microsoft.com/office/powerpoint/2010/main" val="3159543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Rectangle 6"/>
          <p:cNvSpPr/>
          <p:nvPr userDrawn="1"/>
        </p:nvSpPr>
        <p:spPr>
          <a:xfrm>
            <a:off x="137745" y="0"/>
            <a:ext cx="202120" cy="6858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11" name="Straight Connector 10"/>
          <p:cNvCxnSpPr/>
          <p:nvPr userDrawn="1"/>
        </p:nvCxnSpPr>
        <p:spPr>
          <a:xfrm>
            <a:off x="412872" y="0"/>
            <a:ext cx="0" cy="685800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523067" y="0"/>
            <a:ext cx="0" cy="685800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619195" y="0"/>
            <a:ext cx="0" cy="685800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pic>
        <p:nvPicPr>
          <p:cNvPr id="12" name="Resim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8649" y="208819"/>
            <a:ext cx="900000" cy="900000"/>
          </a:xfrm>
          <a:prstGeom prst="rect">
            <a:avLst/>
          </a:prstGeom>
        </p:spPr>
      </p:pic>
    </p:spTree>
    <p:extLst>
      <p:ext uri="{BB962C8B-B14F-4D97-AF65-F5344CB8AC3E}">
        <p14:creationId xmlns:p14="http://schemas.microsoft.com/office/powerpoint/2010/main" val="2124190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D9BB60B3-648D-5962-4B85-85D410173F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GB"/>
          </a:p>
        </p:txBody>
      </p:sp>
      <p:sp>
        <p:nvSpPr>
          <p:cNvPr id="3" name="Metin Yer Tutucusu 2">
            <a:extLst>
              <a:ext uri="{FF2B5EF4-FFF2-40B4-BE49-F238E27FC236}">
                <a16:creationId xmlns:a16="http://schemas.microsoft.com/office/drawing/2014/main" id="{C35970ED-4D1C-EE59-AA8A-65ABF32CAA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4" name="Veri Yer Tutucusu 3">
            <a:extLst>
              <a:ext uri="{FF2B5EF4-FFF2-40B4-BE49-F238E27FC236}">
                <a16:creationId xmlns:a16="http://schemas.microsoft.com/office/drawing/2014/main" id="{B84F03B3-F5BE-FCA3-6CF6-AF621BBDD1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B9F919-9161-4051-B54E-3706B20F8AD1}" type="datetimeFigureOut">
              <a:rPr lang="en-GB" smtClean="0"/>
              <a:t>29/09/2026</a:t>
            </a:fld>
            <a:endParaRPr lang="en-GB"/>
          </a:p>
        </p:txBody>
      </p:sp>
      <p:sp>
        <p:nvSpPr>
          <p:cNvPr id="5" name="Alt Bilgi Yer Tutucusu 4">
            <a:extLst>
              <a:ext uri="{FF2B5EF4-FFF2-40B4-BE49-F238E27FC236}">
                <a16:creationId xmlns:a16="http://schemas.microsoft.com/office/drawing/2014/main" id="{2C95BB93-5672-7C03-63F7-DE9A4F2C1C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ayt Numarası Yer Tutucusu 5">
            <a:extLst>
              <a:ext uri="{FF2B5EF4-FFF2-40B4-BE49-F238E27FC236}">
                <a16:creationId xmlns:a16="http://schemas.microsoft.com/office/drawing/2014/main" id="{78795012-8512-4DBB-2CBE-BBA614223E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2AAFEA-1EAF-45DD-B841-49107DC6BBAB}" type="slidenum">
              <a:rPr lang="en-GB" smtClean="0"/>
              <a:t>‹#›</a:t>
            </a:fld>
            <a:endParaRPr lang="en-GB"/>
          </a:p>
        </p:txBody>
      </p:sp>
    </p:spTree>
    <p:extLst>
      <p:ext uri="{BB962C8B-B14F-4D97-AF65-F5344CB8AC3E}">
        <p14:creationId xmlns:p14="http://schemas.microsoft.com/office/powerpoint/2010/main" val="200851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5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em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87.emf"/><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9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https://www.youtube.com/@EkonomiyeHAKKIylaBak%C4%B1%C5%9F" TargetMode="External"/><Relationship Id="rId2" Type="http://schemas.openxmlformats.org/officeDocument/2006/relationships/hyperlink" Target="mailto:hakkihakanyilmaz@yahoo.com" TargetMode="External"/><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823357" y="1851560"/>
            <a:ext cx="8138356" cy="2843064"/>
          </a:xfrm>
        </p:spPr>
        <p:txBody>
          <a:bodyPr>
            <a:normAutofit fontScale="90000"/>
          </a:bodyPr>
          <a:lstStyle/>
          <a:p>
            <a:br>
              <a:rPr lang="tr-TR" sz="3733" b="1" dirty="0">
                <a:solidFill>
                  <a:schemeClr val="accent1">
                    <a:lumMod val="50000"/>
                  </a:schemeClr>
                </a:solidFill>
              </a:rPr>
            </a:br>
            <a:r>
              <a:rPr lang="tr-TR" sz="3733" b="1" dirty="0">
                <a:solidFill>
                  <a:schemeClr val="accent1">
                    <a:lumMod val="50000"/>
                  </a:schemeClr>
                </a:solidFill>
                <a:latin typeface="+mn-lt"/>
              </a:rPr>
              <a:t>PERFORMANS ESASLI PROGRAM BÜTÇE EĞİTİMİ</a:t>
            </a:r>
            <a:br>
              <a:rPr lang="tr-TR" sz="3733" b="1" dirty="0">
                <a:solidFill>
                  <a:schemeClr val="accent1">
                    <a:lumMod val="50000"/>
                  </a:schemeClr>
                </a:solidFill>
                <a:latin typeface="+mn-lt"/>
              </a:rPr>
            </a:br>
            <a:br>
              <a:rPr lang="tr-TR" sz="3733" b="1" dirty="0">
                <a:solidFill>
                  <a:schemeClr val="accent1">
                    <a:lumMod val="50000"/>
                  </a:schemeClr>
                </a:solidFill>
                <a:latin typeface="+mn-lt"/>
              </a:rPr>
            </a:br>
            <a:r>
              <a:rPr lang="tr-TR" sz="3733" b="1" dirty="0">
                <a:solidFill>
                  <a:schemeClr val="accent1">
                    <a:lumMod val="50000"/>
                  </a:schemeClr>
                </a:solidFill>
                <a:latin typeface="+mn-lt"/>
              </a:rPr>
              <a:t>Trabzon Doğu Karadeniz Belediyeler Birliği</a:t>
            </a:r>
            <a:r>
              <a:rPr lang="tr-TR" sz="2100" b="1" dirty="0">
                <a:solidFill>
                  <a:schemeClr val="accent1">
                    <a:lumMod val="50000"/>
                  </a:schemeClr>
                </a:solidFill>
                <a:latin typeface="+mn-lt"/>
              </a:rPr>
              <a:t>*</a:t>
            </a:r>
            <a:endParaRPr lang="tr-TR" sz="2100" b="1" dirty="0">
              <a:solidFill>
                <a:schemeClr val="accent1">
                  <a:lumMod val="50000"/>
                </a:schemeClr>
              </a:solidFill>
            </a:endParaRPr>
          </a:p>
        </p:txBody>
      </p:sp>
      <p:sp>
        <p:nvSpPr>
          <p:cNvPr id="2051" name="Rectangle 3"/>
          <p:cNvSpPr>
            <a:spLocks noGrp="1" noChangeArrowheads="1"/>
          </p:cNvSpPr>
          <p:nvPr>
            <p:ph type="subTitle" idx="1"/>
          </p:nvPr>
        </p:nvSpPr>
        <p:spPr>
          <a:xfrm>
            <a:off x="3276600" y="4949835"/>
            <a:ext cx="5638800" cy="1032976"/>
          </a:xfrm>
        </p:spPr>
        <p:txBody>
          <a:bodyPr>
            <a:normAutofit/>
          </a:bodyPr>
          <a:lstStyle/>
          <a:p>
            <a:pPr algn="ctr"/>
            <a:r>
              <a:rPr lang="tr-TR" sz="2000" b="1" dirty="0">
                <a:solidFill>
                  <a:schemeClr val="accent1">
                    <a:lumMod val="50000"/>
                  </a:schemeClr>
                </a:solidFill>
              </a:rPr>
              <a:t>Prof. Dr. H. Hakan Yılmaz</a:t>
            </a:r>
          </a:p>
          <a:p>
            <a:pPr algn="ctr"/>
            <a:r>
              <a:rPr lang="tr-TR" sz="2000" b="1" dirty="0">
                <a:solidFill>
                  <a:schemeClr val="accent1">
                    <a:lumMod val="50000"/>
                  </a:schemeClr>
                </a:solidFill>
              </a:rPr>
              <a:t>29 Eylül 2026 </a:t>
            </a:r>
          </a:p>
          <a:p>
            <a:pPr algn="ctr"/>
            <a:endParaRPr lang="tr-TR" b="1" dirty="0">
              <a:solidFill>
                <a:schemeClr val="tx1"/>
              </a:solidFill>
            </a:endParaRPr>
          </a:p>
        </p:txBody>
      </p:sp>
      <p:sp>
        <p:nvSpPr>
          <p:cNvPr id="4" name="3 Slayt Numarası Yer Tutucusu"/>
          <p:cNvSpPr>
            <a:spLocks noGrp="1"/>
          </p:cNvSpPr>
          <p:nvPr>
            <p:ph type="sldNum" sz="quarter" idx="12"/>
          </p:nvPr>
        </p:nvSpPr>
        <p:spPr/>
        <p:txBody>
          <a:bodyPr/>
          <a:lstStyle/>
          <a:p>
            <a:fld id="{CCFA2079-E8BA-4AD9-BBB2-26632CF4C75E}" type="slidenum">
              <a:rPr lang="tr-TR" smtClean="0"/>
              <a:pPr/>
              <a:t>1</a:t>
            </a:fld>
            <a:endParaRPr lang="tr-TR"/>
          </a:p>
        </p:txBody>
      </p:sp>
      <p:sp>
        <p:nvSpPr>
          <p:cNvPr id="3" name="Metin kutusu 2">
            <a:extLst>
              <a:ext uri="{FF2B5EF4-FFF2-40B4-BE49-F238E27FC236}">
                <a16:creationId xmlns:a16="http://schemas.microsoft.com/office/drawing/2014/main" id="{7E67F775-20A1-ED7C-E053-0A29A43939BF}"/>
              </a:ext>
            </a:extLst>
          </p:cNvPr>
          <p:cNvSpPr txBox="1"/>
          <p:nvPr/>
        </p:nvSpPr>
        <p:spPr>
          <a:xfrm>
            <a:off x="589085" y="6069521"/>
            <a:ext cx="11175024" cy="738664"/>
          </a:xfrm>
          <a:prstGeom prst="rect">
            <a:avLst/>
          </a:prstGeom>
          <a:noFill/>
        </p:spPr>
        <p:txBody>
          <a:bodyPr wrap="square" rtlCol="0">
            <a:spAutoFit/>
          </a:bodyPr>
          <a:lstStyle/>
          <a:p>
            <a:r>
              <a:rPr lang="tr-TR" sz="1400" dirty="0"/>
              <a:t>* Bu sunum aynı zamanda Temmuz ayı içinde yayımlanacak olan «Belediyelerde Faaliyet Bazlı Program Bütçeye Geçiş: Uygulamalı Rehber Kitap» başlıklı kitap çalışmasından yararlanılarak hazırlanmıştır. Bu aşamada sunumlarda dahil olmak üzere hangi gerekçe ile olursa olsun bu sunumdaki bilgilerden alıntı yapılmaması gerekmektedir. </a:t>
            </a:r>
            <a:endParaRPr lang="en-US" sz="1400" dirty="0"/>
          </a:p>
        </p:txBody>
      </p:sp>
      <p:pic>
        <p:nvPicPr>
          <p:cNvPr id="9" name="Picture 2" descr="Türkiye Belediyeler Birligi Logo">
            <a:extLst>
              <a:ext uri="{FF2B5EF4-FFF2-40B4-BE49-F238E27FC236}">
                <a16:creationId xmlns:a16="http://schemas.microsoft.com/office/drawing/2014/main" id="{B48BE1E5-806F-1CBD-7CC9-349BB03D96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6388" y="49814"/>
            <a:ext cx="2893068" cy="2171309"/>
          </a:xfrm>
          <a:prstGeom prst="rect">
            <a:avLst/>
          </a:prstGeom>
          <a:noFill/>
          <a:extLst>
            <a:ext uri="{909E8E84-426E-40DD-AFC4-6F175D3DCCD1}">
              <a14:hiddenFill xmlns:a14="http://schemas.microsoft.com/office/drawing/2010/main">
                <a:solidFill>
                  <a:srgbClr val="FFFFFF"/>
                </a:solidFill>
              </a14:hiddenFill>
            </a:ext>
          </a:extLst>
        </p:spPr>
      </p:pic>
      <p:pic>
        <p:nvPicPr>
          <p:cNvPr id="5" name="Resim 4">
            <a:extLst>
              <a:ext uri="{FF2B5EF4-FFF2-40B4-BE49-F238E27FC236}">
                <a16:creationId xmlns:a16="http://schemas.microsoft.com/office/drawing/2014/main" id="{2D0D656F-81C6-DF05-0858-4DDCBBF190D6}"/>
              </a:ext>
            </a:extLst>
          </p:cNvPr>
          <p:cNvPicPr>
            <a:picLocks noChangeAspect="1"/>
          </p:cNvPicPr>
          <p:nvPr/>
        </p:nvPicPr>
        <p:blipFill>
          <a:blip r:embed="rId4"/>
          <a:stretch>
            <a:fillRect/>
          </a:stretch>
        </p:blipFill>
        <p:spPr>
          <a:xfrm>
            <a:off x="360484" y="476662"/>
            <a:ext cx="4222900" cy="1374897"/>
          </a:xfrm>
          <a:prstGeom prst="rect">
            <a:avLst/>
          </a:prstGeom>
        </p:spPr>
      </p:pic>
    </p:spTree>
    <p:extLst>
      <p:ext uri="{BB962C8B-B14F-4D97-AF65-F5344CB8AC3E}">
        <p14:creationId xmlns:p14="http://schemas.microsoft.com/office/powerpoint/2010/main" val="22808703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2007E571-6DE9-0B9E-FC24-D4FDF7E4FA9D}"/>
              </a:ext>
            </a:extLst>
          </p:cNvPr>
          <p:cNvPicPr>
            <a:picLocks noChangeAspect="1"/>
          </p:cNvPicPr>
          <p:nvPr/>
        </p:nvPicPr>
        <p:blipFill>
          <a:blip r:embed="rId2"/>
          <a:stretch>
            <a:fillRect/>
          </a:stretch>
        </p:blipFill>
        <p:spPr>
          <a:xfrm>
            <a:off x="261123" y="214638"/>
            <a:ext cx="11669754" cy="590632"/>
          </a:xfrm>
          <a:prstGeom prst="rect">
            <a:avLst/>
          </a:prstGeom>
        </p:spPr>
      </p:pic>
      <p:pic>
        <p:nvPicPr>
          <p:cNvPr id="4" name="Resim 3">
            <a:extLst>
              <a:ext uri="{FF2B5EF4-FFF2-40B4-BE49-F238E27FC236}">
                <a16:creationId xmlns:a16="http://schemas.microsoft.com/office/drawing/2014/main" id="{362D54FE-17EE-316E-8CFA-547C07F82E26}"/>
              </a:ext>
            </a:extLst>
          </p:cNvPr>
          <p:cNvPicPr>
            <a:picLocks noChangeAspect="1"/>
          </p:cNvPicPr>
          <p:nvPr/>
        </p:nvPicPr>
        <p:blipFill>
          <a:blip r:embed="rId3"/>
          <a:stretch>
            <a:fillRect/>
          </a:stretch>
        </p:blipFill>
        <p:spPr>
          <a:xfrm>
            <a:off x="2022231" y="775624"/>
            <a:ext cx="8369317" cy="5976868"/>
          </a:xfrm>
          <a:prstGeom prst="rect">
            <a:avLst/>
          </a:prstGeom>
        </p:spPr>
      </p:pic>
    </p:spTree>
    <p:extLst>
      <p:ext uri="{BB962C8B-B14F-4D97-AF65-F5344CB8AC3E}">
        <p14:creationId xmlns:p14="http://schemas.microsoft.com/office/powerpoint/2010/main" val="1728854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9BA02-410D-4385-8786-9A5F426756B9}"/>
              </a:ext>
            </a:extLst>
          </p:cNvPr>
          <p:cNvSpPr>
            <a:spLocks noGrp="1"/>
          </p:cNvSpPr>
          <p:nvPr>
            <p:ph type="title"/>
          </p:nvPr>
        </p:nvSpPr>
        <p:spPr>
          <a:xfrm>
            <a:off x="609600" y="1471571"/>
            <a:ext cx="10972800" cy="705540"/>
          </a:xfrm>
        </p:spPr>
        <p:txBody>
          <a:bodyPr>
            <a:normAutofit/>
          </a:bodyPr>
          <a:lstStyle/>
          <a:p>
            <a:pPr algn="ctr"/>
            <a:r>
              <a:rPr lang="tr-TR" sz="3733" b="1" dirty="0">
                <a:latin typeface="+mn-lt"/>
              </a:rPr>
              <a:t>Eğitimin</a:t>
            </a:r>
            <a:r>
              <a:rPr lang="en-US" sz="3733" b="1" dirty="0">
                <a:latin typeface="+mn-lt"/>
              </a:rPr>
              <a:t> </a:t>
            </a:r>
            <a:r>
              <a:rPr lang="en-US" sz="3733" b="1" dirty="0" err="1">
                <a:latin typeface="+mn-lt"/>
              </a:rPr>
              <a:t>Amacı</a:t>
            </a:r>
            <a:endParaRPr lang="en-GB" sz="3733" b="1" dirty="0">
              <a:latin typeface="+mn-lt"/>
            </a:endParaRPr>
          </a:p>
        </p:txBody>
      </p:sp>
      <p:sp>
        <p:nvSpPr>
          <p:cNvPr id="3" name="Content Placeholder 2">
            <a:extLst>
              <a:ext uri="{FF2B5EF4-FFF2-40B4-BE49-F238E27FC236}">
                <a16:creationId xmlns:a16="http://schemas.microsoft.com/office/drawing/2014/main" id="{87719C43-4D51-4769-A839-CAD8C834E0F7}"/>
              </a:ext>
            </a:extLst>
          </p:cNvPr>
          <p:cNvSpPr>
            <a:spLocks noGrp="1"/>
          </p:cNvSpPr>
          <p:nvPr>
            <p:ph idx="1"/>
          </p:nvPr>
        </p:nvSpPr>
        <p:spPr>
          <a:xfrm>
            <a:off x="697948" y="2568826"/>
            <a:ext cx="10972800" cy="2075981"/>
          </a:xfrm>
        </p:spPr>
        <p:txBody>
          <a:bodyPr>
            <a:normAutofit/>
          </a:bodyPr>
          <a:lstStyle/>
          <a:p>
            <a:pPr marL="342891" indent="-342891" algn="just">
              <a:spcBef>
                <a:spcPts val="1200"/>
              </a:spcBef>
              <a:buClr>
                <a:schemeClr val="tx2">
                  <a:lumMod val="50000"/>
                </a:schemeClr>
              </a:buClr>
            </a:pPr>
            <a:r>
              <a:rPr lang="tr-TR" sz="3733" dirty="0">
                <a:latin typeface="Times New Roman" panose="02020603050405020304" pitchFamily="18" charset="0"/>
                <a:cs typeface="Times New Roman" panose="02020603050405020304" pitchFamily="18" charset="0"/>
              </a:rPr>
              <a:t>Belediyelerin program bütçe sistemine göre performans programı ve bütçe hazırlama sürecine yönelik kapasite geliştirme desteği vermek. </a:t>
            </a:r>
            <a:endParaRPr lang="en-GB" sz="3733" dirty="0"/>
          </a:p>
          <a:p>
            <a:pPr marL="0" indent="0">
              <a:buNone/>
            </a:pPr>
            <a:endParaRPr lang="en-GB" dirty="0"/>
          </a:p>
        </p:txBody>
      </p:sp>
    </p:spTree>
    <p:extLst>
      <p:ext uri="{BB962C8B-B14F-4D97-AF65-F5344CB8AC3E}">
        <p14:creationId xmlns:p14="http://schemas.microsoft.com/office/powerpoint/2010/main" val="4073363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5D0A99-DE0C-45D9-A384-DF986388E19D}"/>
              </a:ext>
            </a:extLst>
          </p:cNvPr>
          <p:cNvPicPr>
            <a:picLocks noChangeAspect="1"/>
          </p:cNvPicPr>
          <p:nvPr/>
        </p:nvPicPr>
        <p:blipFill>
          <a:blip r:embed="rId2"/>
          <a:stretch>
            <a:fillRect/>
          </a:stretch>
        </p:blipFill>
        <p:spPr>
          <a:xfrm>
            <a:off x="5363308" y="0"/>
            <a:ext cx="6714392" cy="4478911"/>
          </a:xfrm>
          <a:prstGeom prst="rect">
            <a:avLst/>
          </a:prstGeom>
        </p:spPr>
      </p:pic>
      <p:sp>
        <p:nvSpPr>
          <p:cNvPr id="4" name="Metin kutusu 3">
            <a:extLst>
              <a:ext uri="{FF2B5EF4-FFF2-40B4-BE49-F238E27FC236}">
                <a16:creationId xmlns:a16="http://schemas.microsoft.com/office/drawing/2014/main" id="{BACEF6B8-5E0F-EDAF-E745-AD1A14F9E3AB}"/>
              </a:ext>
            </a:extLst>
          </p:cNvPr>
          <p:cNvSpPr txBox="1"/>
          <p:nvPr/>
        </p:nvSpPr>
        <p:spPr>
          <a:xfrm>
            <a:off x="219807" y="281355"/>
            <a:ext cx="5249008" cy="3785652"/>
          </a:xfrm>
          <a:prstGeom prst="rect">
            <a:avLst/>
          </a:prstGeom>
          <a:noFill/>
        </p:spPr>
        <p:txBody>
          <a:bodyPr wrap="square" rtlCol="0">
            <a:spAutoFit/>
          </a:bodyPr>
          <a:lstStyle/>
          <a:p>
            <a:pPr marL="342900" indent="-342900">
              <a:buFont typeface="Wingdings" panose="05000000000000000000" pitchFamily="2" charset="2"/>
              <a:buChar char="§"/>
            </a:pPr>
            <a:r>
              <a:rPr lang="tr-TR" sz="2400" dirty="0"/>
              <a:t>Kent nüfusunun hızla artması, </a:t>
            </a:r>
          </a:p>
          <a:p>
            <a:pPr marL="342900" indent="-342900">
              <a:buFont typeface="Wingdings" panose="05000000000000000000" pitchFamily="2" charset="2"/>
              <a:buChar char="§"/>
            </a:pPr>
            <a:r>
              <a:rPr lang="tr-TR" sz="2400" dirty="0"/>
              <a:t>Kent ekonomilerinin büyümesi</a:t>
            </a:r>
          </a:p>
          <a:p>
            <a:pPr marL="342900" indent="-342900">
              <a:buFont typeface="Wingdings" panose="05000000000000000000" pitchFamily="2" charset="2"/>
              <a:buChar char="§"/>
            </a:pPr>
            <a:r>
              <a:rPr lang="tr-TR" sz="2400" dirty="0"/>
              <a:t>Kentlerle kırsalın iç içe geçmesi</a:t>
            </a:r>
          </a:p>
          <a:p>
            <a:pPr marL="342900" indent="-342900">
              <a:buFont typeface="Wingdings" panose="05000000000000000000" pitchFamily="2" charset="2"/>
              <a:buChar char="§"/>
            </a:pPr>
            <a:r>
              <a:rPr lang="tr-TR" sz="2400" dirty="0">
                <a:cs typeface="Calibri" panose="020F0502020204030204" pitchFamily="34" charset="0"/>
              </a:rPr>
              <a:t>Ülkemizdeki nüfusun % 93’ü belediye sınırları içerisinde, % 7’si belediye sınırları dışında yaşamakta. </a:t>
            </a:r>
          </a:p>
          <a:p>
            <a:pPr marL="342900" indent="-342900">
              <a:buFont typeface="Wingdings" panose="05000000000000000000" pitchFamily="2" charset="2"/>
              <a:buChar char="§"/>
            </a:pPr>
            <a:r>
              <a:rPr lang="tr-TR" sz="2400" dirty="0">
                <a:cs typeface="Calibri" panose="020F0502020204030204" pitchFamily="34" charset="0"/>
              </a:rPr>
              <a:t>Belediye sınırları içerisinde yaşayanların % 82,8’i büyükşehir belediyesi, % 17,2’si ise diğer belediye sınırları içerisinde bulunmaktadır. </a:t>
            </a:r>
          </a:p>
        </p:txBody>
      </p:sp>
      <p:pic>
        <p:nvPicPr>
          <p:cNvPr id="25" name="Resim 24">
            <a:extLst>
              <a:ext uri="{FF2B5EF4-FFF2-40B4-BE49-F238E27FC236}">
                <a16:creationId xmlns:a16="http://schemas.microsoft.com/office/drawing/2014/main" id="{94FC5F86-7B63-5BA0-95BF-16D869F019C1}"/>
              </a:ext>
            </a:extLst>
          </p:cNvPr>
          <p:cNvPicPr>
            <a:picLocks noChangeAspect="1"/>
          </p:cNvPicPr>
          <p:nvPr/>
        </p:nvPicPr>
        <p:blipFill>
          <a:blip r:embed="rId3"/>
          <a:stretch>
            <a:fillRect/>
          </a:stretch>
        </p:blipFill>
        <p:spPr>
          <a:xfrm>
            <a:off x="2363665" y="4538643"/>
            <a:ext cx="7633188" cy="2335127"/>
          </a:xfrm>
          <a:prstGeom prst="rect">
            <a:avLst/>
          </a:prstGeom>
        </p:spPr>
      </p:pic>
    </p:spTree>
    <p:extLst>
      <p:ext uri="{BB962C8B-B14F-4D97-AF65-F5344CB8AC3E}">
        <p14:creationId xmlns:p14="http://schemas.microsoft.com/office/powerpoint/2010/main" val="4229861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894E73-A0F7-4720-A312-CA73345A81DD}"/>
              </a:ext>
            </a:extLst>
          </p:cNvPr>
          <p:cNvPicPr>
            <a:picLocks noChangeAspect="1"/>
          </p:cNvPicPr>
          <p:nvPr/>
        </p:nvPicPr>
        <p:blipFill>
          <a:blip r:embed="rId2"/>
          <a:stretch>
            <a:fillRect/>
          </a:stretch>
        </p:blipFill>
        <p:spPr>
          <a:xfrm>
            <a:off x="1763526" y="66485"/>
            <a:ext cx="8580947" cy="6791515"/>
          </a:xfrm>
          <a:prstGeom prst="rect">
            <a:avLst/>
          </a:prstGeom>
        </p:spPr>
      </p:pic>
    </p:spTree>
    <p:extLst>
      <p:ext uri="{BB962C8B-B14F-4D97-AF65-F5344CB8AC3E}">
        <p14:creationId xmlns:p14="http://schemas.microsoft.com/office/powerpoint/2010/main" val="2519142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82211" y="256864"/>
            <a:ext cx="9132567" cy="792088"/>
          </a:xfrm>
        </p:spPr>
        <p:txBody>
          <a:bodyPr/>
          <a:lstStyle/>
          <a:p>
            <a:r>
              <a:rPr lang="tr-TR" sz="3000" b="1" dirty="0"/>
              <a:t>Harcamalar ve Mali Yerelleşme</a:t>
            </a:r>
            <a:endParaRPr lang="tr-TR" sz="3000" dirty="0"/>
          </a:p>
        </p:txBody>
      </p:sp>
      <p:pic>
        <p:nvPicPr>
          <p:cNvPr id="5" name="Resim 4"/>
          <p:cNvPicPr>
            <a:picLocks noChangeAspect="1"/>
          </p:cNvPicPr>
          <p:nvPr/>
        </p:nvPicPr>
        <p:blipFill>
          <a:blip r:embed="rId2"/>
          <a:stretch>
            <a:fillRect/>
          </a:stretch>
        </p:blipFill>
        <p:spPr>
          <a:xfrm>
            <a:off x="1115157" y="1001595"/>
            <a:ext cx="10129868" cy="5803650"/>
          </a:xfrm>
          <a:prstGeom prst="rect">
            <a:avLst/>
          </a:prstGeom>
        </p:spPr>
      </p:pic>
      <p:sp>
        <p:nvSpPr>
          <p:cNvPr id="6" name="Dikdörtgen 5"/>
          <p:cNvSpPr/>
          <p:nvPr/>
        </p:nvSpPr>
        <p:spPr>
          <a:xfrm>
            <a:off x="1847528" y="6525345"/>
            <a:ext cx="4572000" cy="246221"/>
          </a:xfrm>
          <a:prstGeom prst="rect">
            <a:avLst/>
          </a:prstGeom>
        </p:spPr>
        <p:txBody>
          <a:bodyPr>
            <a:spAutoFit/>
          </a:bodyPr>
          <a:lstStyle/>
          <a:p>
            <a:r>
              <a:rPr lang="tr-TR" sz="1000" dirty="0"/>
              <a:t>OECD </a:t>
            </a:r>
            <a:r>
              <a:rPr lang="tr-TR" sz="1000" dirty="0" err="1"/>
              <a:t>Regions</a:t>
            </a:r>
            <a:r>
              <a:rPr lang="tr-TR" sz="1000" dirty="0"/>
              <a:t> at a </a:t>
            </a:r>
            <a:r>
              <a:rPr lang="tr-TR" sz="1000" dirty="0" err="1"/>
              <a:t>Glance</a:t>
            </a:r>
            <a:r>
              <a:rPr lang="tr-TR" sz="1000" dirty="0"/>
              <a:t> 2016 - © OECD 2016</a:t>
            </a:r>
          </a:p>
        </p:txBody>
      </p:sp>
      <p:sp>
        <p:nvSpPr>
          <p:cNvPr id="3" name="TextBox 2">
            <a:extLst>
              <a:ext uri="{FF2B5EF4-FFF2-40B4-BE49-F238E27FC236}">
                <a16:creationId xmlns:a16="http://schemas.microsoft.com/office/drawing/2014/main" id="{D1FDDE13-75F0-4D24-B44F-D322C1FAA654}"/>
              </a:ext>
            </a:extLst>
          </p:cNvPr>
          <p:cNvSpPr txBox="1"/>
          <p:nvPr/>
        </p:nvSpPr>
        <p:spPr>
          <a:xfrm>
            <a:off x="10093568" y="3523108"/>
            <a:ext cx="321209" cy="530146"/>
          </a:xfrm>
          <a:prstGeom prst="rect">
            <a:avLst/>
          </a:prstGeom>
          <a:noFill/>
          <a:ln w="47625">
            <a:solidFill>
              <a:srgbClr val="C00000"/>
            </a:solidFill>
          </a:ln>
        </p:spPr>
        <p:txBody>
          <a:bodyPr wrap="square" rtlCol="0">
            <a:spAutoFit/>
          </a:bodyPr>
          <a:lstStyle/>
          <a:p>
            <a:endParaRPr lang="en-GB" dirty="0"/>
          </a:p>
        </p:txBody>
      </p:sp>
    </p:spTree>
    <p:extLst>
      <p:ext uri="{BB962C8B-B14F-4D97-AF65-F5344CB8AC3E}">
        <p14:creationId xmlns:p14="http://schemas.microsoft.com/office/powerpoint/2010/main" val="3628869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48">
            <a:extLst>
              <a:ext uri="{FF2B5EF4-FFF2-40B4-BE49-F238E27FC236}">
                <a16:creationId xmlns:a16="http://schemas.microsoft.com/office/drawing/2014/main" id="{E4FF54CF-0D4C-D30E-E93B-C235C65DD3F1}"/>
              </a:ext>
            </a:extLst>
          </p:cNvPr>
          <p:cNvGraphicFramePr/>
          <p:nvPr/>
        </p:nvGraphicFramePr>
        <p:xfrm>
          <a:off x="468087" y="370115"/>
          <a:ext cx="11310256" cy="6248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21830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3D796F66-BF04-753D-3DC8-C72EBA6A974B}"/>
              </a:ext>
            </a:extLst>
          </p:cNvPr>
          <p:cNvPicPr>
            <a:picLocks noChangeAspect="1"/>
          </p:cNvPicPr>
          <p:nvPr/>
        </p:nvPicPr>
        <p:blipFill>
          <a:blip r:embed="rId2"/>
          <a:stretch>
            <a:fillRect/>
          </a:stretch>
        </p:blipFill>
        <p:spPr>
          <a:xfrm>
            <a:off x="507703" y="123737"/>
            <a:ext cx="11375408" cy="6118802"/>
          </a:xfrm>
          <a:prstGeom prst="rect">
            <a:avLst/>
          </a:prstGeom>
        </p:spPr>
      </p:pic>
      <p:sp>
        <p:nvSpPr>
          <p:cNvPr id="7" name="Dikdörtgen: Köşeleri Yuvarlatılmış 6">
            <a:extLst>
              <a:ext uri="{FF2B5EF4-FFF2-40B4-BE49-F238E27FC236}">
                <a16:creationId xmlns:a16="http://schemas.microsoft.com/office/drawing/2014/main" id="{878D6237-5F49-DB93-2954-7CB2A958E2BD}"/>
              </a:ext>
            </a:extLst>
          </p:cNvPr>
          <p:cNvSpPr/>
          <p:nvPr/>
        </p:nvSpPr>
        <p:spPr>
          <a:xfrm>
            <a:off x="6817830" y="3031967"/>
            <a:ext cx="2699238" cy="562707"/>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Dikdörtgen: Köşeleri Yuvarlatılmış 8">
            <a:extLst>
              <a:ext uri="{FF2B5EF4-FFF2-40B4-BE49-F238E27FC236}">
                <a16:creationId xmlns:a16="http://schemas.microsoft.com/office/drawing/2014/main" id="{86378966-7EC7-0D10-5D97-913F6816862D}"/>
              </a:ext>
            </a:extLst>
          </p:cNvPr>
          <p:cNvSpPr/>
          <p:nvPr/>
        </p:nvSpPr>
        <p:spPr>
          <a:xfrm>
            <a:off x="6817830" y="2138082"/>
            <a:ext cx="2699238" cy="562707"/>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53205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4498D-BCC7-E5C2-5614-EF7BA6A7FDF6}"/>
            </a:ext>
          </a:extLst>
        </p:cNvPr>
        <p:cNvGrpSpPr/>
        <p:nvPr/>
      </p:nvGrpSpPr>
      <p:grpSpPr>
        <a:xfrm>
          <a:off x="0" y="0"/>
          <a:ext cx="0" cy="0"/>
          <a:chOff x="0" y="0"/>
          <a:chExt cx="0" cy="0"/>
        </a:xfrm>
      </p:grpSpPr>
      <p:graphicFrame>
        <p:nvGraphicFramePr>
          <p:cNvPr id="3" name="Nesne 2">
            <a:extLst>
              <a:ext uri="{FF2B5EF4-FFF2-40B4-BE49-F238E27FC236}">
                <a16:creationId xmlns:a16="http://schemas.microsoft.com/office/drawing/2014/main" id="{BF015650-19FC-106D-9CAC-68D287FC6390}"/>
              </a:ext>
            </a:extLst>
          </p:cNvPr>
          <p:cNvGraphicFramePr>
            <a:graphicFrameLocks noChangeAspect="1"/>
          </p:cNvGraphicFramePr>
          <p:nvPr/>
        </p:nvGraphicFramePr>
        <p:xfrm>
          <a:off x="684673" y="914401"/>
          <a:ext cx="10691706" cy="4469257"/>
        </p:xfrm>
        <a:graphic>
          <a:graphicData uri="http://schemas.openxmlformats.org/presentationml/2006/ole">
            <mc:AlternateContent xmlns:mc="http://schemas.openxmlformats.org/markup-compatibility/2006">
              <mc:Choice xmlns:v="urn:schemas-microsoft-com:vml" Requires="v">
                <p:oleObj name="Worksheet" r:id="rId2" imgW="5045612" imgH="1670974" progId="Excel.Sheet.12">
                  <p:embed/>
                </p:oleObj>
              </mc:Choice>
              <mc:Fallback>
                <p:oleObj name="Worksheet" r:id="rId2" imgW="5045612" imgH="1670974" progId="Excel.Sheet.12">
                  <p:embed/>
                  <p:pic>
                    <p:nvPicPr>
                      <p:cNvPr id="3" name="Nesne 2">
                        <a:extLst>
                          <a:ext uri="{FF2B5EF4-FFF2-40B4-BE49-F238E27FC236}">
                            <a16:creationId xmlns:a16="http://schemas.microsoft.com/office/drawing/2014/main" id="{BF015650-19FC-106D-9CAC-68D287FC6390}"/>
                          </a:ext>
                        </a:extLst>
                      </p:cNvPr>
                      <p:cNvPicPr/>
                      <p:nvPr/>
                    </p:nvPicPr>
                    <p:blipFill>
                      <a:blip r:embed="rId3"/>
                      <a:stretch>
                        <a:fillRect/>
                      </a:stretch>
                    </p:blipFill>
                    <p:spPr>
                      <a:xfrm>
                        <a:off x="684673" y="914401"/>
                        <a:ext cx="10691706" cy="4469257"/>
                      </a:xfrm>
                      <a:prstGeom prst="rect">
                        <a:avLst/>
                      </a:prstGeom>
                    </p:spPr>
                  </p:pic>
                </p:oleObj>
              </mc:Fallback>
            </mc:AlternateContent>
          </a:graphicData>
        </a:graphic>
      </p:graphicFrame>
      <p:sp>
        <p:nvSpPr>
          <p:cNvPr id="2" name="Dikdörtgen: Köşeleri Yuvarlatılmış 1">
            <a:extLst>
              <a:ext uri="{FF2B5EF4-FFF2-40B4-BE49-F238E27FC236}">
                <a16:creationId xmlns:a16="http://schemas.microsoft.com/office/drawing/2014/main" id="{15459ABB-ABD0-EA6E-6D81-A6EBC23AAAA7}"/>
              </a:ext>
            </a:extLst>
          </p:cNvPr>
          <p:cNvSpPr/>
          <p:nvPr/>
        </p:nvSpPr>
        <p:spPr>
          <a:xfrm>
            <a:off x="596461" y="3337439"/>
            <a:ext cx="10910865" cy="1108437"/>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Dikdörtgen: Köşeleri Yuvarlatılmış 3">
            <a:extLst>
              <a:ext uri="{FF2B5EF4-FFF2-40B4-BE49-F238E27FC236}">
                <a16:creationId xmlns:a16="http://schemas.microsoft.com/office/drawing/2014/main" id="{887EB208-87A4-134A-92BA-48F6085313EE}"/>
              </a:ext>
            </a:extLst>
          </p:cNvPr>
          <p:cNvSpPr/>
          <p:nvPr/>
        </p:nvSpPr>
        <p:spPr>
          <a:xfrm>
            <a:off x="553726" y="2399657"/>
            <a:ext cx="10953600" cy="562707"/>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37874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9D8A99-667C-B3DE-80FE-A9FA20F2513B}"/>
              </a:ext>
            </a:extLst>
          </p:cNvPr>
          <p:cNvSpPr>
            <a:spLocks noGrp="1"/>
          </p:cNvSpPr>
          <p:nvPr>
            <p:ph type="title"/>
          </p:nvPr>
        </p:nvSpPr>
        <p:spPr>
          <a:xfrm>
            <a:off x="838200" y="373917"/>
            <a:ext cx="10515600" cy="997683"/>
          </a:xfrm>
        </p:spPr>
        <p:txBody>
          <a:bodyPr/>
          <a:lstStyle/>
          <a:p>
            <a:r>
              <a:rPr lang="tr-TR" b="1" dirty="0">
                <a:latin typeface="+mn-lt"/>
              </a:rPr>
              <a:t>Neden yeni sistem önemli..</a:t>
            </a:r>
            <a:endParaRPr lang="en-GB" b="1" dirty="0">
              <a:latin typeface="+mn-lt"/>
            </a:endParaRPr>
          </a:p>
        </p:txBody>
      </p:sp>
      <p:sp>
        <p:nvSpPr>
          <p:cNvPr id="3" name="İçerik Yer Tutucusu 2">
            <a:extLst>
              <a:ext uri="{FF2B5EF4-FFF2-40B4-BE49-F238E27FC236}">
                <a16:creationId xmlns:a16="http://schemas.microsoft.com/office/drawing/2014/main" id="{FF956E8A-7C84-8643-59D4-608CFFEB1736}"/>
              </a:ext>
            </a:extLst>
          </p:cNvPr>
          <p:cNvSpPr>
            <a:spLocks noGrp="1"/>
          </p:cNvSpPr>
          <p:nvPr>
            <p:ph idx="1"/>
          </p:nvPr>
        </p:nvSpPr>
        <p:spPr>
          <a:xfrm>
            <a:off x="838199" y="1447800"/>
            <a:ext cx="10798629" cy="5181600"/>
          </a:xfrm>
        </p:spPr>
        <p:txBody>
          <a:bodyPr>
            <a:normAutofit fontScale="92500" lnSpcReduction="10000"/>
          </a:bodyPr>
          <a:lstStyle/>
          <a:p>
            <a:r>
              <a:rPr lang="tr-TR" dirty="0"/>
              <a:t>Stratejik planların stratejik olma niteliğine yaklaştırmak gerekiyor</a:t>
            </a:r>
          </a:p>
          <a:p>
            <a:r>
              <a:rPr lang="tr-TR" dirty="0"/>
              <a:t>Planlarla bütçeler arasında uyumum güçlendirilmesi</a:t>
            </a:r>
          </a:p>
          <a:p>
            <a:r>
              <a:rPr lang="tr-TR" dirty="0"/>
              <a:t>Belediyelerde mali yönetim anlayışının yeniden yapılanmaya ihtiyacı</a:t>
            </a:r>
          </a:p>
          <a:p>
            <a:r>
              <a:rPr lang="tr-TR" dirty="0"/>
              <a:t>İş bazlı, faaliyet bazlı bütçeleme yaklaşımı</a:t>
            </a:r>
          </a:p>
          <a:p>
            <a:endParaRPr lang="tr-TR" dirty="0"/>
          </a:p>
          <a:p>
            <a:r>
              <a:rPr lang="tr-TR" dirty="0"/>
              <a:t>Büyüyen ve yaşlanan kentler</a:t>
            </a:r>
          </a:p>
          <a:p>
            <a:r>
              <a:rPr lang="tr-TR" dirty="0"/>
              <a:t>Dünya’da belediyeciliğin gelişen ve farklılaşan hizmet standartları</a:t>
            </a:r>
          </a:p>
          <a:p>
            <a:r>
              <a:rPr lang="tr-TR" dirty="0"/>
              <a:t>Kentin ekonomisi, sosyal yaşamı, kültür ve tarihi ile daha uyumlu bir belediyecilik</a:t>
            </a:r>
          </a:p>
          <a:p>
            <a:r>
              <a:rPr lang="tr-TR" dirty="0"/>
              <a:t>Belediye teşebbüsleri ve şirketleri üzerinden hizmet modellemesi</a:t>
            </a:r>
          </a:p>
          <a:p>
            <a:r>
              <a:rPr lang="tr-TR" dirty="0"/>
              <a:t>Uzun vadeli finansman kaynaklarında iklim ve çevre politikalarıyla birlikte çeşitlenmesi (alternatif finansman imkanları)</a:t>
            </a:r>
          </a:p>
          <a:p>
            <a:endParaRPr lang="en-GB" dirty="0"/>
          </a:p>
        </p:txBody>
      </p:sp>
    </p:spTree>
    <p:extLst>
      <p:ext uri="{BB962C8B-B14F-4D97-AF65-F5344CB8AC3E}">
        <p14:creationId xmlns:p14="http://schemas.microsoft.com/office/powerpoint/2010/main" val="2010929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9110C-B598-FAE2-0D6F-E5A5D2416638}"/>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759A0C7D-085D-5686-FBE4-D2F9710D4ED7}"/>
              </a:ext>
            </a:extLst>
          </p:cNvPr>
          <p:cNvSpPr>
            <a:spLocks noGrp="1"/>
          </p:cNvSpPr>
          <p:nvPr>
            <p:ph type="title"/>
          </p:nvPr>
        </p:nvSpPr>
        <p:spPr>
          <a:xfrm>
            <a:off x="767256" y="453373"/>
            <a:ext cx="11098923" cy="642319"/>
          </a:xfrm>
        </p:spPr>
        <p:txBody>
          <a:bodyPr>
            <a:noAutofit/>
          </a:bodyPr>
          <a:lstStyle/>
          <a:p>
            <a:pPr algn="ctr"/>
            <a:r>
              <a:rPr lang="en-US" sz="3200" b="1" dirty="0" err="1">
                <a:latin typeface="+mn-lt"/>
              </a:rPr>
              <a:t>Performans</a:t>
            </a:r>
            <a:r>
              <a:rPr lang="en-US" sz="3200" b="1" dirty="0">
                <a:latin typeface="+mn-lt"/>
              </a:rPr>
              <a:t> </a:t>
            </a:r>
            <a:r>
              <a:rPr lang="en-US" sz="3200" b="1" dirty="0" err="1">
                <a:latin typeface="+mn-lt"/>
              </a:rPr>
              <a:t>Esaslı</a:t>
            </a:r>
            <a:r>
              <a:rPr lang="en-US" sz="3200" b="1" dirty="0">
                <a:latin typeface="+mn-lt"/>
              </a:rPr>
              <a:t> Program </a:t>
            </a:r>
            <a:r>
              <a:rPr lang="en-US" sz="3200" b="1" dirty="0" err="1">
                <a:latin typeface="+mn-lt"/>
              </a:rPr>
              <a:t>Bütçe</a:t>
            </a:r>
            <a:r>
              <a:rPr lang="en-US" sz="3200" b="1" dirty="0">
                <a:latin typeface="+mn-lt"/>
              </a:rPr>
              <a:t> </a:t>
            </a:r>
            <a:r>
              <a:rPr lang="en-US" sz="3200" b="1" dirty="0" err="1">
                <a:latin typeface="+mn-lt"/>
              </a:rPr>
              <a:t>Sistemine</a:t>
            </a:r>
            <a:r>
              <a:rPr lang="en-US" sz="3200" b="1" dirty="0">
                <a:latin typeface="+mn-lt"/>
              </a:rPr>
              <a:t> </a:t>
            </a:r>
            <a:r>
              <a:rPr lang="en-US" sz="3200" b="1" dirty="0" err="1">
                <a:latin typeface="+mn-lt"/>
              </a:rPr>
              <a:t>Geçiş</a:t>
            </a:r>
            <a:r>
              <a:rPr lang="tr-TR" sz="3200" b="1" dirty="0">
                <a:latin typeface="+mn-lt"/>
              </a:rPr>
              <a:t> Kapsamında Getirilen Temel Değişiklikler</a:t>
            </a:r>
          </a:p>
        </p:txBody>
      </p:sp>
      <p:sp>
        <p:nvSpPr>
          <p:cNvPr id="3" name="İçerik Yer Tutucusu 2">
            <a:extLst>
              <a:ext uri="{FF2B5EF4-FFF2-40B4-BE49-F238E27FC236}">
                <a16:creationId xmlns:a16="http://schemas.microsoft.com/office/drawing/2014/main" id="{AB6DAA88-260C-4875-12FF-90E9D59C0509}"/>
              </a:ext>
            </a:extLst>
          </p:cNvPr>
          <p:cNvSpPr>
            <a:spLocks noGrp="1"/>
          </p:cNvSpPr>
          <p:nvPr>
            <p:ph idx="1"/>
          </p:nvPr>
        </p:nvSpPr>
        <p:spPr>
          <a:xfrm>
            <a:off x="682171" y="1427392"/>
            <a:ext cx="10827657" cy="5179459"/>
          </a:xfrm>
        </p:spPr>
        <p:txBody>
          <a:bodyPr>
            <a:normAutofit/>
          </a:bodyPr>
          <a:lstStyle/>
          <a:p>
            <a:pPr marL="514350" indent="-514350">
              <a:buFont typeface="+mj-lt"/>
              <a:buAutoNum type="arabicPeriod"/>
            </a:pPr>
            <a:r>
              <a:rPr lang="tr-TR" b="1" i="1" dirty="0"/>
              <a:t>Performans programlarının bütçeyle uyumlu 3 yıl öngörüsünde hazırlanması </a:t>
            </a:r>
            <a:r>
              <a:rPr lang="tr-TR" dirty="0"/>
              <a:t> </a:t>
            </a:r>
          </a:p>
          <a:p>
            <a:pPr marL="514350" indent="-514350">
              <a:buFont typeface="+mj-lt"/>
              <a:buAutoNum type="arabicPeriod"/>
            </a:pPr>
            <a:r>
              <a:rPr lang="tr-TR" dirty="0"/>
              <a:t>Performans programında </a:t>
            </a:r>
            <a:r>
              <a:rPr lang="tr-TR" b="1" i="1" dirty="0"/>
              <a:t>hedefler ile faaliyetlerin program bütçe sisteminden alınm</a:t>
            </a:r>
            <a:r>
              <a:rPr lang="tr-TR" dirty="0"/>
              <a:t>ası</a:t>
            </a:r>
          </a:p>
          <a:p>
            <a:pPr marL="514350" lvl="0" indent="-514350">
              <a:buFont typeface="+mj-lt"/>
              <a:buAutoNum type="arabicPeriod"/>
            </a:pPr>
            <a:r>
              <a:rPr lang="tr-TR" b="1" i="1" dirty="0"/>
              <a:t>Program bütçe tertibine </a:t>
            </a:r>
            <a:r>
              <a:rPr lang="tr-TR" dirty="0"/>
              <a:t>uygun şekilde bütçenin hazırlanması</a:t>
            </a:r>
          </a:p>
          <a:p>
            <a:pPr marL="514350" lvl="0" indent="-514350">
              <a:buFont typeface="+mj-lt"/>
              <a:buAutoNum type="arabicPeriod"/>
            </a:pPr>
            <a:r>
              <a:rPr lang="tr-TR" dirty="0"/>
              <a:t>Bütçede </a:t>
            </a:r>
            <a:r>
              <a:rPr lang="tr-TR" b="1" i="1" dirty="0"/>
              <a:t>programların, alt programların ve faaliyetlerin rehberden seçilmesi </a:t>
            </a:r>
            <a:r>
              <a:rPr lang="tr-TR" dirty="0"/>
              <a:t>ve belediyeler tarafından alt faaliyetlerin belirlenmesi</a:t>
            </a:r>
          </a:p>
          <a:p>
            <a:pPr marL="514350" lvl="0" indent="-514350">
              <a:buFont typeface="+mj-lt"/>
              <a:buAutoNum type="arabicPeriod"/>
            </a:pPr>
            <a:r>
              <a:rPr lang="tr-TR" dirty="0"/>
              <a:t>Merkezi yönetimle paralel </a:t>
            </a:r>
            <a:r>
              <a:rPr lang="tr-TR" b="1" i="1" dirty="0"/>
              <a:t>her yıl bütçenin </a:t>
            </a:r>
            <a:r>
              <a:rPr lang="tr-TR" b="1" i="1" dirty="0" err="1"/>
              <a:t>ÇŞİDB</a:t>
            </a:r>
            <a:r>
              <a:rPr lang="tr-TR" b="1" i="1" dirty="0"/>
              <a:t> tarafından Program Bütçe Hazırlama Kılavuzu çıkarılması</a:t>
            </a:r>
          </a:p>
          <a:p>
            <a:pPr marL="514350" indent="-514350">
              <a:buFont typeface="+mj-lt"/>
              <a:buAutoNum type="arabicPeriod"/>
            </a:pPr>
            <a:r>
              <a:rPr lang="tr-TR" b="1" i="1" dirty="0"/>
              <a:t>Performans bilgisi yapısının değişmesi </a:t>
            </a:r>
            <a:r>
              <a:rPr lang="tr-TR" dirty="0"/>
              <a:t>(program performansı, idare bütçe gerekçesi, birim bütçe gerekçesi ve faaliyet gerekçesi)</a:t>
            </a:r>
            <a:endParaRPr lang="tr-TR" sz="2133" dirty="0">
              <a:latin typeface="Times New Roman" panose="02020603050405020304" pitchFamily="18" charset="0"/>
              <a:ea typeface="Cambria" panose="02040503050406030204" pitchFamily="18" charset="0"/>
              <a:cs typeface="Arial" panose="020B0604020202020204" pitchFamily="34" charset="0"/>
            </a:endParaRPr>
          </a:p>
          <a:p>
            <a:pPr marL="867812" lvl="1" indent="-457189">
              <a:lnSpc>
                <a:spcPct val="115000"/>
              </a:lnSpc>
              <a:spcBef>
                <a:spcPts val="0"/>
              </a:spcBef>
              <a:spcAft>
                <a:spcPts val="400"/>
              </a:spcAft>
              <a:buAutoNum type="arabicPeriod"/>
            </a:pPr>
            <a:endParaRPr lang="tr-TR" sz="2133" dirty="0">
              <a:latin typeface="Times New Roman" panose="02020603050405020304" pitchFamily="18" charset="0"/>
              <a:ea typeface="Cambria" panose="02040503050406030204" pitchFamily="18" charset="0"/>
              <a:cs typeface="Arial" panose="020B0604020202020204" pitchFamily="34" charset="0"/>
            </a:endParaRPr>
          </a:p>
          <a:p>
            <a:pPr marL="867812" lvl="1" indent="-457189">
              <a:lnSpc>
                <a:spcPct val="115000"/>
              </a:lnSpc>
              <a:spcBef>
                <a:spcPts val="0"/>
              </a:spcBef>
              <a:spcAft>
                <a:spcPts val="400"/>
              </a:spcAft>
              <a:buAutoNum type="arabicPeriod"/>
            </a:pPr>
            <a:endParaRPr lang="tr-TR" sz="2133" dirty="0">
              <a:latin typeface="Times New Roman" panose="02020603050405020304" pitchFamily="18" charset="0"/>
              <a:ea typeface="Cambria" panose="02040503050406030204" pitchFamily="18" charset="0"/>
              <a:cs typeface="Arial" panose="020B0604020202020204" pitchFamily="34" charset="0"/>
            </a:endParaRPr>
          </a:p>
          <a:p>
            <a:pPr marL="410623" lvl="1" indent="0">
              <a:lnSpc>
                <a:spcPct val="115000"/>
              </a:lnSpc>
              <a:spcBef>
                <a:spcPts val="0"/>
              </a:spcBef>
              <a:spcAft>
                <a:spcPts val="400"/>
              </a:spcAft>
              <a:buNone/>
            </a:pPr>
            <a:endParaRPr lang="tr-TR" sz="2133" dirty="0">
              <a:latin typeface="Times New Roman" panose="02020603050405020304" pitchFamily="18" charset="0"/>
              <a:ea typeface="Cambria" panose="02040503050406030204" pitchFamily="18" charset="0"/>
              <a:cs typeface="Arial" panose="020B0604020202020204" pitchFamily="34" charset="0"/>
            </a:endParaRPr>
          </a:p>
          <a:p>
            <a:pPr marL="410623" lvl="1" indent="0">
              <a:lnSpc>
                <a:spcPct val="115000"/>
              </a:lnSpc>
              <a:spcBef>
                <a:spcPts val="0"/>
              </a:spcBef>
              <a:spcAft>
                <a:spcPts val="400"/>
              </a:spcAft>
              <a:buNone/>
            </a:pPr>
            <a:endParaRPr lang="tr-TR" sz="2133" dirty="0">
              <a:latin typeface="Times New Roman" panose="020206030504050203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3901447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27B3C-3445-0DC2-0B57-1AC32EB1B414}"/>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7680FFDB-FA64-00D4-96C8-86739EE76B2F}"/>
              </a:ext>
            </a:extLst>
          </p:cNvPr>
          <p:cNvSpPr>
            <a:spLocks noGrp="1"/>
          </p:cNvSpPr>
          <p:nvPr>
            <p:ph type="title"/>
          </p:nvPr>
        </p:nvSpPr>
        <p:spPr>
          <a:xfrm>
            <a:off x="767256" y="453373"/>
            <a:ext cx="11098923" cy="642319"/>
          </a:xfrm>
        </p:spPr>
        <p:txBody>
          <a:bodyPr>
            <a:noAutofit/>
          </a:bodyPr>
          <a:lstStyle/>
          <a:p>
            <a:pPr algn="ctr"/>
            <a:r>
              <a:rPr lang="en-US" sz="3200" b="1" dirty="0" err="1">
                <a:latin typeface="+mn-lt"/>
              </a:rPr>
              <a:t>Performans</a:t>
            </a:r>
            <a:r>
              <a:rPr lang="en-US" sz="3200" b="1" dirty="0">
                <a:latin typeface="+mn-lt"/>
              </a:rPr>
              <a:t> </a:t>
            </a:r>
            <a:r>
              <a:rPr lang="en-US" sz="3200" b="1" dirty="0" err="1">
                <a:latin typeface="+mn-lt"/>
              </a:rPr>
              <a:t>Esaslı</a:t>
            </a:r>
            <a:r>
              <a:rPr lang="en-US" sz="3200" b="1" dirty="0">
                <a:latin typeface="+mn-lt"/>
              </a:rPr>
              <a:t> Program </a:t>
            </a:r>
            <a:r>
              <a:rPr lang="en-US" sz="3200" b="1" dirty="0" err="1">
                <a:latin typeface="+mn-lt"/>
              </a:rPr>
              <a:t>Bütçe</a:t>
            </a:r>
            <a:r>
              <a:rPr lang="en-US" sz="3200" b="1" dirty="0">
                <a:latin typeface="+mn-lt"/>
              </a:rPr>
              <a:t> </a:t>
            </a:r>
            <a:r>
              <a:rPr lang="en-US" sz="3200" b="1" dirty="0" err="1">
                <a:latin typeface="+mn-lt"/>
              </a:rPr>
              <a:t>Sistemine</a:t>
            </a:r>
            <a:r>
              <a:rPr lang="en-US" sz="3200" b="1" dirty="0">
                <a:latin typeface="+mn-lt"/>
              </a:rPr>
              <a:t> </a:t>
            </a:r>
            <a:r>
              <a:rPr lang="en-US" sz="3200" b="1" dirty="0" err="1">
                <a:latin typeface="+mn-lt"/>
              </a:rPr>
              <a:t>Geçiş</a:t>
            </a:r>
            <a:r>
              <a:rPr lang="tr-TR" sz="3200" b="1" dirty="0">
                <a:latin typeface="+mn-lt"/>
              </a:rPr>
              <a:t> Kapsamında Getirilen Temel Değişiklikler</a:t>
            </a:r>
          </a:p>
        </p:txBody>
      </p:sp>
      <p:sp>
        <p:nvSpPr>
          <p:cNvPr id="3" name="İçerik Yer Tutucusu 2">
            <a:extLst>
              <a:ext uri="{FF2B5EF4-FFF2-40B4-BE49-F238E27FC236}">
                <a16:creationId xmlns:a16="http://schemas.microsoft.com/office/drawing/2014/main" id="{80CC51BA-21C2-59E4-F45D-6D900BED9344}"/>
              </a:ext>
            </a:extLst>
          </p:cNvPr>
          <p:cNvSpPr>
            <a:spLocks noGrp="1"/>
          </p:cNvSpPr>
          <p:nvPr>
            <p:ph idx="1"/>
          </p:nvPr>
        </p:nvSpPr>
        <p:spPr>
          <a:xfrm>
            <a:off x="682171" y="1427392"/>
            <a:ext cx="10827657" cy="5179459"/>
          </a:xfrm>
        </p:spPr>
        <p:txBody>
          <a:bodyPr>
            <a:normAutofit lnSpcReduction="10000"/>
          </a:bodyPr>
          <a:lstStyle/>
          <a:p>
            <a:pPr marL="514350" lvl="0" indent="-514350">
              <a:buFont typeface="+mj-lt"/>
              <a:buAutoNum type="arabicPeriod" startAt="7"/>
            </a:pPr>
            <a:r>
              <a:rPr lang="tr-TR" b="1" i="1" dirty="0"/>
              <a:t>Bütçe çağrısına ödenek tavanlarının eklenmesi </a:t>
            </a:r>
            <a:r>
              <a:rPr lang="tr-TR" dirty="0"/>
              <a:t>ve birimlerin bütçe tekliflerini ödenek tavanları sınırında vermeleri (ödeneği aşan bütçe teklifleri için ayrı tablo hazırlamaları)</a:t>
            </a:r>
          </a:p>
          <a:p>
            <a:pPr marL="514350" lvl="0" indent="-514350">
              <a:buFont typeface="+mj-lt"/>
              <a:buAutoNum type="arabicPeriod" startAt="7"/>
            </a:pPr>
            <a:r>
              <a:rPr lang="tr-TR" dirty="0"/>
              <a:t>Bütçe sınıflandırmasında </a:t>
            </a:r>
            <a:r>
              <a:rPr lang="tr-TR" b="1" i="1" dirty="0"/>
              <a:t>program bütçe modeline uygun program kodlaması uygulamasına geçiş</a:t>
            </a:r>
            <a:endParaRPr lang="tr-TR" dirty="0"/>
          </a:p>
          <a:p>
            <a:pPr marL="514350" lvl="0" indent="-514350">
              <a:buFont typeface="+mj-lt"/>
              <a:buAutoNum type="arabicPeriod" startAt="7"/>
            </a:pPr>
            <a:r>
              <a:rPr lang="tr-TR" dirty="0"/>
              <a:t>İş bazlı bütçeleme temelinde </a:t>
            </a:r>
            <a:r>
              <a:rPr lang="tr-TR" b="1" i="1" dirty="0"/>
              <a:t>faaliyet ve alt faaliyetler odaklı bütçeleme prensibi</a:t>
            </a:r>
          </a:p>
          <a:p>
            <a:pPr marL="514350" lvl="0" indent="-514350">
              <a:buFont typeface="+mj-lt"/>
              <a:buAutoNum type="arabicPeriod" startAt="7"/>
            </a:pPr>
            <a:r>
              <a:rPr lang="tr-TR" dirty="0"/>
              <a:t>Yeni sisteme uygun </a:t>
            </a:r>
            <a:r>
              <a:rPr lang="tr-TR" b="1" i="1" dirty="0"/>
              <a:t>bütçe hazırlama ve uygulama eki olan tablolar ile diğer bütçe eklerinde değişiklikler</a:t>
            </a:r>
          </a:p>
          <a:p>
            <a:pPr marL="514350" lvl="0" indent="-514350">
              <a:buFont typeface="+mj-lt"/>
              <a:buAutoNum type="arabicPeriod" startAt="7"/>
            </a:pPr>
            <a:r>
              <a:rPr lang="tr-TR" dirty="0"/>
              <a:t>Yeni </a:t>
            </a:r>
            <a:r>
              <a:rPr lang="tr-TR" b="1" i="1" dirty="0"/>
              <a:t>Kurumsal Kodlar ile Finansman Programı tablosunun geliştirilmesi</a:t>
            </a:r>
          </a:p>
          <a:p>
            <a:pPr marL="514350" lvl="0" indent="-514350">
              <a:buFont typeface="+mj-lt"/>
              <a:buAutoNum type="arabicPeriod" startAt="7"/>
            </a:pPr>
            <a:r>
              <a:rPr lang="tr-TR" b="1" i="1" dirty="0"/>
              <a:t>Bütçenin kabulü ve ödenek aktarımlarının değişen bütçe tertip yapısına uygun </a:t>
            </a:r>
            <a:r>
              <a:rPr lang="tr-TR" dirty="0"/>
              <a:t>şekilde gerçekleştirilmesi</a:t>
            </a:r>
          </a:p>
          <a:p>
            <a:pPr marL="410623" lvl="1" indent="0">
              <a:lnSpc>
                <a:spcPct val="115000"/>
              </a:lnSpc>
              <a:spcBef>
                <a:spcPts val="0"/>
              </a:spcBef>
              <a:spcAft>
                <a:spcPts val="400"/>
              </a:spcAft>
              <a:buNone/>
            </a:pPr>
            <a:endParaRPr lang="tr-TR" sz="2133" dirty="0">
              <a:latin typeface="Times New Roman" panose="02020603050405020304" pitchFamily="18" charset="0"/>
              <a:ea typeface="Cambria" panose="02040503050406030204" pitchFamily="18" charset="0"/>
              <a:cs typeface="Arial" panose="020B0604020202020204" pitchFamily="34" charset="0"/>
            </a:endParaRPr>
          </a:p>
          <a:p>
            <a:pPr marL="867812" lvl="1" indent="-457189">
              <a:lnSpc>
                <a:spcPct val="115000"/>
              </a:lnSpc>
              <a:spcBef>
                <a:spcPts val="0"/>
              </a:spcBef>
              <a:spcAft>
                <a:spcPts val="400"/>
              </a:spcAft>
              <a:buAutoNum type="arabicPeriod"/>
            </a:pPr>
            <a:endParaRPr lang="tr-TR" sz="2133" dirty="0">
              <a:latin typeface="Times New Roman" panose="02020603050405020304" pitchFamily="18" charset="0"/>
              <a:ea typeface="Cambria" panose="02040503050406030204" pitchFamily="18" charset="0"/>
              <a:cs typeface="Arial" panose="020B0604020202020204" pitchFamily="34" charset="0"/>
            </a:endParaRPr>
          </a:p>
          <a:p>
            <a:pPr marL="867812" lvl="1" indent="-457189">
              <a:lnSpc>
                <a:spcPct val="115000"/>
              </a:lnSpc>
              <a:spcBef>
                <a:spcPts val="0"/>
              </a:spcBef>
              <a:spcAft>
                <a:spcPts val="400"/>
              </a:spcAft>
              <a:buAutoNum type="arabicPeriod"/>
            </a:pPr>
            <a:endParaRPr lang="tr-TR" sz="2133" dirty="0">
              <a:latin typeface="Times New Roman" panose="02020603050405020304" pitchFamily="18" charset="0"/>
              <a:ea typeface="Cambria" panose="02040503050406030204" pitchFamily="18" charset="0"/>
              <a:cs typeface="Arial" panose="020B0604020202020204" pitchFamily="34" charset="0"/>
            </a:endParaRPr>
          </a:p>
          <a:p>
            <a:pPr marL="410623" lvl="1" indent="0">
              <a:lnSpc>
                <a:spcPct val="115000"/>
              </a:lnSpc>
              <a:spcBef>
                <a:spcPts val="0"/>
              </a:spcBef>
              <a:spcAft>
                <a:spcPts val="400"/>
              </a:spcAft>
              <a:buNone/>
            </a:pPr>
            <a:endParaRPr lang="tr-TR" sz="2133" dirty="0">
              <a:latin typeface="Times New Roman" panose="02020603050405020304" pitchFamily="18" charset="0"/>
              <a:ea typeface="Cambria" panose="02040503050406030204" pitchFamily="18" charset="0"/>
              <a:cs typeface="Arial" panose="020B0604020202020204" pitchFamily="34" charset="0"/>
            </a:endParaRPr>
          </a:p>
          <a:p>
            <a:pPr marL="410623" lvl="1" indent="0">
              <a:lnSpc>
                <a:spcPct val="115000"/>
              </a:lnSpc>
              <a:spcBef>
                <a:spcPts val="0"/>
              </a:spcBef>
              <a:spcAft>
                <a:spcPts val="400"/>
              </a:spcAft>
              <a:buNone/>
            </a:pPr>
            <a:endParaRPr lang="tr-TR" sz="2133" dirty="0">
              <a:latin typeface="Times New Roman" panose="020206030504050203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475109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etin kutusu 1"/>
          <p:cNvSpPr txBox="1"/>
          <p:nvPr/>
        </p:nvSpPr>
        <p:spPr>
          <a:xfrm>
            <a:off x="695936" y="1570892"/>
            <a:ext cx="11135688" cy="4071692"/>
          </a:xfrm>
          <a:prstGeom prst="rect">
            <a:avLst/>
          </a:prstGeom>
          <a:noFill/>
        </p:spPr>
        <p:txBody>
          <a:bodyPr wrap="square" rtlCol="0">
            <a:spAutoFit/>
          </a:bodyPr>
          <a:lstStyle/>
          <a:p>
            <a:pPr marL="0" lvl="1" algn="just" fontAlgn="base">
              <a:lnSpc>
                <a:spcPct val="114000"/>
              </a:lnSpc>
              <a:spcAft>
                <a:spcPts val="1600"/>
              </a:spcAft>
              <a:buClr>
                <a:schemeClr val="tx2">
                  <a:lumMod val="50000"/>
                </a:schemeClr>
              </a:buClr>
              <a:defRPr/>
            </a:pPr>
            <a:r>
              <a:rPr lang="tr-TR" sz="2400" dirty="0">
                <a:latin typeface="Times New Roman" panose="02020603050405020304" pitchFamily="18" charset="0"/>
                <a:cs typeface="Times New Roman" panose="02020603050405020304" pitchFamily="18" charset="0"/>
              </a:rPr>
              <a:t>MADDE 9-  Yönetmeliğin 22 </a:t>
            </a:r>
            <a:r>
              <a:rPr lang="tr-TR" sz="2400" dirty="0" err="1">
                <a:latin typeface="Times New Roman" panose="02020603050405020304" pitchFamily="18" charset="0"/>
                <a:cs typeface="Times New Roman" panose="02020603050405020304" pitchFamily="18" charset="0"/>
              </a:rPr>
              <a:t>nci</a:t>
            </a:r>
            <a:r>
              <a:rPr lang="tr-TR" sz="2400" dirty="0">
                <a:latin typeface="Times New Roman" panose="02020603050405020304" pitchFamily="18" charset="0"/>
                <a:cs typeface="Times New Roman" panose="02020603050405020304" pitchFamily="18" charset="0"/>
              </a:rPr>
              <a:t> maddesine aşağıdaki fıkra eklenmiştir.</a:t>
            </a:r>
          </a:p>
          <a:p>
            <a:pPr marL="0" lvl="1" algn="just" fontAlgn="base">
              <a:lnSpc>
                <a:spcPct val="114000"/>
              </a:lnSpc>
              <a:spcAft>
                <a:spcPts val="1600"/>
              </a:spcAft>
              <a:buClr>
                <a:schemeClr val="tx2">
                  <a:lumMod val="50000"/>
                </a:schemeClr>
              </a:buClr>
              <a:defRPr/>
            </a:pPr>
            <a:r>
              <a:rPr lang="tr-TR" sz="2667" dirty="0">
                <a:latin typeface="Times New Roman" panose="02020603050405020304" pitchFamily="18" charset="0"/>
                <a:cs typeface="Times New Roman" panose="02020603050405020304" pitchFamily="18" charset="0"/>
              </a:rPr>
              <a:t>“(2) </a:t>
            </a:r>
            <a:r>
              <a:rPr lang="tr-TR" sz="2667" b="1" dirty="0">
                <a:latin typeface="Times New Roman" panose="02020603050405020304" pitchFamily="18" charset="0"/>
                <a:cs typeface="Times New Roman" panose="02020603050405020304" pitchFamily="18" charset="0"/>
              </a:rPr>
              <a:t>Bütçe çağrısında harcama birimleri için gösterge niteliğinde giderin ekonomik sınıflandırmasının birinci düzeyi itibarıyla ödenek tavanlarına yer verilir</a:t>
            </a:r>
            <a:r>
              <a:rPr lang="tr-TR" sz="2667" dirty="0">
                <a:latin typeface="Times New Roman" panose="02020603050405020304" pitchFamily="18" charset="0"/>
                <a:cs typeface="Times New Roman" panose="02020603050405020304" pitchFamily="18" charset="0"/>
              </a:rPr>
              <a:t>.”</a:t>
            </a:r>
          </a:p>
          <a:p>
            <a:pPr marL="990575" lvl="2" indent="-380990" algn="just" fontAlgn="base">
              <a:spcAft>
                <a:spcPts val="800"/>
              </a:spcAft>
              <a:buClr>
                <a:schemeClr val="tx2">
                  <a:lumMod val="50000"/>
                </a:schemeClr>
              </a:buClr>
              <a:buFont typeface="Wingdings" panose="05000000000000000000" pitchFamily="2" charset="2"/>
              <a:buChar char="§"/>
              <a:defRPr/>
            </a:pPr>
            <a:r>
              <a:rPr lang="tr-TR" sz="2667" dirty="0">
                <a:latin typeface="Times New Roman" panose="02020603050405020304" pitchFamily="18" charset="0"/>
                <a:cs typeface="Times New Roman" panose="02020603050405020304" pitchFamily="18" charset="0"/>
              </a:rPr>
              <a:t>Bütçe teklifleri merkezi idarede olduğu gibi idare tarafından belirlenen bütçe tavanları üzerinden verilecektir. </a:t>
            </a:r>
          </a:p>
          <a:p>
            <a:pPr marL="990575" lvl="2" indent="-380990" algn="just" fontAlgn="base">
              <a:spcAft>
                <a:spcPts val="800"/>
              </a:spcAft>
              <a:buClr>
                <a:schemeClr val="tx2">
                  <a:lumMod val="50000"/>
                </a:schemeClr>
              </a:buClr>
              <a:buFont typeface="Wingdings" panose="05000000000000000000" pitchFamily="2" charset="2"/>
              <a:buChar char="§"/>
              <a:defRPr/>
            </a:pPr>
            <a:r>
              <a:rPr lang="tr-TR" sz="2667" dirty="0">
                <a:latin typeface="Times New Roman" panose="02020603050405020304" pitchFamily="18" charset="0"/>
                <a:cs typeface="Times New Roman" panose="02020603050405020304" pitchFamily="18" charset="0"/>
              </a:rPr>
              <a:t>Bununla birlikte, belediyelerin uygulamada ödeneği aşan bütçe teklifleri tablosu benzeri bir uygulamayı sisteme koyması beklenmektedir</a:t>
            </a:r>
          </a:p>
        </p:txBody>
      </p:sp>
      <p:sp>
        <p:nvSpPr>
          <p:cNvPr id="3" name="Dikdörtgen 2"/>
          <p:cNvSpPr/>
          <p:nvPr/>
        </p:nvSpPr>
        <p:spPr>
          <a:xfrm>
            <a:off x="1026406" y="619035"/>
            <a:ext cx="10250755" cy="625877"/>
          </a:xfrm>
          <a:prstGeom prst="rect">
            <a:avLst/>
          </a:prstGeom>
          <a:noFill/>
        </p:spPr>
        <p:txBody>
          <a:bodyPr wrap="none" rtlCol="0">
            <a:spAutoFit/>
          </a:bodyPr>
          <a:lstStyle/>
          <a:p>
            <a:r>
              <a:rPr lang="tr-TR" sz="3467" b="1" dirty="0">
                <a:latin typeface="Times New Roman" panose="02020603050405020304" pitchFamily="18" charset="0"/>
                <a:cs typeface="Times New Roman" panose="02020603050405020304" pitchFamily="18" charset="0"/>
              </a:rPr>
              <a:t>Bütçe Hazırlama Süreci-Bütçe Tavanları Uygulaması</a:t>
            </a:r>
          </a:p>
        </p:txBody>
      </p:sp>
    </p:spTree>
    <p:extLst>
      <p:ext uri="{BB962C8B-B14F-4D97-AF65-F5344CB8AC3E}">
        <p14:creationId xmlns:p14="http://schemas.microsoft.com/office/powerpoint/2010/main" val="2015401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3FBCA6D-2F2F-A9A4-734E-5A6DA9403F21}"/>
            </a:ext>
          </a:extLst>
        </p:cNvPr>
        <p:cNvGrpSpPr/>
        <p:nvPr/>
      </p:nvGrpSpPr>
      <p:grpSpPr>
        <a:xfrm>
          <a:off x="0" y="0"/>
          <a:ext cx="0" cy="0"/>
          <a:chOff x="0" y="0"/>
          <a:chExt cx="0" cy="0"/>
        </a:xfrm>
      </p:grpSpPr>
      <p:sp>
        <p:nvSpPr>
          <p:cNvPr id="2" name="Metin kutusu 1">
            <a:extLst>
              <a:ext uri="{FF2B5EF4-FFF2-40B4-BE49-F238E27FC236}">
                <a16:creationId xmlns:a16="http://schemas.microsoft.com/office/drawing/2014/main" id="{D550FF57-8A7D-3CCA-0706-A1895A77107D}"/>
              </a:ext>
            </a:extLst>
          </p:cNvPr>
          <p:cNvSpPr txBox="1"/>
          <p:nvPr/>
        </p:nvSpPr>
        <p:spPr>
          <a:xfrm>
            <a:off x="746269" y="1252111"/>
            <a:ext cx="11135688" cy="5201809"/>
          </a:xfrm>
          <a:prstGeom prst="rect">
            <a:avLst/>
          </a:prstGeom>
          <a:noFill/>
        </p:spPr>
        <p:txBody>
          <a:bodyPr wrap="square" rtlCol="0">
            <a:spAutoFit/>
          </a:bodyPr>
          <a:lstStyle/>
          <a:p>
            <a:pPr marL="0" lvl="1" algn="just" fontAlgn="base">
              <a:lnSpc>
                <a:spcPct val="114000"/>
              </a:lnSpc>
              <a:buClr>
                <a:schemeClr val="tx2">
                  <a:lumMod val="50000"/>
                </a:schemeClr>
              </a:buClr>
              <a:defRPr/>
            </a:pPr>
            <a:r>
              <a:rPr lang="tr-TR" sz="2400" b="1" dirty="0">
                <a:latin typeface="Times New Roman" panose="02020603050405020304" pitchFamily="18" charset="0"/>
                <a:cs typeface="Times New Roman" panose="02020603050405020304" pitchFamily="18" charset="0"/>
              </a:rPr>
              <a:t>Tavanların belirlenmesinde:</a:t>
            </a:r>
          </a:p>
          <a:p>
            <a:pPr marL="609585" lvl="2" algn="just" fontAlgn="base">
              <a:buClr>
                <a:schemeClr val="tx2">
                  <a:lumMod val="50000"/>
                </a:schemeClr>
              </a:buClr>
              <a:defRPr/>
            </a:pPr>
            <a:r>
              <a:rPr lang="tr-TR" sz="2400" b="1" i="1" dirty="0">
                <a:latin typeface="Times New Roman" panose="02020603050405020304" pitchFamily="18" charset="0"/>
                <a:cs typeface="Times New Roman" panose="02020603050405020304" pitchFamily="18" charset="0"/>
              </a:rPr>
              <a:t>A. Toplam gelirin tahmini;</a:t>
            </a:r>
          </a:p>
          <a:p>
            <a:pPr marL="1600160" lvl="3" indent="-380990" algn="just" fontAlgn="base">
              <a:spcAft>
                <a:spcPts val="400"/>
              </a:spcAft>
              <a:buClr>
                <a:schemeClr val="tx2">
                  <a:lumMod val="50000"/>
                </a:schemeClr>
              </a:buClr>
              <a:buFont typeface="Wingdings" panose="05000000000000000000" pitchFamily="2" charset="2"/>
              <a:buChar char="§"/>
              <a:defRPr/>
            </a:pPr>
            <a:r>
              <a:rPr lang="tr-TR" sz="2400" dirty="0">
                <a:latin typeface="Times New Roman" panose="02020603050405020304" pitchFamily="18" charset="0"/>
                <a:cs typeface="Times New Roman" panose="02020603050405020304" pitchFamily="18" charset="0"/>
              </a:rPr>
              <a:t>Öncelikle bütçe gelirinin tahmin edilmesi gerekmekte (2027-2029)</a:t>
            </a:r>
          </a:p>
          <a:p>
            <a:pPr marL="1600160" lvl="3" indent="-380990" algn="just" fontAlgn="base">
              <a:spcAft>
                <a:spcPts val="400"/>
              </a:spcAft>
              <a:buClr>
                <a:schemeClr val="tx2">
                  <a:lumMod val="50000"/>
                </a:schemeClr>
              </a:buClr>
              <a:buFont typeface="Wingdings" panose="05000000000000000000" pitchFamily="2" charset="2"/>
              <a:buChar char="§"/>
              <a:defRPr/>
            </a:pPr>
            <a:r>
              <a:rPr lang="tr-TR" sz="2400" dirty="0">
                <a:latin typeface="Times New Roman" panose="02020603050405020304" pitchFamily="18" charset="0"/>
                <a:cs typeface="Times New Roman" panose="02020603050405020304" pitchFamily="18" charset="0"/>
              </a:rPr>
              <a:t>Bunun içinde 2026 yılı gelir tahminin güncellenmesi önemli</a:t>
            </a:r>
          </a:p>
          <a:p>
            <a:pPr marL="1600160" lvl="3" indent="-380990" algn="just" fontAlgn="base">
              <a:spcAft>
                <a:spcPts val="400"/>
              </a:spcAft>
              <a:buClr>
                <a:schemeClr val="tx2">
                  <a:lumMod val="50000"/>
                </a:schemeClr>
              </a:buClr>
              <a:buFont typeface="Wingdings" panose="05000000000000000000" pitchFamily="2" charset="2"/>
              <a:buChar char="§"/>
              <a:defRPr/>
            </a:pPr>
            <a:r>
              <a:rPr lang="tr-TR" sz="2400" dirty="0">
                <a:latin typeface="Times New Roman" panose="02020603050405020304" pitchFamily="18" charset="0"/>
                <a:cs typeface="Times New Roman" panose="02020603050405020304" pitchFamily="18" charset="0"/>
              </a:rPr>
              <a:t>2027 ve izleyen yıllar için </a:t>
            </a:r>
            <a:r>
              <a:rPr lang="tr-TR" sz="2400" dirty="0" err="1">
                <a:latin typeface="Times New Roman" panose="02020603050405020304" pitchFamily="18" charset="0"/>
                <a:cs typeface="Times New Roman" panose="02020603050405020304" pitchFamily="18" charset="0"/>
              </a:rPr>
              <a:t>OVP’deki</a:t>
            </a:r>
            <a:r>
              <a:rPr lang="tr-TR" sz="2400" dirty="0">
                <a:latin typeface="Times New Roman" panose="02020603050405020304" pitchFamily="18" charset="0"/>
                <a:cs typeface="Times New Roman" panose="02020603050405020304" pitchFamily="18" charset="0"/>
              </a:rPr>
              <a:t> TÜFE + GSYH deflatörünün ortalaması ile büyüme rakamları alınabilir. Eğer enflasyon hedeflerinin sapma gösterdiği bir dönemse TCMB tahminleri kullanılabilir. </a:t>
            </a:r>
          </a:p>
          <a:p>
            <a:pPr marL="1600160" lvl="3" indent="-380990" algn="just" fontAlgn="base">
              <a:spcAft>
                <a:spcPts val="400"/>
              </a:spcAft>
              <a:buClr>
                <a:schemeClr val="tx2">
                  <a:lumMod val="50000"/>
                </a:schemeClr>
              </a:buClr>
              <a:buFont typeface="Wingdings" panose="05000000000000000000" pitchFamily="2" charset="2"/>
              <a:buChar char="§"/>
              <a:defRPr/>
            </a:pPr>
            <a:r>
              <a:rPr lang="tr-TR" sz="2400" dirty="0">
                <a:latin typeface="Times New Roman" panose="02020603050405020304" pitchFamily="18" charset="0"/>
                <a:cs typeface="Times New Roman" panose="02020603050405020304" pitchFamily="18" charset="0"/>
              </a:rPr>
              <a:t>Gelir birimi ile gelir tahminlerinde dikkate alınması gereken konular üzerinde çalışılır</a:t>
            </a:r>
          </a:p>
          <a:p>
            <a:pPr marL="1600160" lvl="3" indent="-380990" algn="just" fontAlgn="base">
              <a:spcAft>
                <a:spcPts val="400"/>
              </a:spcAft>
              <a:buClr>
                <a:schemeClr val="tx2">
                  <a:lumMod val="50000"/>
                </a:schemeClr>
              </a:buClr>
              <a:buFont typeface="Wingdings" panose="05000000000000000000" pitchFamily="2" charset="2"/>
              <a:buChar char="§"/>
              <a:defRPr/>
            </a:pPr>
            <a:r>
              <a:rPr lang="tr-TR" sz="2400" dirty="0">
                <a:latin typeface="Times New Roman" panose="02020603050405020304" pitchFamily="18" charset="0"/>
                <a:cs typeface="Times New Roman" panose="02020603050405020304" pitchFamily="18" charset="0"/>
              </a:rPr>
              <a:t>Emlak vergisi gibi izleyen yıl artışları…</a:t>
            </a:r>
          </a:p>
          <a:p>
            <a:pPr marL="1600160" lvl="3" indent="-380990" algn="just" fontAlgn="base">
              <a:spcAft>
                <a:spcPts val="400"/>
              </a:spcAft>
              <a:buClr>
                <a:schemeClr val="tx2">
                  <a:lumMod val="50000"/>
                </a:schemeClr>
              </a:buClr>
              <a:buFont typeface="Wingdings" panose="05000000000000000000" pitchFamily="2" charset="2"/>
              <a:buChar char="§"/>
              <a:defRPr/>
            </a:pPr>
            <a:r>
              <a:rPr lang="tr-TR" sz="2400" dirty="0">
                <a:latin typeface="Times New Roman" panose="02020603050405020304" pitchFamily="18" charset="0"/>
                <a:cs typeface="Times New Roman" panose="02020603050405020304" pitchFamily="18" charset="0"/>
              </a:rPr>
              <a:t>Yine eğer finansman tarafında iç ve dış kredi kullanımında artış ile gelir tarafında şartlı bağış ve yardımlar kaynaklı bir değişim varsa bunlarda dikkate alınır.  </a:t>
            </a:r>
          </a:p>
        </p:txBody>
      </p:sp>
      <p:sp>
        <p:nvSpPr>
          <p:cNvPr id="3" name="Dikdörtgen 2">
            <a:extLst>
              <a:ext uri="{FF2B5EF4-FFF2-40B4-BE49-F238E27FC236}">
                <a16:creationId xmlns:a16="http://schemas.microsoft.com/office/drawing/2014/main" id="{A8659C8B-6EAE-DD0E-BD8C-ABE17C525A00}"/>
              </a:ext>
            </a:extLst>
          </p:cNvPr>
          <p:cNvSpPr/>
          <p:nvPr/>
        </p:nvSpPr>
        <p:spPr>
          <a:xfrm>
            <a:off x="939033" y="290739"/>
            <a:ext cx="10250755" cy="625877"/>
          </a:xfrm>
          <a:prstGeom prst="rect">
            <a:avLst/>
          </a:prstGeom>
          <a:noFill/>
        </p:spPr>
        <p:txBody>
          <a:bodyPr wrap="none" rtlCol="0">
            <a:spAutoFit/>
          </a:bodyPr>
          <a:lstStyle/>
          <a:p>
            <a:r>
              <a:rPr lang="tr-TR" sz="3467" b="1" dirty="0">
                <a:latin typeface="Times New Roman" panose="02020603050405020304" pitchFamily="18" charset="0"/>
                <a:cs typeface="Times New Roman" panose="02020603050405020304" pitchFamily="18" charset="0"/>
              </a:rPr>
              <a:t>Bütçe Hazırlama Süreci-Bütçe Tavanları Uygulaması</a:t>
            </a:r>
          </a:p>
        </p:txBody>
      </p:sp>
    </p:spTree>
    <p:extLst>
      <p:ext uri="{BB962C8B-B14F-4D97-AF65-F5344CB8AC3E}">
        <p14:creationId xmlns:p14="http://schemas.microsoft.com/office/powerpoint/2010/main" val="3098726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D674220-BD47-E747-440E-57390A6E04DA}"/>
            </a:ext>
          </a:extLst>
        </p:cNvPr>
        <p:cNvGrpSpPr/>
        <p:nvPr/>
      </p:nvGrpSpPr>
      <p:grpSpPr>
        <a:xfrm>
          <a:off x="0" y="0"/>
          <a:ext cx="0" cy="0"/>
          <a:chOff x="0" y="0"/>
          <a:chExt cx="0" cy="0"/>
        </a:xfrm>
      </p:grpSpPr>
      <p:pic>
        <p:nvPicPr>
          <p:cNvPr id="5" name="Resim 4">
            <a:extLst>
              <a:ext uri="{FF2B5EF4-FFF2-40B4-BE49-F238E27FC236}">
                <a16:creationId xmlns:a16="http://schemas.microsoft.com/office/drawing/2014/main" id="{F1DD6E45-5A7D-38D2-565A-34BB1094D329}"/>
              </a:ext>
            </a:extLst>
          </p:cNvPr>
          <p:cNvPicPr>
            <a:picLocks noChangeAspect="1"/>
          </p:cNvPicPr>
          <p:nvPr/>
        </p:nvPicPr>
        <p:blipFill>
          <a:blip r:embed="rId2"/>
          <a:stretch>
            <a:fillRect/>
          </a:stretch>
        </p:blipFill>
        <p:spPr>
          <a:xfrm>
            <a:off x="41473" y="13188"/>
            <a:ext cx="12150527" cy="4251081"/>
          </a:xfrm>
          <a:prstGeom prst="rect">
            <a:avLst/>
          </a:prstGeom>
        </p:spPr>
      </p:pic>
      <p:pic>
        <p:nvPicPr>
          <p:cNvPr id="7" name="Resim 6">
            <a:extLst>
              <a:ext uri="{FF2B5EF4-FFF2-40B4-BE49-F238E27FC236}">
                <a16:creationId xmlns:a16="http://schemas.microsoft.com/office/drawing/2014/main" id="{8B320B72-FD85-28D1-98C8-CF50B36F2E1E}"/>
              </a:ext>
            </a:extLst>
          </p:cNvPr>
          <p:cNvPicPr>
            <a:picLocks noChangeAspect="1"/>
          </p:cNvPicPr>
          <p:nvPr/>
        </p:nvPicPr>
        <p:blipFill>
          <a:blip r:embed="rId3"/>
          <a:stretch>
            <a:fillRect/>
          </a:stretch>
        </p:blipFill>
        <p:spPr>
          <a:xfrm>
            <a:off x="553916" y="4404946"/>
            <a:ext cx="11528552" cy="2299578"/>
          </a:xfrm>
          <a:prstGeom prst="rect">
            <a:avLst/>
          </a:prstGeom>
        </p:spPr>
      </p:pic>
    </p:spTree>
    <p:extLst>
      <p:ext uri="{BB962C8B-B14F-4D97-AF65-F5344CB8AC3E}">
        <p14:creationId xmlns:p14="http://schemas.microsoft.com/office/powerpoint/2010/main" val="3353753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BA38354-E766-C63C-4DCA-A9880CDA474D}"/>
            </a:ext>
          </a:extLst>
        </p:cNvPr>
        <p:cNvGrpSpPr/>
        <p:nvPr/>
      </p:nvGrpSpPr>
      <p:grpSpPr>
        <a:xfrm>
          <a:off x="0" y="0"/>
          <a:ext cx="0" cy="0"/>
          <a:chOff x="0" y="0"/>
          <a:chExt cx="0" cy="0"/>
        </a:xfrm>
      </p:grpSpPr>
      <p:sp>
        <p:nvSpPr>
          <p:cNvPr id="2" name="Metin kutusu 1">
            <a:extLst>
              <a:ext uri="{FF2B5EF4-FFF2-40B4-BE49-F238E27FC236}">
                <a16:creationId xmlns:a16="http://schemas.microsoft.com/office/drawing/2014/main" id="{4425ADCE-F2CC-2D1E-521A-7D6D44511659}"/>
              </a:ext>
            </a:extLst>
          </p:cNvPr>
          <p:cNvSpPr txBox="1"/>
          <p:nvPr/>
        </p:nvSpPr>
        <p:spPr>
          <a:xfrm>
            <a:off x="781439" y="1005926"/>
            <a:ext cx="11135688" cy="3305392"/>
          </a:xfrm>
          <a:prstGeom prst="rect">
            <a:avLst/>
          </a:prstGeom>
          <a:noFill/>
        </p:spPr>
        <p:txBody>
          <a:bodyPr wrap="square" rtlCol="0">
            <a:spAutoFit/>
          </a:bodyPr>
          <a:lstStyle/>
          <a:p>
            <a:pPr marL="0" lvl="1" algn="just" fontAlgn="base">
              <a:lnSpc>
                <a:spcPct val="114000"/>
              </a:lnSpc>
              <a:buClr>
                <a:schemeClr val="tx2">
                  <a:lumMod val="50000"/>
                </a:schemeClr>
              </a:buClr>
              <a:defRPr/>
            </a:pPr>
            <a:r>
              <a:rPr lang="tr-TR" sz="2400" b="1" dirty="0">
                <a:latin typeface="Times New Roman" panose="02020603050405020304" pitchFamily="18" charset="0"/>
                <a:cs typeface="Times New Roman" panose="02020603050405020304" pitchFamily="18" charset="0"/>
              </a:rPr>
              <a:t>Tavanların belirlenmesinde: </a:t>
            </a:r>
            <a:endParaRPr lang="tr-TR" sz="2400" dirty="0">
              <a:latin typeface="Times New Roman" panose="02020603050405020304" pitchFamily="18" charset="0"/>
              <a:cs typeface="Times New Roman" panose="02020603050405020304" pitchFamily="18" charset="0"/>
            </a:endParaRPr>
          </a:p>
          <a:p>
            <a:pPr marL="0" lvl="1" algn="just" fontAlgn="base">
              <a:lnSpc>
                <a:spcPct val="114000"/>
              </a:lnSpc>
              <a:buClr>
                <a:schemeClr val="tx2">
                  <a:lumMod val="50000"/>
                </a:schemeClr>
              </a:buClr>
              <a:defRPr/>
            </a:pPr>
            <a:r>
              <a:rPr lang="tr-TR" sz="2400" dirty="0">
                <a:latin typeface="Times New Roman" panose="02020603050405020304" pitchFamily="18" charset="0"/>
                <a:cs typeface="Times New Roman" panose="02020603050405020304" pitchFamily="18" charset="0"/>
              </a:rPr>
              <a:t>2026 yılı bütçe öncelikle gerçekleşme tahminleri yapılmak suretiyle baz yıl gerçekçi hesaplanmaya çalışılmalı </a:t>
            </a:r>
          </a:p>
          <a:p>
            <a:pPr marL="0" lvl="1" algn="just" fontAlgn="base">
              <a:lnSpc>
                <a:spcPct val="114000"/>
              </a:lnSpc>
              <a:buClr>
                <a:schemeClr val="tx2">
                  <a:lumMod val="50000"/>
                </a:schemeClr>
              </a:buClr>
              <a:defRPr/>
            </a:pPr>
            <a:r>
              <a:rPr lang="tr-TR" sz="2400" dirty="0">
                <a:latin typeface="Times New Roman" panose="02020603050405020304" pitchFamily="18" charset="0"/>
                <a:cs typeface="Times New Roman" panose="02020603050405020304" pitchFamily="18" charset="0"/>
              </a:rPr>
              <a:t>TCMB ve SBB kaynaklı izleyen enflasyon ve büyüme oranları 2026 ve izleyen yıllar için kullanılabilir.</a:t>
            </a:r>
          </a:p>
          <a:p>
            <a:pPr marL="609585" lvl="2" algn="just" fontAlgn="base">
              <a:buClr>
                <a:schemeClr val="tx2">
                  <a:lumMod val="50000"/>
                </a:schemeClr>
              </a:buClr>
              <a:defRPr/>
            </a:pPr>
            <a:endParaRPr lang="tr-TR" sz="2400" b="1" i="1" dirty="0">
              <a:latin typeface="Times New Roman" panose="02020603050405020304" pitchFamily="18" charset="0"/>
              <a:cs typeface="Times New Roman" panose="02020603050405020304" pitchFamily="18" charset="0"/>
            </a:endParaRPr>
          </a:p>
          <a:p>
            <a:pPr marL="609585" lvl="2" algn="just" fontAlgn="base">
              <a:buClr>
                <a:schemeClr val="tx2">
                  <a:lumMod val="50000"/>
                </a:schemeClr>
              </a:buClr>
              <a:defRPr/>
            </a:pPr>
            <a:endParaRPr lang="tr-TR" sz="2400" b="1" i="1" dirty="0">
              <a:latin typeface="Times New Roman" panose="02020603050405020304" pitchFamily="18" charset="0"/>
              <a:cs typeface="Times New Roman" panose="02020603050405020304" pitchFamily="18" charset="0"/>
            </a:endParaRPr>
          </a:p>
          <a:p>
            <a:pPr marL="609585" lvl="2" algn="just" fontAlgn="base">
              <a:buClr>
                <a:schemeClr val="tx2">
                  <a:lumMod val="50000"/>
                </a:schemeClr>
              </a:buClr>
              <a:defRPr/>
            </a:pPr>
            <a:endParaRPr lang="tr-TR" sz="2400" dirty="0">
              <a:latin typeface="Times New Roman" panose="02020603050405020304" pitchFamily="18" charset="0"/>
              <a:cs typeface="Times New Roman" panose="02020603050405020304" pitchFamily="18" charset="0"/>
            </a:endParaRPr>
          </a:p>
        </p:txBody>
      </p:sp>
      <p:sp>
        <p:nvSpPr>
          <p:cNvPr id="3" name="Dikdörtgen 2">
            <a:extLst>
              <a:ext uri="{FF2B5EF4-FFF2-40B4-BE49-F238E27FC236}">
                <a16:creationId xmlns:a16="http://schemas.microsoft.com/office/drawing/2014/main" id="{BA5884F9-D18A-2A61-099D-A8C7D3BFE784}"/>
              </a:ext>
            </a:extLst>
          </p:cNvPr>
          <p:cNvSpPr/>
          <p:nvPr/>
        </p:nvSpPr>
        <p:spPr>
          <a:xfrm>
            <a:off x="939033" y="290739"/>
            <a:ext cx="10250755" cy="625877"/>
          </a:xfrm>
          <a:prstGeom prst="rect">
            <a:avLst/>
          </a:prstGeom>
          <a:noFill/>
        </p:spPr>
        <p:txBody>
          <a:bodyPr wrap="none" rtlCol="0">
            <a:spAutoFit/>
          </a:bodyPr>
          <a:lstStyle/>
          <a:p>
            <a:r>
              <a:rPr lang="tr-TR" sz="3467" b="1" dirty="0">
                <a:latin typeface="Times New Roman" panose="02020603050405020304" pitchFamily="18" charset="0"/>
                <a:cs typeface="Times New Roman" panose="02020603050405020304" pitchFamily="18" charset="0"/>
              </a:rPr>
              <a:t>Bütçe Hazırlama Süreci-Bütçe Tavanları Uygulaması</a:t>
            </a:r>
          </a:p>
        </p:txBody>
      </p:sp>
      <p:pic>
        <p:nvPicPr>
          <p:cNvPr id="6" name="Resim 5">
            <a:extLst>
              <a:ext uri="{FF2B5EF4-FFF2-40B4-BE49-F238E27FC236}">
                <a16:creationId xmlns:a16="http://schemas.microsoft.com/office/drawing/2014/main" id="{9C5305B0-597B-F3A2-9F15-80CB70279133}"/>
              </a:ext>
            </a:extLst>
          </p:cNvPr>
          <p:cNvPicPr>
            <a:picLocks noChangeAspect="1"/>
          </p:cNvPicPr>
          <p:nvPr/>
        </p:nvPicPr>
        <p:blipFill>
          <a:blip r:embed="rId2"/>
          <a:stretch>
            <a:fillRect/>
          </a:stretch>
        </p:blipFill>
        <p:spPr>
          <a:xfrm>
            <a:off x="2577136" y="3050842"/>
            <a:ext cx="6757692" cy="3305392"/>
          </a:xfrm>
          <a:prstGeom prst="rect">
            <a:avLst/>
          </a:prstGeom>
        </p:spPr>
      </p:pic>
    </p:spTree>
    <p:extLst>
      <p:ext uri="{BB962C8B-B14F-4D97-AF65-F5344CB8AC3E}">
        <p14:creationId xmlns:p14="http://schemas.microsoft.com/office/powerpoint/2010/main" val="3791943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606CD63-05FE-338B-D9C8-D0EE44B26EE6}"/>
            </a:ext>
          </a:extLst>
        </p:cNvPr>
        <p:cNvGrpSpPr/>
        <p:nvPr/>
      </p:nvGrpSpPr>
      <p:grpSpPr>
        <a:xfrm>
          <a:off x="0" y="0"/>
          <a:ext cx="0" cy="0"/>
          <a:chOff x="0" y="0"/>
          <a:chExt cx="0" cy="0"/>
        </a:xfrm>
      </p:grpSpPr>
      <p:sp>
        <p:nvSpPr>
          <p:cNvPr id="2" name="Metin kutusu 1">
            <a:extLst>
              <a:ext uri="{FF2B5EF4-FFF2-40B4-BE49-F238E27FC236}">
                <a16:creationId xmlns:a16="http://schemas.microsoft.com/office/drawing/2014/main" id="{8B0335C9-4412-B3E1-6721-CAA04D588D2F}"/>
              </a:ext>
            </a:extLst>
          </p:cNvPr>
          <p:cNvSpPr txBox="1"/>
          <p:nvPr/>
        </p:nvSpPr>
        <p:spPr>
          <a:xfrm>
            <a:off x="746269" y="1252112"/>
            <a:ext cx="11135688" cy="5140253"/>
          </a:xfrm>
          <a:prstGeom prst="rect">
            <a:avLst/>
          </a:prstGeom>
          <a:noFill/>
        </p:spPr>
        <p:txBody>
          <a:bodyPr wrap="square" rtlCol="0">
            <a:spAutoFit/>
          </a:bodyPr>
          <a:lstStyle/>
          <a:p>
            <a:pPr marL="0" lvl="1" algn="just" fontAlgn="base">
              <a:lnSpc>
                <a:spcPct val="114000"/>
              </a:lnSpc>
              <a:spcAft>
                <a:spcPts val="1600"/>
              </a:spcAft>
              <a:buClr>
                <a:schemeClr val="tx2">
                  <a:lumMod val="50000"/>
                </a:schemeClr>
              </a:buClr>
              <a:defRPr/>
            </a:pPr>
            <a:r>
              <a:rPr lang="tr-TR" sz="2400" b="1" dirty="0">
                <a:latin typeface="Times New Roman" panose="02020603050405020304" pitchFamily="18" charset="0"/>
                <a:cs typeface="Times New Roman" panose="02020603050405020304" pitchFamily="18" charset="0"/>
              </a:rPr>
              <a:t>Tavanların belirlenmesinde:</a:t>
            </a:r>
          </a:p>
          <a:p>
            <a:pPr marL="609585" lvl="2" algn="just" fontAlgn="base">
              <a:spcAft>
                <a:spcPts val="400"/>
              </a:spcAft>
              <a:buClr>
                <a:schemeClr val="tx2">
                  <a:lumMod val="50000"/>
                </a:schemeClr>
              </a:buClr>
              <a:defRPr/>
            </a:pPr>
            <a:r>
              <a:rPr lang="tr-TR" sz="2400" b="1" i="1" dirty="0">
                <a:latin typeface="Times New Roman" panose="02020603050405020304" pitchFamily="18" charset="0"/>
                <a:cs typeface="Times New Roman" panose="02020603050405020304" pitchFamily="18" charset="0"/>
              </a:rPr>
              <a:t>B. Ödeneklerin birimlere dağılımı;</a:t>
            </a:r>
          </a:p>
          <a:p>
            <a:pPr marL="1600160" lvl="3" indent="-380990" algn="just" fontAlgn="base">
              <a:spcAft>
                <a:spcPts val="400"/>
              </a:spcAft>
              <a:buClr>
                <a:schemeClr val="tx2">
                  <a:lumMod val="50000"/>
                </a:schemeClr>
              </a:buClr>
              <a:buFont typeface="Wingdings" panose="05000000000000000000" pitchFamily="2" charset="2"/>
              <a:buChar char="§"/>
              <a:defRPr/>
            </a:pPr>
            <a:r>
              <a:rPr lang="tr-TR" sz="2400" dirty="0">
                <a:latin typeface="Times New Roman" panose="02020603050405020304" pitchFamily="18" charset="0"/>
                <a:cs typeface="Times New Roman" panose="02020603050405020304" pitchFamily="18" charset="0"/>
              </a:rPr>
              <a:t>Başlangıç çalışması, son 3 yılın ödeneklerinin birimlere dağılım ortalaması</a:t>
            </a:r>
          </a:p>
          <a:p>
            <a:pPr marL="1600160" lvl="3" indent="-380990" algn="just" fontAlgn="base">
              <a:spcAft>
                <a:spcPts val="400"/>
              </a:spcAft>
              <a:buClr>
                <a:schemeClr val="tx2">
                  <a:lumMod val="50000"/>
                </a:schemeClr>
              </a:buClr>
              <a:buFont typeface="Wingdings" panose="05000000000000000000" pitchFamily="2" charset="2"/>
              <a:buChar char="§"/>
              <a:defRPr/>
            </a:pPr>
            <a:r>
              <a:rPr lang="tr-TR" sz="2400" dirty="0">
                <a:latin typeface="Times New Roman" panose="02020603050405020304" pitchFamily="18" charset="0"/>
                <a:cs typeface="Times New Roman" panose="02020603050405020304" pitchFamily="18" charset="0"/>
              </a:rPr>
              <a:t>Daha sonra yeni kurulan birim ve kaldırılan, birleştirilen birimlere ilişkin düzeltme</a:t>
            </a:r>
          </a:p>
          <a:p>
            <a:pPr marL="1600160" lvl="3" indent="-380990" algn="just" fontAlgn="base">
              <a:spcAft>
                <a:spcPts val="400"/>
              </a:spcAft>
              <a:buClr>
                <a:schemeClr val="tx2">
                  <a:lumMod val="50000"/>
                </a:schemeClr>
              </a:buClr>
              <a:buFont typeface="Wingdings" panose="05000000000000000000" pitchFamily="2" charset="2"/>
              <a:buChar char="§"/>
              <a:defRPr/>
            </a:pPr>
            <a:r>
              <a:rPr lang="tr-TR" sz="2400" dirty="0">
                <a:latin typeface="Times New Roman" panose="02020603050405020304" pitchFamily="18" charset="0"/>
                <a:cs typeface="Times New Roman" panose="02020603050405020304" pitchFamily="18" charset="0"/>
              </a:rPr>
              <a:t>Ödenek kullanımında belirgini bir artış veya azalış olacak </a:t>
            </a:r>
            <a:r>
              <a:rPr lang="tr-TR" sz="2400" dirty="0" err="1">
                <a:latin typeface="Times New Roman" panose="02020603050405020304" pitchFamily="18" charset="0"/>
                <a:cs typeface="Times New Roman" panose="02020603050405020304" pitchFamily="18" charset="0"/>
              </a:rPr>
              <a:t>biirmlerin</a:t>
            </a:r>
            <a:r>
              <a:rPr lang="tr-TR" sz="2400" dirty="0">
                <a:latin typeface="Times New Roman" panose="02020603050405020304" pitchFamily="18" charset="0"/>
                <a:cs typeface="Times New Roman" panose="02020603050405020304" pitchFamily="18" charset="0"/>
              </a:rPr>
              <a:t> harcama kalemlerinin tespiti ve düzeltme (yeni proje, büyük bir projenin tamamlanması gibi)</a:t>
            </a:r>
          </a:p>
          <a:p>
            <a:pPr marL="1600160" lvl="3" indent="-380990" algn="just" fontAlgn="base">
              <a:spcAft>
                <a:spcPts val="400"/>
              </a:spcAft>
              <a:buClr>
                <a:schemeClr val="tx2">
                  <a:lumMod val="50000"/>
                </a:schemeClr>
              </a:buClr>
              <a:buFont typeface="Wingdings" panose="05000000000000000000" pitchFamily="2" charset="2"/>
              <a:buChar char="§"/>
              <a:defRPr/>
            </a:pPr>
            <a:r>
              <a:rPr lang="tr-TR" sz="2400" dirty="0">
                <a:latin typeface="Times New Roman" panose="02020603050405020304" pitchFamily="18" charset="0"/>
                <a:cs typeface="Times New Roman" panose="02020603050405020304" pitchFamily="18" charset="0"/>
              </a:rPr>
              <a:t>Ödeneği aşan teklifler tablosu</a:t>
            </a:r>
          </a:p>
          <a:p>
            <a:pPr marL="1219170" lvl="3" algn="just" fontAlgn="base">
              <a:spcAft>
                <a:spcPts val="400"/>
              </a:spcAft>
              <a:buClr>
                <a:schemeClr val="tx2">
                  <a:lumMod val="50000"/>
                </a:schemeClr>
              </a:buClr>
              <a:defRPr/>
            </a:pPr>
            <a:r>
              <a:rPr lang="tr-TR" sz="2400" dirty="0">
                <a:latin typeface="Times New Roman" panose="02020603050405020304" pitchFamily="18" charset="0"/>
                <a:cs typeface="Times New Roman" panose="02020603050405020304" pitchFamily="18" charset="0"/>
              </a:rPr>
              <a:t>Toplam gelirler başkana sunulmadan önce iki/üç farklı senaryoda belirlenebilir.</a:t>
            </a:r>
          </a:p>
          <a:p>
            <a:pPr marL="609585" lvl="2" algn="just" fontAlgn="base">
              <a:spcAft>
                <a:spcPts val="400"/>
              </a:spcAft>
              <a:buClr>
                <a:schemeClr val="tx2">
                  <a:lumMod val="50000"/>
                </a:schemeClr>
              </a:buClr>
              <a:defRPr/>
            </a:pPr>
            <a:r>
              <a:rPr lang="tr-TR" sz="2400" b="1" i="1" dirty="0">
                <a:latin typeface="Times New Roman" panose="02020603050405020304" pitchFamily="18" charset="0"/>
                <a:cs typeface="Times New Roman" panose="02020603050405020304" pitchFamily="18" charset="0"/>
              </a:rPr>
              <a:t>C. Başkana iki/üç alternatifte onaya sunulması ve Bütçe Çağrısına eklenmesi</a:t>
            </a:r>
          </a:p>
          <a:p>
            <a:pPr marL="1600160" lvl="3" indent="-380990" algn="just" fontAlgn="base">
              <a:spcAft>
                <a:spcPts val="400"/>
              </a:spcAft>
              <a:buClr>
                <a:schemeClr val="tx2">
                  <a:lumMod val="50000"/>
                </a:schemeClr>
              </a:buClr>
              <a:buFont typeface="Wingdings" panose="05000000000000000000" pitchFamily="2" charset="2"/>
              <a:buChar char="§"/>
              <a:defRPr/>
            </a:pPr>
            <a:endParaRPr lang="tr-TR" sz="2400" dirty="0">
              <a:latin typeface="Times New Roman" panose="02020603050405020304" pitchFamily="18" charset="0"/>
              <a:cs typeface="Times New Roman" panose="02020603050405020304" pitchFamily="18" charset="0"/>
            </a:endParaRPr>
          </a:p>
        </p:txBody>
      </p:sp>
      <p:sp>
        <p:nvSpPr>
          <p:cNvPr id="3" name="Dikdörtgen 2">
            <a:extLst>
              <a:ext uri="{FF2B5EF4-FFF2-40B4-BE49-F238E27FC236}">
                <a16:creationId xmlns:a16="http://schemas.microsoft.com/office/drawing/2014/main" id="{CED78A35-6BE7-0C39-3F2B-FDFB20AFF7E3}"/>
              </a:ext>
            </a:extLst>
          </p:cNvPr>
          <p:cNvSpPr/>
          <p:nvPr/>
        </p:nvSpPr>
        <p:spPr>
          <a:xfrm>
            <a:off x="939033" y="290739"/>
            <a:ext cx="10250755" cy="625877"/>
          </a:xfrm>
          <a:prstGeom prst="rect">
            <a:avLst/>
          </a:prstGeom>
          <a:noFill/>
        </p:spPr>
        <p:txBody>
          <a:bodyPr wrap="none" rtlCol="0">
            <a:spAutoFit/>
          </a:bodyPr>
          <a:lstStyle/>
          <a:p>
            <a:r>
              <a:rPr lang="tr-TR" sz="3467" b="1" dirty="0">
                <a:latin typeface="Times New Roman" panose="02020603050405020304" pitchFamily="18" charset="0"/>
                <a:cs typeface="Times New Roman" panose="02020603050405020304" pitchFamily="18" charset="0"/>
              </a:rPr>
              <a:t>Bütçe Hazırlama Süreci-Bütçe Tavanları Uygulaması</a:t>
            </a:r>
          </a:p>
        </p:txBody>
      </p:sp>
    </p:spTree>
    <p:extLst>
      <p:ext uri="{BB962C8B-B14F-4D97-AF65-F5344CB8AC3E}">
        <p14:creationId xmlns:p14="http://schemas.microsoft.com/office/powerpoint/2010/main" val="4148841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FD2FC30-94A1-7F9C-7280-978C75DAEF8E}"/>
              </a:ext>
            </a:extLst>
          </p:cNvPr>
          <p:cNvPicPr>
            <a:picLocks noChangeAspect="1"/>
          </p:cNvPicPr>
          <p:nvPr/>
        </p:nvPicPr>
        <p:blipFill>
          <a:blip r:embed="rId2"/>
          <a:stretch>
            <a:fillRect/>
          </a:stretch>
        </p:blipFill>
        <p:spPr>
          <a:xfrm>
            <a:off x="356026" y="386861"/>
            <a:ext cx="11479947" cy="6084277"/>
          </a:xfrm>
          <a:prstGeom prst="rect">
            <a:avLst/>
          </a:prstGeom>
        </p:spPr>
      </p:pic>
    </p:spTree>
    <p:extLst>
      <p:ext uri="{BB962C8B-B14F-4D97-AF65-F5344CB8AC3E}">
        <p14:creationId xmlns:p14="http://schemas.microsoft.com/office/powerpoint/2010/main" val="2201771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3F4E7DE-7688-8610-4FEB-52D527C7AD62}"/>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634DD8FF-6C48-972C-6F37-0A79D7D4B9D5}"/>
              </a:ext>
            </a:extLst>
          </p:cNvPr>
          <p:cNvPicPr>
            <a:picLocks noChangeAspect="1"/>
          </p:cNvPicPr>
          <p:nvPr/>
        </p:nvPicPr>
        <p:blipFill>
          <a:blip r:embed="rId2"/>
          <a:stretch>
            <a:fillRect/>
          </a:stretch>
        </p:blipFill>
        <p:spPr>
          <a:xfrm>
            <a:off x="228856" y="219808"/>
            <a:ext cx="11963144" cy="4677507"/>
          </a:xfrm>
          <a:prstGeom prst="rect">
            <a:avLst/>
          </a:prstGeom>
        </p:spPr>
      </p:pic>
    </p:spTree>
    <p:extLst>
      <p:ext uri="{BB962C8B-B14F-4D97-AF65-F5344CB8AC3E}">
        <p14:creationId xmlns:p14="http://schemas.microsoft.com/office/powerpoint/2010/main" val="2060123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Dikdörtgen 2"/>
          <p:cNvSpPr/>
          <p:nvPr/>
        </p:nvSpPr>
        <p:spPr>
          <a:xfrm>
            <a:off x="909666" y="1306099"/>
            <a:ext cx="9814105" cy="5192704"/>
          </a:xfrm>
          <a:prstGeom prst="rect">
            <a:avLst/>
          </a:prstGeom>
        </p:spPr>
        <p:txBody>
          <a:bodyPr wrap="square">
            <a:spAutoFit/>
          </a:bodyPr>
          <a:lstStyle/>
          <a:p>
            <a:pPr marL="342891" lvl="1" indent="-342891" algn="just" fontAlgn="base">
              <a:lnSpc>
                <a:spcPct val="114000"/>
              </a:lnSpc>
              <a:spcBef>
                <a:spcPts val="1200"/>
              </a:spcBef>
              <a:spcAft>
                <a:spcPts val="600"/>
              </a:spcAft>
              <a:buClr>
                <a:schemeClr val="tx2">
                  <a:lumMod val="50000"/>
                </a:schemeClr>
              </a:buClr>
              <a:buFont typeface="Times New Roman" panose="02020603050405020304" pitchFamily="18" charset="0"/>
              <a:buChar char="◙"/>
              <a:defRPr/>
            </a:pPr>
            <a:r>
              <a:rPr lang="tr-TR" sz="2400" dirty="0">
                <a:latin typeface="Times New Roman" panose="02020603050405020304" pitchFamily="18" charset="0"/>
                <a:cs typeface="Times New Roman" panose="02020603050405020304" pitchFamily="18" charset="0"/>
              </a:rPr>
              <a:t>Program sınıflandırması ve performans bilgisinin belirlenmesinde merkezi yönetimde ilgili idarelerin görüşlerini de dikkate almak suretiyle SBB sorumludur. </a:t>
            </a:r>
          </a:p>
          <a:p>
            <a:pPr marL="342891" lvl="1" indent="-342891" algn="just" fontAlgn="base">
              <a:lnSpc>
                <a:spcPct val="114000"/>
              </a:lnSpc>
              <a:spcBef>
                <a:spcPts val="1200"/>
              </a:spcBef>
              <a:spcAft>
                <a:spcPts val="600"/>
              </a:spcAft>
              <a:buClr>
                <a:schemeClr val="tx2">
                  <a:lumMod val="50000"/>
                </a:schemeClr>
              </a:buClr>
              <a:buFont typeface="Times New Roman" panose="02020603050405020304" pitchFamily="18" charset="0"/>
              <a:buChar char="◙"/>
              <a:defRPr/>
            </a:pPr>
            <a:r>
              <a:rPr lang="tr-TR" sz="2400" dirty="0">
                <a:latin typeface="Times New Roman" panose="02020603050405020304" pitchFamily="18" charset="0"/>
                <a:cs typeface="Times New Roman" panose="02020603050405020304" pitchFamily="18" charset="0"/>
              </a:rPr>
              <a:t>Yerel yönetimlerde ise bu sorumluluk ÇŞİDB ve İçişleri Bakanlığındadır</a:t>
            </a:r>
          </a:p>
          <a:p>
            <a:pPr marL="0" lvl="1" algn="just" fontAlgn="base">
              <a:lnSpc>
                <a:spcPct val="114000"/>
              </a:lnSpc>
              <a:spcBef>
                <a:spcPts val="1200"/>
              </a:spcBef>
              <a:spcAft>
                <a:spcPts val="600"/>
              </a:spcAft>
              <a:buClr>
                <a:schemeClr val="tx2">
                  <a:lumMod val="50000"/>
                </a:schemeClr>
              </a:buClr>
              <a:defRPr/>
            </a:pPr>
            <a:r>
              <a:rPr lang="tr-TR" sz="2400" dirty="0">
                <a:latin typeface="Times New Roman" panose="02020603050405020304" pitchFamily="18" charset="0"/>
                <a:cs typeface="Times New Roman" panose="02020603050405020304" pitchFamily="18" charset="0"/>
              </a:rPr>
              <a:t>Yönetmeliğin 511 inci maddesi başlığı ile birlikte aşağıdaki şekilde değiştirilmiştir.</a:t>
            </a:r>
          </a:p>
          <a:p>
            <a:pPr marL="0" lvl="1" algn="just" fontAlgn="base">
              <a:lnSpc>
                <a:spcPct val="114000"/>
              </a:lnSpc>
              <a:spcBef>
                <a:spcPts val="1200"/>
              </a:spcBef>
              <a:spcAft>
                <a:spcPts val="600"/>
              </a:spcAft>
              <a:buClr>
                <a:schemeClr val="tx2">
                  <a:lumMod val="50000"/>
                </a:schemeClr>
              </a:buClr>
              <a:defRPr/>
            </a:pPr>
            <a:r>
              <a:rPr lang="tr-TR" sz="2400" dirty="0">
                <a:latin typeface="Times New Roman" panose="02020603050405020304" pitchFamily="18" charset="0"/>
                <a:cs typeface="Times New Roman" panose="02020603050405020304" pitchFamily="18" charset="0"/>
              </a:rPr>
              <a:t>“Mahalli idareler bütçe hazırlama rehberi</a:t>
            </a:r>
          </a:p>
          <a:p>
            <a:pPr marL="0" lvl="1" algn="just" fontAlgn="base">
              <a:lnSpc>
                <a:spcPct val="114000"/>
              </a:lnSpc>
              <a:spcBef>
                <a:spcPts val="1200"/>
              </a:spcBef>
              <a:spcAft>
                <a:spcPts val="600"/>
              </a:spcAft>
              <a:buClr>
                <a:schemeClr val="tx2">
                  <a:lumMod val="50000"/>
                </a:schemeClr>
              </a:buClr>
              <a:defRPr/>
            </a:pPr>
            <a:r>
              <a:rPr lang="tr-TR" sz="2400" dirty="0">
                <a:latin typeface="Times New Roman" panose="02020603050405020304" pitchFamily="18" charset="0"/>
                <a:cs typeface="Times New Roman" panose="02020603050405020304" pitchFamily="18" charset="0"/>
              </a:rPr>
              <a:t>MADDE 511- (1) Bakanlıkça, bütçe uygulamalarını yönlendirmek üzere Strateji ve Bütçe Başkanlığının görüşü alınarak </a:t>
            </a:r>
            <a:r>
              <a:rPr lang="tr-TR" sz="2400" b="1" i="1" dirty="0">
                <a:latin typeface="Times New Roman" panose="02020603050405020304" pitchFamily="18" charset="0"/>
                <a:cs typeface="Times New Roman" panose="02020603050405020304" pitchFamily="18" charset="0"/>
              </a:rPr>
              <a:t>Mahalli İdareler Bütçe Hazırlama Rehberi hazırlanır ve mahalli idare birimlerine duyurulur</a:t>
            </a:r>
            <a:r>
              <a:rPr lang="tr-TR" sz="2400" dirty="0">
                <a:latin typeface="Times New Roman" panose="02020603050405020304" pitchFamily="18" charset="0"/>
                <a:cs typeface="Times New Roman" panose="02020603050405020304" pitchFamily="18" charset="0"/>
              </a:rPr>
              <a:t>.”</a:t>
            </a:r>
          </a:p>
        </p:txBody>
      </p:sp>
      <p:sp>
        <p:nvSpPr>
          <p:cNvPr id="4" name="Dikdörtgen 3"/>
          <p:cNvSpPr/>
          <p:nvPr/>
        </p:nvSpPr>
        <p:spPr>
          <a:xfrm>
            <a:off x="1166223" y="407074"/>
            <a:ext cx="8611248" cy="584775"/>
          </a:xfrm>
          <a:prstGeom prst="rect">
            <a:avLst/>
          </a:prstGeom>
          <a:noFill/>
        </p:spPr>
        <p:txBody>
          <a:bodyPr wrap="square" rtlCol="0">
            <a:spAutoFit/>
          </a:bodyPr>
          <a:lstStyle/>
          <a:p>
            <a:r>
              <a:rPr lang="tr-TR" sz="3200" b="1" dirty="0">
                <a:latin typeface="Times New Roman" panose="02020603050405020304" pitchFamily="18" charset="0"/>
                <a:cs typeface="Times New Roman" panose="02020603050405020304" pitchFamily="18" charset="0"/>
              </a:rPr>
              <a:t>Bütçe Hazırlama Rehberi</a:t>
            </a:r>
          </a:p>
        </p:txBody>
      </p:sp>
    </p:spTree>
    <p:extLst>
      <p:ext uri="{BB962C8B-B14F-4D97-AF65-F5344CB8AC3E}">
        <p14:creationId xmlns:p14="http://schemas.microsoft.com/office/powerpoint/2010/main" val="1913390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BDF922FD-F1B1-7E62-7367-B8FE4A493009}"/>
              </a:ext>
            </a:extLst>
          </p:cNvPr>
          <p:cNvPicPr>
            <a:picLocks noChangeAspect="1"/>
          </p:cNvPicPr>
          <p:nvPr/>
        </p:nvPicPr>
        <p:blipFill>
          <a:blip r:embed="rId2"/>
          <a:stretch>
            <a:fillRect/>
          </a:stretch>
        </p:blipFill>
        <p:spPr>
          <a:xfrm>
            <a:off x="519870" y="161652"/>
            <a:ext cx="4608877" cy="6534696"/>
          </a:xfrm>
          <a:prstGeom prst="rect">
            <a:avLst/>
          </a:prstGeom>
        </p:spPr>
      </p:pic>
      <p:pic>
        <p:nvPicPr>
          <p:cNvPr id="3" name="Resim 2">
            <a:extLst>
              <a:ext uri="{FF2B5EF4-FFF2-40B4-BE49-F238E27FC236}">
                <a16:creationId xmlns:a16="http://schemas.microsoft.com/office/drawing/2014/main" id="{0AAF4071-B867-F196-CECE-50316BD255DC}"/>
              </a:ext>
            </a:extLst>
          </p:cNvPr>
          <p:cNvPicPr>
            <a:picLocks noChangeAspect="1"/>
          </p:cNvPicPr>
          <p:nvPr/>
        </p:nvPicPr>
        <p:blipFill>
          <a:blip r:embed="rId3"/>
          <a:stretch>
            <a:fillRect/>
          </a:stretch>
        </p:blipFill>
        <p:spPr>
          <a:xfrm>
            <a:off x="6834637" y="161652"/>
            <a:ext cx="5154016" cy="6534696"/>
          </a:xfrm>
          <a:prstGeom prst="rect">
            <a:avLst/>
          </a:prstGeom>
        </p:spPr>
      </p:pic>
    </p:spTree>
    <p:extLst>
      <p:ext uri="{BB962C8B-B14F-4D97-AF65-F5344CB8AC3E}">
        <p14:creationId xmlns:p14="http://schemas.microsoft.com/office/powerpoint/2010/main" val="2925655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EF744-9D39-D39C-EFF0-5AE4762A7A6E}"/>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C9020C6E-3238-F669-A4D9-C7EF9345B83A}"/>
              </a:ext>
            </a:extLst>
          </p:cNvPr>
          <p:cNvSpPr>
            <a:spLocks noGrp="1"/>
          </p:cNvSpPr>
          <p:nvPr>
            <p:ph type="title"/>
          </p:nvPr>
        </p:nvSpPr>
        <p:spPr/>
        <p:txBody>
          <a:bodyPr/>
          <a:lstStyle/>
          <a:p>
            <a:pPr algn="ctr"/>
            <a:r>
              <a:rPr lang="tr-TR" sz="3733" b="1" dirty="0">
                <a:solidFill>
                  <a:schemeClr val="accent1">
                    <a:lumMod val="50000"/>
                  </a:schemeClr>
                </a:solidFill>
                <a:latin typeface="Calibri "/>
                <a:ea typeface="+mn-ea"/>
                <a:cs typeface="Times New Roman" panose="02020603050405020304" pitchFamily="18" charset="0"/>
              </a:rPr>
              <a:t>İkinci Rehberde Temel Revizyonlar-Eklemeler</a:t>
            </a:r>
            <a:endParaRPr lang="en-US" sz="3733" b="1" dirty="0">
              <a:solidFill>
                <a:schemeClr val="accent1">
                  <a:lumMod val="50000"/>
                </a:schemeClr>
              </a:solidFill>
              <a:latin typeface="Calibri "/>
              <a:ea typeface="+mn-ea"/>
              <a:cs typeface="Times New Roman" panose="02020603050405020304" pitchFamily="18" charset="0"/>
            </a:endParaRPr>
          </a:p>
        </p:txBody>
      </p:sp>
      <p:sp>
        <p:nvSpPr>
          <p:cNvPr id="3" name="İçerik Yer Tutucusu 2">
            <a:extLst>
              <a:ext uri="{FF2B5EF4-FFF2-40B4-BE49-F238E27FC236}">
                <a16:creationId xmlns:a16="http://schemas.microsoft.com/office/drawing/2014/main" id="{0AA625D5-8D36-F7D0-5E20-4EE58A0C4C1F}"/>
              </a:ext>
            </a:extLst>
          </p:cNvPr>
          <p:cNvSpPr>
            <a:spLocks noGrp="1"/>
          </p:cNvSpPr>
          <p:nvPr>
            <p:ph idx="1"/>
          </p:nvPr>
        </p:nvSpPr>
        <p:spPr>
          <a:xfrm>
            <a:off x="838200" y="1690688"/>
            <a:ext cx="10515600" cy="4486275"/>
          </a:xfrm>
        </p:spPr>
        <p:txBody>
          <a:bodyPr>
            <a:normAutofit fontScale="92500" lnSpcReduction="20000"/>
          </a:bodyPr>
          <a:lstStyle/>
          <a:p>
            <a:r>
              <a:rPr lang="tr-TR" dirty="0"/>
              <a:t>Birim Bazında Tavanı Aşan İlave Ödenek Teklifleri Tablosu eklendi</a:t>
            </a:r>
          </a:p>
          <a:p>
            <a:r>
              <a:rPr lang="tr-TR" dirty="0"/>
              <a:t>Program performans bilgilerinin hazırlanmasına ilişkin açıklamalar daha sistematik bir sıraya oturtulmuştur.</a:t>
            </a:r>
          </a:p>
          <a:p>
            <a:r>
              <a:rPr lang="tr-TR" dirty="0"/>
              <a:t>Anahtar Göstergelere İlişkin Açıklamalar Genişletilmiş</a:t>
            </a:r>
          </a:p>
          <a:p>
            <a:r>
              <a:rPr lang="tr-TR" dirty="0"/>
              <a:t>Alt Faaliyetlere Kurumsal Kod üzerinden Standart Kodlama verilmesine başlanıyor</a:t>
            </a:r>
          </a:p>
          <a:p>
            <a:r>
              <a:rPr lang="tr-TR" dirty="0"/>
              <a:t>Geçen yıl ilk rehber çıktıktan sonra program kodlamasının faaliyetler sonrası nihai hali</a:t>
            </a:r>
          </a:p>
          <a:p>
            <a:r>
              <a:rPr lang="tr-TR" dirty="0"/>
              <a:t>İdare bütçe gerekçesi bütçeye eklenecek cetveller arasında daha açık sayılıyor (performans bilgisine artan vurgu)</a:t>
            </a:r>
          </a:p>
          <a:p>
            <a:r>
              <a:rPr lang="tr-TR" dirty="0"/>
              <a:t>Stratejik planını güncellemeyen belediyeler bu yıl ki bütçeleri ve performans programı uygulama sürecine göre 2026 yılı içinde stratejik planlarında güncelleme yapabilir. </a:t>
            </a:r>
          </a:p>
          <a:p>
            <a:endParaRPr lang="tr-TR" dirty="0"/>
          </a:p>
          <a:p>
            <a:endParaRPr lang="tr-TR" dirty="0"/>
          </a:p>
          <a:p>
            <a:endParaRPr lang="en-US" dirty="0"/>
          </a:p>
        </p:txBody>
      </p:sp>
    </p:spTree>
    <p:extLst>
      <p:ext uri="{BB962C8B-B14F-4D97-AF65-F5344CB8AC3E}">
        <p14:creationId xmlns:p14="http://schemas.microsoft.com/office/powerpoint/2010/main" val="272482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AC6224A-A5B0-47B8-6A85-BC3D47D1D2A9}"/>
              </a:ext>
            </a:extLst>
          </p:cNvPr>
          <p:cNvSpPr>
            <a:spLocks noGrp="1"/>
          </p:cNvSpPr>
          <p:nvPr>
            <p:ph type="title"/>
          </p:nvPr>
        </p:nvSpPr>
        <p:spPr/>
        <p:txBody>
          <a:bodyPr/>
          <a:lstStyle/>
          <a:p>
            <a:pPr algn="ctr"/>
            <a:r>
              <a:rPr lang="tr-TR" sz="3733" b="1" dirty="0">
                <a:solidFill>
                  <a:schemeClr val="accent1">
                    <a:lumMod val="50000"/>
                  </a:schemeClr>
                </a:solidFill>
                <a:latin typeface="Calibri "/>
                <a:ea typeface="+mn-ea"/>
                <a:cs typeface="Times New Roman" panose="02020603050405020304" pitchFamily="18" charset="0"/>
              </a:rPr>
              <a:t>İkinci Rehberde Temel Revizyonlar-Eklemeler</a:t>
            </a:r>
            <a:endParaRPr lang="en-US" sz="3733" b="1" dirty="0">
              <a:solidFill>
                <a:schemeClr val="accent1">
                  <a:lumMod val="50000"/>
                </a:schemeClr>
              </a:solidFill>
              <a:latin typeface="Calibri "/>
              <a:ea typeface="+mn-ea"/>
              <a:cs typeface="Times New Roman" panose="02020603050405020304" pitchFamily="18" charset="0"/>
            </a:endParaRPr>
          </a:p>
        </p:txBody>
      </p:sp>
      <p:sp>
        <p:nvSpPr>
          <p:cNvPr id="3" name="İçerik Yer Tutucusu 2">
            <a:extLst>
              <a:ext uri="{FF2B5EF4-FFF2-40B4-BE49-F238E27FC236}">
                <a16:creationId xmlns:a16="http://schemas.microsoft.com/office/drawing/2014/main" id="{DE217764-A5DC-776E-08CA-AE1E5AEB1585}"/>
              </a:ext>
            </a:extLst>
          </p:cNvPr>
          <p:cNvSpPr>
            <a:spLocks noGrp="1"/>
          </p:cNvSpPr>
          <p:nvPr>
            <p:ph idx="1"/>
          </p:nvPr>
        </p:nvSpPr>
        <p:spPr>
          <a:xfrm>
            <a:off x="838200" y="1690688"/>
            <a:ext cx="10515600" cy="4486275"/>
          </a:xfrm>
        </p:spPr>
        <p:txBody>
          <a:bodyPr>
            <a:normAutofit/>
          </a:bodyPr>
          <a:lstStyle/>
          <a:p>
            <a:pPr marL="0" indent="0">
              <a:buNone/>
            </a:pPr>
            <a:r>
              <a:rPr lang="tr-TR" b="1" dirty="0"/>
              <a:t>2027–2029 Rehberi</a:t>
            </a:r>
            <a:r>
              <a:rPr lang="tr-TR" dirty="0"/>
              <a:t> önceki sürüme göre yeni kurallar getirmekten ziyade;</a:t>
            </a:r>
          </a:p>
          <a:p>
            <a:r>
              <a:rPr lang="tr-TR" dirty="0"/>
              <a:t>uygulama birliğini güçlendirmeyi, </a:t>
            </a:r>
          </a:p>
          <a:p>
            <a:r>
              <a:rPr lang="tr-TR" dirty="0"/>
              <a:t>program bütçe yaklaşımını daha anlaşılır hâle getirmeyi, </a:t>
            </a:r>
          </a:p>
          <a:p>
            <a:r>
              <a:rPr lang="tr-TR" dirty="0"/>
              <a:t>performans programı ile bütçe arasındaki ilişkiyi netleştirmeyi, </a:t>
            </a:r>
          </a:p>
          <a:p>
            <a:r>
              <a:rPr lang="tr-TR" dirty="0"/>
              <a:t>bütçe tekliflerinin hazırlanmasında uygulayıcılara daha fazla rehberlik etmeyi </a:t>
            </a:r>
          </a:p>
          <a:p>
            <a:pPr marL="0" indent="0">
              <a:buNone/>
            </a:pPr>
            <a:r>
              <a:rPr lang="tr-TR" dirty="0"/>
              <a:t>amaçlayan revizyonlar içermektedir.</a:t>
            </a:r>
          </a:p>
          <a:p>
            <a:pPr marL="0" indent="0">
              <a:buNone/>
            </a:pPr>
            <a:r>
              <a:rPr lang="tr-TR" dirty="0"/>
              <a:t>Daha yolumuz var. </a:t>
            </a:r>
          </a:p>
          <a:p>
            <a:endParaRPr lang="tr-TR" dirty="0"/>
          </a:p>
          <a:p>
            <a:endParaRPr lang="tr-TR" dirty="0"/>
          </a:p>
          <a:p>
            <a:endParaRPr lang="en-US" dirty="0"/>
          </a:p>
        </p:txBody>
      </p:sp>
    </p:spTree>
    <p:extLst>
      <p:ext uri="{BB962C8B-B14F-4D97-AF65-F5344CB8AC3E}">
        <p14:creationId xmlns:p14="http://schemas.microsoft.com/office/powerpoint/2010/main" val="961052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E56BDD2-2380-47CC-B329-6A44A643A954}"/>
              </a:ext>
            </a:extLst>
          </p:cNvPr>
          <p:cNvPicPr>
            <a:picLocks noChangeAspect="1"/>
          </p:cNvPicPr>
          <p:nvPr/>
        </p:nvPicPr>
        <p:blipFill>
          <a:blip r:embed="rId2"/>
          <a:stretch>
            <a:fillRect/>
          </a:stretch>
        </p:blipFill>
        <p:spPr>
          <a:xfrm>
            <a:off x="5746824" y="-92026"/>
            <a:ext cx="5124449" cy="6891793"/>
          </a:xfrm>
          <a:prstGeom prst="rect">
            <a:avLst/>
          </a:prstGeom>
        </p:spPr>
      </p:pic>
      <p:sp>
        <p:nvSpPr>
          <p:cNvPr id="2" name="Metin kutusu 1">
            <a:extLst>
              <a:ext uri="{FF2B5EF4-FFF2-40B4-BE49-F238E27FC236}">
                <a16:creationId xmlns:a16="http://schemas.microsoft.com/office/drawing/2014/main" id="{5CC37604-17DF-F431-5135-7F5BDD360415}"/>
              </a:ext>
            </a:extLst>
          </p:cNvPr>
          <p:cNvSpPr txBox="1"/>
          <p:nvPr/>
        </p:nvSpPr>
        <p:spPr>
          <a:xfrm>
            <a:off x="289419" y="673260"/>
            <a:ext cx="4829247" cy="6001643"/>
          </a:xfrm>
          <a:prstGeom prst="rect">
            <a:avLst/>
          </a:prstGeom>
          <a:noFill/>
        </p:spPr>
        <p:txBody>
          <a:bodyPr wrap="square" rtlCol="0">
            <a:spAutoFit/>
          </a:bodyPr>
          <a:lstStyle/>
          <a:p>
            <a:r>
              <a:rPr lang="tr-TR" sz="2400" dirty="0"/>
              <a:t>Program, alt program ve faaliyetler rehberlerde standart olarak belirlenmekte.</a:t>
            </a:r>
          </a:p>
          <a:p>
            <a:endParaRPr lang="tr-TR" sz="2400" dirty="0"/>
          </a:p>
          <a:p>
            <a:r>
              <a:rPr lang="tr-TR" sz="2400" dirty="0"/>
              <a:t>Yönetmeliğin değişen hükmünde: </a:t>
            </a:r>
            <a:r>
              <a:rPr lang="tr-TR" sz="2400" b="1" i="1" dirty="0">
                <a:latin typeface="Calibri" panose="020F0502020204030204" pitchFamily="34" charset="0"/>
                <a:ea typeface="Calibri" panose="020F0502020204030204" pitchFamily="34" charset="0"/>
                <a:cs typeface="Times New Roman" panose="02020603050405020304" pitchFamily="18" charset="0"/>
              </a:rPr>
              <a:t>Kurumlar tarafından kullanılacak program, alt program ve faaliyetler mahalli idareler bütçe hazırlama rehberinde gösterilir denmekte (Md 6)</a:t>
            </a:r>
            <a:endParaRPr lang="tr-TR" sz="2400" b="1" i="1" dirty="0"/>
          </a:p>
          <a:p>
            <a:endParaRPr lang="tr-TR" sz="2400" dirty="0"/>
          </a:p>
          <a:p>
            <a:r>
              <a:rPr lang="tr-TR" sz="2400" dirty="0"/>
              <a:t>Alt faaliyetler ve projeler ise geliştirilen bir havuz çerçevesinde kurumlar tarafından esnek bir şekilde oluşturulmakta.</a:t>
            </a:r>
          </a:p>
          <a:p>
            <a:endParaRPr lang="tr-TR" sz="2400" dirty="0"/>
          </a:p>
        </p:txBody>
      </p:sp>
      <p:sp>
        <p:nvSpPr>
          <p:cNvPr id="4" name="Metin kutusu 3">
            <a:extLst>
              <a:ext uri="{FF2B5EF4-FFF2-40B4-BE49-F238E27FC236}">
                <a16:creationId xmlns:a16="http://schemas.microsoft.com/office/drawing/2014/main" id="{3FF938EB-9D97-2BA9-B8FD-B92379CDC0ED}"/>
              </a:ext>
            </a:extLst>
          </p:cNvPr>
          <p:cNvSpPr txBox="1"/>
          <p:nvPr/>
        </p:nvSpPr>
        <p:spPr>
          <a:xfrm>
            <a:off x="780806" y="58234"/>
            <a:ext cx="8153076" cy="584775"/>
          </a:xfrm>
          <a:prstGeom prst="rect">
            <a:avLst/>
          </a:prstGeom>
          <a:noFill/>
        </p:spPr>
        <p:txBody>
          <a:bodyPr wrap="square">
            <a:spAutoFit/>
          </a:bodyPr>
          <a:lstStyle/>
          <a:p>
            <a:r>
              <a:rPr lang="tr-TR" sz="3200" b="1" dirty="0"/>
              <a:t>Öngörülen </a:t>
            </a:r>
            <a:r>
              <a:rPr lang="en-US" sz="3200" b="1" dirty="0"/>
              <a:t>Program </a:t>
            </a:r>
            <a:r>
              <a:rPr lang="en-US" sz="3200" b="1" dirty="0" err="1"/>
              <a:t>Bütçe</a:t>
            </a:r>
            <a:r>
              <a:rPr lang="en-US" sz="3200" b="1" dirty="0"/>
              <a:t> Yapısı</a:t>
            </a:r>
            <a:endParaRPr lang="en-GB" sz="3200" dirty="0"/>
          </a:p>
        </p:txBody>
      </p:sp>
    </p:spTree>
    <p:extLst>
      <p:ext uri="{BB962C8B-B14F-4D97-AF65-F5344CB8AC3E}">
        <p14:creationId xmlns:p14="http://schemas.microsoft.com/office/powerpoint/2010/main" val="697556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kdörtgen 1"/>
          <p:cNvSpPr/>
          <p:nvPr/>
        </p:nvSpPr>
        <p:spPr>
          <a:xfrm>
            <a:off x="920667" y="1667469"/>
            <a:ext cx="10164780" cy="4401846"/>
          </a:xfrm>
          <a:prstGeom prst="rect">
            <a:avLst/>
          </a:prstGeom>
        </p:spPr>
        <p:txBody>
          <a:bodyPr wrap="square">
            <a:spAutoFit/>
          </a:bodyPr>
          <a:lstStyle/>
          <a:p>
            <a:pPr algn="just">
              <a:spcAft>
                <a:spcPts val="800"/>
              </a:spcAft>
            </a:pPr>
            <a:r>
              <a:rPr lang="tr-TR" sz="2667" b="1" dirty="0">
                <a:latin typeface="Calibri" panose="020F0502020204030204" pitchFamily="34" charset="0"/>
                <a:ea typeface="Times New Roman" panose="02020603050405020304" pitchFamily="18" charset="0"/>
              </a:rPr>
              <a:t>Program: </a:t>
            </a:r>
            <a:r>
              <a:rPr lang="tr-TR" sz="2667" b="1" i="1" dirty="0">
                <a:latin typeface="Calibri" panose="020F0502020204030204" pitchFamily="34" charset="0"/>
                <a:ea typeface="Times New Roman" panose="02020603050405020304" pitchFamily="18" charset="0"/>
              </a:rPr>
              <a:t>Kamu idarelerinin temel görev ve sorumlulukları esas alınarak kaynak tahsis edilen, birbiriyle uyumlu ve anlamlı şekilde bir araya getirilmiş faaliyetler grubudur. </a:t>
            </a:r>
          </a:p>
          <a:p>
            <a:pPr algn="just">
              <a:spcAft>
                <a:spcPts val="800"/>
              </a:spcAft>
            </a:pPr>
            <a:r>
              <a:rPr lang="tr-TR" sz="2667" dirty="0">
                <a:latin typeface="Calibri" panose="020F0502020204030204" pitchFamily="34" charset="0"/>
                <a:ea typeface="Times New Roman" panose="02020603050405020304" pitchFamily="18" charset="0"/>
              </a:rPr>
              <a:t>Programlar ulaşılmak istenen kamusal hizmet sonuçlara erişmek için yapılması gereken faaliyetleri bir araya getiren, bunlara kaynak tahsisini sağlayan ve sonuçlara ulaşma düzeyinin izlenmesi ve değerlendirilmesine izin veren yapılardır. </a:t>
            </a:r>
          </a:p>
          <a:p>
            <a:pPr algn="just">
              <a:spcAft>
                <a:spcPts val="800"/>
              </a:spcAft>
            </a:pPr>
            <a:r>
              <a:rPr lang="tr-TR" sz="2667" dirty="0">
                <a:latin typeface="Calibri" panose="020F0502020204030204" pitchFamily="34" charset="0"/>
                <a:ea typeface="Times New Roman" panose="02020603050405020304" pitchFamily="18" charset="0"/>
              </a:rPr>
              <a:t>Bir program sadece bir birimin sorumluluğunda olabileceği gibi birden fazla birimin katkı vereceği ortak programlar olarak da tasarlanabilmektedir. </a:t>
            </a:r>
          </a:p>
        </p:txBody>
      </p:sp>
      <p:sp>
        <p:nvSpPr>
          <p:cNvPr id="3" name="TextBox 4"/>
          <p:cNvSpPr txBox="1"/>
          <p:nvPr/>
        </p:nvSpPr>
        <p:spPr>
          <a:xfrm>
            <a:off x="1911532" y="626469"/>
            <a:ext cx="7387920" cy="666786"/>
          </a:xfrm>
          <a:prstGeom prst="rect">
            <a:avLst/>
          </a:prstGeom>
          <a:noFill/>
        </p:spPr>
        <p:txBody>
          <a:bodyPr wrap="none" rtlCol="0">
            <a:spAutoFit/>
          </a:bodyPr>
          <a:lstStyle/>
          <a:p>
            <a:pPr algn="ctr"/>
            <a:r>
              <a:rPr lang="tr-TR" sz="3733" b="1" dirty="0">
                <a:solidFill>
                  <a:schemeClr val="accent1">
                    <a:lumMod val="50000"/>
                  </a:schemeClr>
                </a:solidFill>
                <a:latin typeface="Calibri "/>
                <a:cs typeface="Times New Roman" panose="02020603050405020304" pitchFamily="18" charset="0"/>
              </a:rPr>
              <a:t>Program Sınıflandırması: Programlar</a:t>
            </a:r>
            <a:endParaRPr lang="en-US" sz="3733" b="1" dirty="0">
              <a:solidFill>
                <a:schemeClr val="accent1">
                  <a:lumMod val="50000"/>
                </a:schemeClr>
              </a:solidFill>
              <a:latin typeface="Calibri "/>
              <a:cs typeface="Times New Roman" panose="02020603050405020304" pitchFamily="18" charset="0"/>
            </a:endParaRPr>
          </a:p>
        </p:txBody>
      </p:sp>
    </p:spTree>
    <p:extLst>
      <p:ext uri="{BB962C8B-B14F-4D97-AF65-F5344CB8AC3E}">
        <p14:creationId xmlns:p14="http://schemas.microsoft.com/office/powerpoint/2010/main" val="1304449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E0B1ABDA-E8DA-7AFC-6A27-F8252CD4BEED}"/>
              </a:ext>
            </a:extLst>
          </p:cNvPr>
          <p:cNvPicPr>
            <a:picLocks noChangeAspect="1"/>
          </p:cNvPicPr>
          <p:nvPr/>
        </p:nvPicPr>
        <p:blipFill>
          <a:blip r:embed="rId2"/>
          <a:stretch>
            <a:fillRect/>
          </a:stretch>
        </p:blipFill>
        <p:spPr>
          <a:xfrm>
            <a:off x="6096000" y="360406"/>
            <a:ext cx="5223641" cy="4933407"/>
          </a:xfrm>
          <a:prstGeom prst="rect">
            <a:avLst/>
          </a:prstGeom>
        </p:spPr>
      </p:pic>
      <p:pic>
        <p:nvPicPr>
          <p:cNvPr id="7" name="Resim 6">
            <a:extLst>
              <a:ext uri="{FF2B5EF4-FFF2-40B4-BE49-F238E27FC236}">
                <a16:creationId xmlns:a16="http://schemas.microsoft.com/office/drawing/2014/main" id="{E6F94F66-C2C1-F7A7-1F27-55DC94418687}"/>
              </a:ext>
            </a:extLst>
          </p:cNvPr>
          <p:cNvPicPr>
            <a:picLocks noChangeAspect="1"/>
          </p:cNvPicPr>
          <p:nvPr/>
        </p:nvPicPr>
        <p:blipFill>
          <a:blip r:embed="rId3"/>
          <a:stretch>
            <a:fillRect/>
          </a:stretch>
        </p:blipFill>
        <p:spPr>
          <a:xfrm>
            <a:off x="168166" y="360406"/>
            <a:ext cx="5770179" cy="5672532"/>
          </a:xfrm>
          <a:prstGeom prst="rect">
            <a:avLst/>
          </a:prstGeom>
        </p:spPr>
      </p:pic>
    </p:spTree>
    <p:extLst>
      <p:ext uri="{BB962C8B-B14F-4D97-AF65-F5344CB8AC3E}">
        <p14:creationId xmlns:p14="http://schemas.microsoft.com/office/powerpoint/2010/main" val="1796583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Dikdörtgen 2"/>
          <p:cNvSpPr/>
          <p:nvPr/>
        </p:nvSpPr>
        <p:spPr>
          <a:xfrm>
            <a:off x="1089223" y="914444"/>
            <a:ext cx="2021707" cy="480260"/>
          </a:xfrm>
          <a:prstGeom prst="rect">
            <a:avLst/>
          </a:prstGeom>
        </p:spPr>
        <p:txBody>
          <a:bodyPr wrap="none">
            <a:spAutoFit/>
          </a:bodyPr>
          <a:lstStyle/>
          <a:p>
            <a:pPr algn="just">
              <a:lnSpc>
                <a:spcPct val="114000"/>
              </a:lnSpc>
              <a:spcBef>
                <a:spcPts val="600"/>
              </a:spcBef>
            </a:pPr>
            <a:r>
              <a:rPr lang="tr-TR" sz="2400" u="sng" dirty="0">
                <a:latin typeface="Times New Roman" panose="02020603050405020304" pitchFamily="18" charset="0"/>
                <a:cs typeface="Times New Roman" panose="02020603050405020304" pitchFamily="18" charset="0"/>
              </a:rPr>
              <a:t>Ortak Program</a:t>
            </a:r>
          </a:p>
        </p:txBody>
      </p:sp>
      <p:sp>
        <p:nvSpPr>
          <p:cNvPr id="13" name="TextBox 4"/>
          <p:cNvSpPr txBox="1"/>
          <p:nvPr/>
        </p:nvSpPr>
        <p:spPr>
          <a:xfrm>
            <a:off x="978142" y="281313"/>
            <a:ext cx="5791457" cy="553998"/>
          </a:xfrm>
          <a:prstGeom prst="rect">
            <a:avLst/>
          </a:prstGeom>
          <a:noFill/>
        </p:spPr>
        <p:txBody>
          <a:bodyPr wrap="none" rtlCol="0">
            <a:spAutoFit/>
          </a:bodyPr>
          <a:lstStyle/>
          <a:p>
            <a:r>
              <a:rPr lang="tr-TR" sz="3000" b="1" dirty="0">
                <a:latin typeface="Times New Roman" panose="02020603050405020304" pitchFamily="18" charset="0"/>
                <a:cs typeface="Times New Roman" panose="02020603050405020304" pitchFamily="18" charset="0"/>
              </a:rPr>
              <a:t>Program Sınıflandırması ve Bütçe</a:t>
            </a:r>
            <a:endParaRPr lang="en-US" sz="3000" b="1" dirty="0">
              <a:latin typeface="Times New Roman" panose="02020603050405020304" pitchFamily="18" charset="0"/>
              <a:cs typeface="Times New Roman" panose="02020603050405020304" pitchFamily="18" charset="0"/>
            </a:endParaRPr>
          </a:p>
        </p:txBody>
      </p:sp>
      <p:sp>
        <p:nvSpPr>
          <p:cNvPr id="18" name="Sağ Ok 17"/>
          <p:cNvSpPr/>
          <p:nvPr/>
        </p:nvSpPr>
        <p:spPr>
          <a:xfrm>
            <a:off x="1719845" y="1793206"/>
            <a:ext cx="3590081" cy="1254580"/>
          </a:xfrm>
          <a:prstGeom prst="rightArrow">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dirty="0">
                <a:solidFill>
                  <a:prstClr val="black"/>
                </a:solidFill>
                <a:latin typeface="Times New Roman" panose="02020603050405020304" pitchFamily="18" charset="0"/>
                <a:cs typeface="Times New Roman" panose="02020603050405020304" pitchFamily="18" charset="0"/>
              </a:rPr>
              <a:t>Ortak Program</a:t>
            </a:r>
            <a:endParaRPr lang="tr-TR" dirty="0"/>
          </a:p>
        </p:txBody>
      </p:sp>
      <p:sp>
        <p:nvSpPr>
          <p:cNvPr id="19" name="Sağ Ok 18"/>
          <p:cNvSpPr/>
          <p:nvPr/>
        </p:nvSpPr>
        <p:spPr>
          <a:xfrm>
            <a:off x="1719845" y="3341910"/>
            <a:ext cx="3590081" cy="1254580"/>
          </a:xfrm>
          <a:prstGeom prst="rightArrow">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400" dirty="0">
                <a:solidFill>
                  <a:prstClr val="black"/>
                </a:solidFill>
                <a:latin typeface="Times New Roman" panose="02020603050405020304" pitchFamily="18" charset="0"/>
                <a:cs typeface="Times New Roman" panose="02020603050405020304" pitchFamily="18" charset="0"/>
              </a:rPr>
              <a:t>Program Koordinasyonundan </a:t>
            </a:r>
          </a:p>
          <a:p>
            <a:pPr lvl="0" algn="ctr"/>
            <a:r>
              <a:rPr lang="tr-TR" sz="1400" dirty="0">
                <a:solidFill>
                  <a:prstClr val="black"/>
                </a:solidFill>
                <a:latin typeface="Times New Roman" panose="02020603050405020304" pitchFamily="18" charset="0"/>
                <a:cs typeface="Times New Roman" panose="02020603050405020304" pitchFamily="18" charset="0"/>
              </a:rPr>
              <a:t>Sorumlu İdare</a:t>
            </a:r>
            <a:endParaRPr lang="tr-TR" sz="1400" dirty="0"/>
          </a:p>
        </p:txBody>
      </p:sp>
      <p:sp>
        <p:nvSpPr>
          <p:cNvPr id="20" name="Sağ Ok 19"/>
          <p:cNvSpPr/>
          <p:nvPr/>
        </p:nvSpPr>
        <p:spPr>
          <a:xfrm>
            <a:off x="1773838" y="4901287"/>
            <a:ext cx="3590081" cy="1254580"/>
          </a:xfrm>
          <a:prstGeom prst="rightArrow">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600" dirty="0">
                <a:solidFill>
                  <a:prstClr val="black"/>
                </a:solidFill>
                <a:latin typeface="Times New Roman" panose="02020603050405020304" pitchFamily="18" charset="0"/>
                <a:cs typeface="Times New Roman" panose="02020603050405020304" pitchFamily="18" charset="0"/>
              </a:rPr>
              <a:t>Programı Yürüten İdareler</a:t>
            </a:r>
            <a:endParaRPr lang="tr-TR" sz="1600" dirty="0"/>
          </a:p>
        </p:txBody>
      </p:sp>
      <p:sp>
        <p:nvSpPr>
          <p:cNvPr id="21" name="Yuvarlatılmış Dikdörtgen 20"/>
          <p:cNvSpPr/>
          <p:nvPr/>
        </p:nvSpPr>
        <p:spPr>
          <a:xfrm>
            <a:off x="5739479" y="1706330"/>
            <a:ext cx="4261772" cy="1416287"/>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b="1" dirty="0">
                <a:solidFill>
                  <a:schemeClr val="tx1"/>
                </a:solidFill>
                <a:latin typeface="Times New Roman" panose="02020603050405020304" pitchFamily="18" charset="0"/>
                <a:cs typeface="Times New Roman" panose="02020603050405020304" pitchFamily="18" charset="0"/>
              </a:rPr>
              <a:t>ŞEHİRCİLİK VE RİSK ODAKLI BÜTÜNLEŞİK AFET YÖNETİMİ</a:t>
            </a:r>
            <a:endParaRPr lang="tr-TR" dirty="0">
              <a:solidFill>
                <a:schemeClr val="tx1"/>
              </a:solidFill>
            </a:endParaRPr>
          </a:p>
        </p:txBody>
      </p:sp>
      <p:sp>
        <p:nvSpPr>
          <p:cNvPr id="22" name="Yuvarlatılmış Dikdörtgen 21"/>
          <p:cNvSpPr/>
          <p:nvPr/>
        </p:nvSpPr>
        <p:spPr>
          <a:xfrm>
            <a:off x="5739479" y="3255034"/>
            <a:ext cx="4261772" cy="1416287"/>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solidFill>
                  <a:schemeClr val="tx1"/>
                </a:solidFill>
              </a:rPr>
              <a:t>İMAR VE ŞEHİRCİLİK DAİRESİ BAŞKANLIĞI</a:t>
            </a:r>
          </a:p>
        </p:txBody>
      </p:sp>
      <p:sp>
        <p:nvSpPr>
          <p:cNvPr id="23" name="Yuvarlatılmış Dikdörtgen 22"/>
          <p:cNvSpPr/>
          <p:nvPr/>
        </p:nvSpPr>
        <p:spPr>
          <a:xfrm>
            <a:off x="5739479" y="4814410"/>
            <a:ext cx="4261772" cy="1500871"/>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solidFill>
                  <a:schemeClr val="tx1"/>
                </a:solidFill>
              </a:rPr>
              <a:t>İMAR VE ŞEHİRCİLİK DAİRESİ BAŞKANLIĞI</a:t>
            </a:r>
          </a:p>
          <a:p>
            <a:r>
              <a:rPr lang="tr-TR" dirty="0">
                <a:solidFill>
                  <a:schemeClr val="tx1"/>
                </a:solidFill>
              </a:rPr>
              <a:t>FEN İŞLERİ DAİRE BAŞKANLIĞI</a:t>
            </a:r>
          </a:p>
          <a:p>
            <a:r>
              <a:rPr lang="tr-TR" dirty="0">
                <a:solidFill>
                  <a:schemeClr val="tx1"/>
                </a:solidFill>
              </a:rPr>
              <a:t>İTFAİYE DAİRESİ BAŞKANLIĞI</a:t>
            </a:r>
          </a:p>
          <a:p>
            <a:r>
              <a:rPr lang="tr-TR" dirty="0">
                <a:solidFill>
                  <a:schemeClr val="tx1"/>
                </a:solidFill>
              </a:rPr>
              <a:t>PARK VE BAHÇELER DAİRESİ BAŞKANLIĞ</a:t>
            </a:r>
          </a:p>
          <a:p>
            <a:endParaRPr lang="tr-TR" dirty="0">
              <a:solidFill>
                <a:schemeClr val="tx1"/>
              </a:solidFill>
            </a:endParaRPr>
          </a:p>
        </p:txBody>
      </p:sp>
    </p:spTree>
    <p:extLst>
      <p:ext uri="{BB962C8B-B14F-4D97-AF65-F5344CB8AC3E}">
        <p14:creationId xmlns:p14="http://schemas.microsoft.com/office/powerpoint/2010/main" val="4199488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F01AA0B-6713-FCC0-E76A-DB70A544B270}"/>
            </a:ext>
          </a:extLst>
        </p:cNvPr>
        <p:cNvGrpSpPr/>
        <p:nvPr/>
      </p:nvGrpSpPr>
      <p:grpSpPr>
        <a:xfrm>
          <a:off x="0" y="0"/>
          <a:ext cx="0" cy="0"/>
          <a:chOff x="0" y="0"/>
          <a:chExt cx="0" cy="0"/>
        </a:xfrm>
      </p:grpSpPr>
      <p:sp>
        <p:nvSpPr>
          <p:cNvPr id="2" name="Dikdörtgen 1">
            <a:extLst>
              <a:ext uri="{FF2B5EF4-FFF2-40B4-BE49-F238E27FC236}">
                <a16:creationId xmlns:a16="http://schemas.microsoft.com/office/drawing/2014/main" id="{8AFE3DD5-6A50-A3FE-E6B3-E6FF7821A716}"/>
              </a:ext>
            </a:extLst>
          </p:cNvPr>
          <p:cNvSpPr/>
          <p:nvPr/>
        </p:nvSpPr>
        <p:spPr>
          <a:xfrm>
            <a:off x="1013610" y="1069267"/>
            <a:ext cx="10164780" cy="5406608"/>
          </a:xfrm>
          <a:prstGeom prst="rect">
            <a:avLst/>
          </a:prstGeom>
        </p:spPr>
        <p:txBody>
          <a:bodyPr wrap="square">
            <a:spAutoFit/>
          </a:bodyPr>
          <a:lstStyle/>
          <a:p>
            <a:pPr algn="just">
              <a:spcAft>
                <a:spcPts val="800"/>
              </a:spcAft>
            </a:pPr>
            <a:r>
              <a:rPr lang="tr-TR" sz="2400" b="1" i="1" dirty="0">
                <a:ea typeface="Times New Roman" panose="02020603050405020304" pitchFamily="18" charset="0"/>
              </a:rPr>
              <a:t>Alt programlar program kapsamındaki ürün ve hizmetlerin, nitelikleri itibarıyla alt gruplara ayrılmasını sağlar. </a:t>
            </a:r>
            <a:r>
              <a:rPr lang="tr-TR" sz="2400" dirty="0">
                <a:ea typeface="Times New Roman" panose="02020603050405020304" pitchFamily="18" charset="0"/>
              </a:rPr>
              <a:t>Alt programlar da programların belirlenmesine benzer bir sürece tabidir. </a:t>
            </a:r>
          </a:p>
          <a:p>
            <a:pPr algn="just">
              <a:spcAft>
                <a:spcPts val="800"/>
              </a:spcAft>
            </a:pPr>
            <a:r>
              <a:rPr lang="tr-TR" sz="2400" b="1" i="1" dirty="0">
                <a:ea typeface="Times New Roman" panose="02020603050405020304" pitchFamily="18" charset="0"/>
              </a:rPr>
              <a:t>Faaliyetler</a:t>
            </a:r>
            <a:r>
              <a:rPr lang="tr-TR" sz="2400" b="1" dirty="0">
                <a:ea typeface="Times New Roman" panose="02020603050405020304" pitchFamily="18" charset="0"/>
              </a:rPr>
              <a:t>:</a:t>
            </a:r>
            <a:r>
              <a:rPr lang="tr-TR" sz="2400" dirty="0">
                <a:ea typeface="Times New Roman" panose="02020603050405020304" pitchFamily="18" charset="0"/>
              </a:rPr>
              <a:t> Kamu kaynağı kullanmak suretiyle belirli bir ürünün üretilmesi ya da hizmetin sunulması amacıyla, planlama aşamasından üretim ve hedef kitleye sunum aşamasına kadar </a:t>
            </a:r>
            <a:r>
              <a:rPr lang="tr-TR" sz="2400" b="1" i="1" dirty="0">
                <a:ea typeface="Times New Roman" panose="02020603050405020304" pitchFamily="18" charset="0"/>
              </a:rPr>
              <a:t>gerçekleştirilen iş, işlem ve süreçler bütünüdür</a:t>
            </a:r>
            <a:r>
              <a:rPr lang="tr-TR" sz="2400" dirty="0">
                <a:ea typeface="Times New Roman" panose="02020603050405020304" pitchFamily="18" charset="0"/>
              </a:rPr>
              <a:t>. </a:t>
            </a:r>
          </a:p>
          <a:p>
            <a:pPr algn="just">
              <a:spcAft>
                <a:spcPts val="800"/>
              </a:spcAft>
            </a:pPr>
            <a:r>
              <a:rPr lang="tr-TR" sz="2400" dirty="0">
                <a:ea typeface="Times New Roman" panose="02020603050405020304" pitchFamily="18" charset="0"/>
              </a:rPr>
              <a:t>Hem yatırım hem de cari nitelikteki ödenekler faaliyetler altında yer alabilir. </a:t>
            </a:r>
          </a:p>
          <a:p>
            <a:pPr algn="just">
              <a:spcAft>
                <a:spcPts val="800"/>
              </a:spcAft>
            </a:pPr>
            <a:r>
              <a:rPr lang="tr-TR" sz="2400" b="1" i="1" dirty="0">
                <a:ea typeface="Times New Roman" panose="02020603050405020304" pitchFamily="18" charset="0"/>
              </a:rPr>
              <a:t>Alt faaliyetler: </a:t>
            </a:r>
            <a:r>
              <a:rPr lang="tr-TR" sz="2400" dirty="0">
                <a:ea typeface="Times New Roman" panose="02020603050405020304" pitchFamily="18" charset="0"/>
              </a:rPr>
              <a:t>Faaliyetlerin detaylandırılmış hali.</a:t>
            </a:r>
          </a:p>
          <a:p>
            <a:pPr algn="just">
              <a:spcAft>
                <a:spcPts val="800"/>
              </a:spcAft>
            </a:pPr>
            <a:r>
              <a:rPr lang="tr-TR" sz="2400" dirty="0">
                <a:ea typeface="Times New Roman" panose="02020603050405020304" pitchFamily="18" charset="0"/>
              </a:rPr>
              <a:t>Belediyeler eşleştirmiş oldukları her faaliyet için alt faaliyetleri kendileri belirleyecekler. Alt faaliyetler kuruluşların yönetim ihtiyaçlarının karşılanması için kullanılırlar. </a:t>
            </a:r>
          </a:p>
          <a:p>
            <a:pPr algn="just">
              <a:spcAft>
                <a:spcPts val="800"/>
              </a:spcAft>
            </a:pPr>
            <a:r>
              <a:rPr lang="tr-TR" sz="2400" dirty="0">
                <a:cs typeface="Times New Roman" panose="02020603050405020304" pitchFamily="18" charset="0"/>
              </a:rPr>
              <a:t>Yatırım programında yer alan toplulaştırılmış veya spesifik projeler için en az bir alt faaliyet oluşturulması beklenmektedir. </a:t>
            </a:r>
            <a:endParaRPr lang="tr-TR" sz="2400" dirty="0">
              <a:ea typeface="Times New Roman" panose="02020603050405020304" pitchFamily="18" charset="0"/>
            </a:endParaRPr>
          </a:p>
        </p:txBody>
      </p:sp>
      <p:sp>
        <p:nvSpPr>
          <p:cNvPr id="3" name="TextBox 4">
            <a:extLst>
              <a:ext uri="{FF2B5EF4-FFF2-40B4-BE49-F238E27FC236}">
                <a16:creationId xmlns:a16="http://schemas.microsoft.com/office/drawing/2014/main" id="{CC0895D7-20F0-3E08-693D-617D7CC117A2}"/>
              </a:ext>
            </a:extLst>
          </p:cNvPr>
          <p:cNvSpPr txBox="1"/>
          <p:nvPr/>
        </p:nvSpPr>
        <p:spPr>
          <a:xfrm>
            <a:off x="1412120" y="297815"/>
            <a:ext cx="8715399" cy="666786"/>
          </a:xfrm>
          <a:prstGeom prst="rect">
            <a:avLst/>
          </a:prstGeom>
          <a:noFill/>
        </p:spPr>
        <p:txBody>
          <a:bodyPr wrap="none" rtlCol="0">
            <a:spAutoFit/>
          </a:bodyPr>
          <a:lstStyle/>
          <a:p>
            <a:pPr algn="ctr"/>
            <a:r>
              <a:rPr lang="tr-TR" sz="3733" b="1" dirty="0">
                <a:solidFill>
                  <a:schemeClr val="accent1">
                    <a:lumMod val="50000"/>
                  </a:schemeClr>
                </a:solidFill>
                <a:latin typeface="Times New Roman" panose="02020603050405020304" pitchFamily="18" charset="0"/>
                <a:cs typeface="Times New Roman" panose="02020603050405020304" pitchFamily="18" charset="0"/>
              </a:rPr>
              <a:t>Program Sınıflandırması: Alt Programlar</a:t>
            </a:r>
            <a:endParaRPr lang="en-US" sz="3733" b="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32889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D207C7D8-7C5A-9B09-D54B-090B33AEA6F8}"/>
              </a:ext>
            </a:extLst>
          </p:cNvPr>
          <p:cNvPicPr>
            <a:picLocks noChangeAspect="1"/>
          </p:cNvPicPr>
          <p:nvPr/>
        </p:nvPicPr>
        <p:blipFill>
          <a:blip r:embed="rId2"/>
          <a:stretch>
            <a:fillRect/>
          </a:stretch>
        </p:blipFill>
        <p:spPr>
          <a:xfrm>
            <a:off x="1498170" y="65727"/>
            <a:ext cx="9247321" cy="6726547"/>
          </a:xfrm>
          <a:prstGeom prst="rect">
            <a:avLst/>
          </a:prstGeom>
        </p:spPr>
      </p:pic>
    </p:spTree>
    <p:extLst>
      <p:ext uri="{BB962C8B-B14F-4D97-AF65-F5344CB8AC3E}">
        <p14:creationId xmlns:p14="http://schemas.microsoft.com/office/powerpoint/2010/main" val="2993844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6530660-1729-7614-ADED-7C1C0BF5A66A}"/>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551FDB1B-8F9D-52BA-1847-D4246D734D22}"/>
              </a:ext>
            </a:extLst>
          </p:cNvPr>
          <p:cNvPicPr>
            <a:picLocks noChangeAspect="1"/>
          </p:cNvPicPr>
          <p:nvPr/>
        </p:nvPicPr>
        <p:blipFill>
          <a:blip r:embed="rId2"/>
          <a:stretch>
            <a:fillRect/>
          </a:stretch>
        </p:blipFill>
        <p:spPr>
          <a:xfrm>
            <a:off x="657842" y="537795"/>
            <a:ext cx="11200852" cy="5589445"/>
          </a:xfrm>
          <a:prstGeom prst="rect">
            <a:avLst/>
          </a:prstGeom>
        </p:spPr>
      </p:pic>
    </p:spTree>
    <p:extLst>
      <p:ext uri="{BB962C8B-B14F-4D97-AF65-F5344CB8AC3E}">
        <p14:creationId xmlns:p14="http://schemas.microsoft.com/office/powerpoint/2010/main" val="1198881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F15FF-6E55-58BC-962E-012D8934F493}"/>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9029F667-A0C3-8E19-B5B6-5F3B3F53FE1F}"/>
              </a:ext>
            </a:extLst>
          </p:cNvPr>
          <p:cNvSpPr>
            <a:spLocks noGrp="1"/>
          </p:cNvSpPr>
          <p:nvPr>
            <p:ph type="title"/>
          </p:nvPr>
        </p:nvSpPr>
        <p:spPr/>
        <p:txBody>
          <a:bodyPr>
            <a:normAutofit/>
          </a:bodyPr>
          <a:lstStyle/>
          <a:p>
            <a:r>
              <a:rPr lang="tr-TR" sz="5400" dirty="0">
                <a:latin typeface="+mn-lt"/>
              </a:rPr>
              <a:t>BÜTÇE ÇAĞRISI VE BÜTÇE TEKLİFLERİNDE NELER ÖNEMLİ NELERE DİKKAT ETMEK GEREKİYOR</a:t>
            </a:r>
            <a:endParaRPr lang="en-GB" sz="5400" dirty="0">
              <a:latin typeface="+mn-lt"/>
            </a:endParaRPr>
          </a:p>
        </p:txBody>
      </p:sp>
      <p:sp>
        <p:nvSpPr>
          <p:cNvPr id="3" name="Metin Yer Tutucusu 2">
            <a:extLst>
              <a:ext uri="{FF2B5EF4-FFF2-40B4-BE49-F238E27FC236}">
                <a16:creationId xmlns:a16="http://schemas.microsoft.com/office/drawing/2014/main" id="{F5A73600-6040-1C3A-A5A3-98B15694145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1974384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78497-71B9-E0C9-1141-2AE0D101AFDF}"/>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00A0831E-2872-E7CF-A074-719826FAB5CE}"/>
              </a:ext>
            </a:extLst>
          </p:cNvPr>
          <p:cNvSpPr>
            <a:spLocks noGrp="1"/>
          </p:cNvSpPr>
          <p:nvPr>
            <p:ph type="title"/>
          </p:nvPr>
        </p:nvSpPr>
        <p:spPr>
          <a:xfrm>
            <a:off x="796262" y="385931"/>
            <a:ext cx="10238361" cy="655600"/>
          </a:xfrm>
        </p:spPr>
        <p:txBody>
          <a:bodyPr>
            <a:normAutofit/>
          </a:bodyPr>
          <a:lstStyle/>
          <a:p>
            <a:pPr algn="ctr"/>
            <a:r>
              <a:rPr lang="tr-TR" sz="3733" b="1" dirty="0">
                <a:latin typeface="+mn-lt"/>
                <a:ea typeface="Times New Roman" panose="02020603050405020304" pitchFamily="18" charset="0"/>
              </a:rPr>
              <a:t>Bütçe Çağrısı ve Ekleri</a:t>
            </a:r>
            <a:endParaRPr lang="tr-TR" sz="3733" b="1" dirty="0">
              <a:latin typeface="+mn-lt"/>
            </a:endParaRPr>
          </a:p>
        </p:txBody>
      </p:sp>
      <p:sp>
        <p:nvSpPr>
          <p:cNvPr id="3" name="İçerik Yer Tutucusu 2">
            <a:extLst>
              <a:ext uri="{FF2B5EF4-FFF2-40B4-BE49-F238E27FC236}">
                <a16:creationId xmlns:a16="http://schemas.microsoft.com/office/drawing/2014/main" id="{FBDA9781-3836-DECA-39BC-64D8DBB06A24}"/>
              </a:ext>
            </a:extLst>
          </p:cNvPr>
          <p:cNvSpPr>
            <a:spLocks noGrp="1"/>
          </p:cNvSpPr>
          <p:nvPr>
            <p:ph idx="1"/>
          </p:nvPr>
        </p:nvSpPr>
        <p:spPr>
          <a:xfrm>
            <a:off x="477087" y="1241559"/>
            <a:ext cx="10876712" cy="5529827"/>
          </a:xfrm>
        </p:spPr>
        <p:txBody>
          <a:bodyPr>
            <a:normAutofit fontScale="92500" lnSpcReduction="10000"/>
          </a:bodyPr>
          <a:lstStyle/>
          <a:p>
            <a:pPr marL="0" indent="0">
              <a:buNone/>
            </a:pPr>
            <a:r>
              <a:rPr lang="tr-TR" b="1" dirty="0"/>
              <a:t>Birimlerin gider teklifleri</a:t>
            </a:r>
            <a:endParaRPr lang="tr-TR" dirty="0"/>
          </a:p>
          <a:p>
            <a:r>
              <a:rPr lang="tr-TR" b="1" dirty="0"/>
              <a:t>MADDE 23 –</a:t>
            </a:r>
            <a:r>
              <a:rPr lang="tr-TR" dirty="0"/>
              <a:t> (1) Birimler bütçe fişini </a:t>
            </a:r>
            <a:r>
              <a:rPr lang="tr-TR" b="1" dirty="0"/>
              <a:t>(Örnek-3/A) </a:t>
            </a:r>
            <a:r>
              <a:rPr lang="tr-TR" dirty="0"/>
              <a:t>kullanarak gerekçeli bütçe yılı gider teklifleri ve izleyen iki yılın gider tahminleri ile ödenek cetveli </a:t>
            </a:r>
            <a:r>
              <a:rPr lang="tr-TR" b="1" dirty="0"/>
              <a:t>(Örnek-9) </a:t>
            </a:r>
            <a:r>
              <a:rPr lang="tr-TR" dirty="0"/>
              <a:t>ve ayrıntılı harcama programını </a:t>
            </a:r>
            <a:r>
              <a:rPr lang="tr-TR" b="1" dirty="0"/>
              <a:t>(Örnek-27) </a:t>
            </a:r>
            <a:r>
              <a:rPr lang="tr-TR" dirty="0"/>
              <a:t>mali hizmetler biriminin koordinasyonunda hazırlayarak hizmet gerekçesi </a:t>
            </a:r>
            <a:r>
              <a:rPr lang="tr-TR" b="1" dirty="0">
                <a:highlight>
                  <a:srgbClr val="FFFF00"/>
                </a:highlight>
              </a:rPr>
              <a:t>(Örnek-2) </a:t>
            </a:r>
            <a:r>
              <a:rPr lang="tr-TR" dirty="0"/>
              <a:t>ile birlikte Temmuz ayının sonuna kadar mali hizmetler birimine verir.</a:t>
            </a:r>
          </a:p>
          <a:p>
            <a:r>
              <a:rPr lang="tr-TR" dirty="0"/>
              <a:t>(2) </a:t>
            </a:r>
            <a:r>
              <a:rPr lang="tr-TR" b="1" dirty="0">
                <a:highlight>
                  <a:srgbClr val="00FFFF"/>
                </a:highlight>
              </a:rPr>
              <a:t>Bütçe çağrısında belirtilmek suretiyle yukarıda belirtilen cetvellerin dışındaki bütçe hazırlığına ilişkin diğer cetvellerin de birimler tarafından doldurulması istenebilir.</a:t>
            </a:r>
          </a:p>
          <a:p>
            <a:r>
              <a:rPr lang="tr-TR" dirty="0"/>
              <a:t>(3) Gider tahminlerinde, stratejik plan, </a:t>
            </a:r>
            <a:r>
              <a:rPr lang="tr-TR" dirty="0">
                <a:highlight>
                  <a:srgbClr val="FFFF00"/>
                </a:highlight>
              </a:rPr>
              <a:t>performans programı ve yatırım programlarındaki </a:t>
            </a:r>
            <a:r>
              <a:rPr lang="tr-TR" dirty="0"/>
              <a:t>hedef ve ilkeler göz önünde bulundurulur. Ayrıca merkezi idarenin ekonomik verileri ve gelecek yıllara ilişkin öngörülerinden faydalanılır.</a:t>
            </a:r>
          </a:p>
          <a:p>
            <a:r>
              <a:rPr lang="tr-TR" dirty="0"/>
              <a:t>(5) Bütçe teklifleri, ekonomik sınıflandırmanın dördüncü düzeyini de kapsayacak şekilde hazırlanır.</a:t>
            </a:r>
          </a:p>
        </p:txBody>
      </p:sp>
    </p:spTree>
    <p:extLst>
      <p:ext uri="{BB962C8B-B14F-4D97-AF65-F5344CB8AC3E}">
        <p14:creationId xmlns:p14="http://schemas.microsoft.com/office/powerpoint/2010/main" val="14884970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38F05-4163-1883-A156-08EEB69E5D22}"/>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DB596629-CD14-CD0C-A20D-958BDBA8A060}"/>
              </a:ext>
            </a:extLst>
          </p:cNvPr>
          <p:cNvSpPr>
            <a:spLocks noGrp="1"/>
          </p:cNvSpPr>
          <p:nvPr>
            <p:ph type="title"/>
          </p:nvPr>
        </p:nvSpPr>
        <p:spPr>
          <a:xfrm>
            <a:off x="815837" y="0"/>
            <a:ext cx="10238361" cy="655600"/>
          </a:xfrm>
        </p:spPr>
        <p:txBody>
          <a:bodyPr>
            <a:normAutofit/>
          </a:bodyPr>
          <a:lstStyle/>
          <a:p>
            <a:pPr algn="ctr"/>
            <a:r>
              <a:rPr lang="tr-TR" sz="3733" b="1" dirty="0">
                <a:latin typeface="+mn-lt"/>
                <a:ea typeface="Times New Roman" panose="02020603050405020304" pitchFamily="18" charset="0"/>
              </a:rPr>
              <a:t>Bütçe Çağrısı ve Ekleri</a:t>
            </a:r>
            <a:endParaRPr lang="tr-TR" sz="3733" b="1" dirty="0">
              <a:latin typeface="+mn-lt"/>
            </a:endParaRPr>
          </a:p>
        </p:txBody>
      </p:sp>
      <p:pic>
        <p:nvPicPr>
          <p:cNvPr id="9" name="Resim 8">
            <a:extLst>
              <a:ext uri="{FF2B5EF4-FFF2-40B4-BE49-F238E27FC236}">
                <a16:creationId xmlns:a16="http://schemas.microsoft.com/office/drawing/2014/main" id="{8E36A47D-C485-BBD0-B0BF-CE6D133AF173}"/>
              </a:ext>
            </a:extLst>
          </p:cNvPr>
          <p:cNvPicPr>
            <a:picLocks noChangeAspect="1"/>
          </p:cNvPicPr>
          <p:nvPr/>
        </p:nvPicPr>
        <p:blipFill>
          <a:blip r:embed="rId2"/>
          <a:stretch>
            <a:fillRect/>
          </a:stretch>
        </p:blipFill>
        <p:spPr>
          <a:xfrm>
            <a:off x="6229789" y="655600"/>
            <a:ext cx="5814866" cy="6260123"/>
          </a:xfrm>
          <a:prstGeom prst="rect">
            <a:avLst/>
          </a:prstGeom>
        </p:spPr>
      </p:pic>
      <p:pic>
        <p:nvPicPr>
          <p:cNvPr id="11" name="Resim 10">
            <a:extLst>
              <a:ext uri="{FF2B5EF4-FFF2-40B4-BE49-F238E27FC236}">
                <a16:creationId xmlns:a16="http://schemas.microsoft.com/office/drawing/2014/main" id="{E3606387-395A-0389-7F4B-0769D7B95C9C}"/>
              </a:ext>
            </a:extLst>
          </p:cNvPr>
          <p:cNvPicPr>
            <a:picLocks noChangeAspect="1"/>
          </p:cNvPicPr>
          <p:nvPr/>
        </p:nvPicPr>
        <p:blipFill>
          <a:blip r:embed="rId3"/>
          <a:stretch>
            <a:fillRect/>
          </a:stretch>
        </p:blipFill>
        <p:spPr>
          <a:xfrm>
            <a:off x="281135" y="655600"/>
            <a:ext cx="5814866" cy="6096892"/>
          </a:xfrm>
          <a:prstGeom prst="rect">
            <a:avLst/>
          </a:prstGeom>
        </p:spPr>
      </p:pic>
    </p:spTree>
    <p:extLst>
      <p:ext uri="{BB962C8B-B14F-4D97-AF65-F5344CB8AC3E}">
        <p14:creationId xmlns:p14="http://schemas.microsoft.com/office/powerpoint/2010/main" val="10764222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F8738-7576-412F-21F6-0FE9FBF1185A}"/>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64F0C1E3-C0B5-BE20-0924-E29D43C21736}"/>
              </a:ext>
            </a:extLst>
          </p:cNvPr>
          <p:cNvSpPr>
            <a:spLocks noGrp="1"/>
          </p:cNvSpPr>
          <p:nvPr>
            <p:ph type="title"/>
          </p:nvPr>
        </p:nvSpPr>
        <p:spPr>
          <a:xfrm>
            <a:off x="815837" y="0"/>
            <a:ext cx="10238361" cy="655600"/>
          </a:xfrm>
        </p:spPr>
        <p:txBody>
          <a:bodyPr>
            <a:normAutofit/>
          </a:bodyPr>
          <a:lstStyle/>
          <a:p>
            <a:pPr algn="ctr"/>
            <a:r>
              <a:rPr lang="tr-TR" sz="3733" b="1" dirty="0">
                <a:latin typeface="+mn-lt"/>
                <a:ea typeface="Times New Roman" panose="02020603050405020304" pitchFamily="18" charset="0"/>
              </a:rPr>
              <a:t>Bütçe Çağrısı ve Ekleri</a:t>
            </a:r>
            <a:endParaRPr lang="tr-TR" sz="3733" b="1" dirty="0">
              <a:latin typeface="+mn-lt"/>
            </a:endParaRPr>
          </a:p>
        </p:txBody>
      </p:sp>
      <p:pic>
        <p:nvPicPr>
          <p:cNvPr id="4" name="Resim 3">
            <a:extLst>
              <a:ext uri="{FF2B5EF4-FFF2-40B4-BE49-F238E27FC236}">
                <a16:creationId xmlns:a16="http://schemas.microsoft.com/office/drawing/2014/main" id="{DF3D3AE2-4001-237F-AF9A-8579E902344F}"/>
              </a:ext>
            </a:extLst>
          </p:cNvPr>
          <p:cNvPicPr>
            <a:picLocks noChangeAspect="1"/>
          </p:cNvPicPr>
          <p:nvPr/>
        </p:nvPicPr>
        <p:blipFill>
          <a:blip r:embed="rId2"/>
          <a:stretch>
            <a:fillRect/>
          </a:stretch>
        </p:blipFill>
        <p:spPr>
          <a:xfrm>
            <a:off x="1776046" y="543387"/>
            <a:ext cx="7658100" cy="6247291"/>
          </a:xfrm>
          <a:prstGeom prst="rect">
            <a:avLst/>
          </a:prstGeom>
        </p:spPr>
      </p:pic>
    </p:spTree>
    <p:extLst>
      <p:ext uri="{BB962C8B-B14F-4D97-AF65-F5344CB8AC3E}">
        <p14:creationId xmlns:p14="http://schemas.microsoft.com/office/powerpoint/2010/main" val="3794845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3F2DF-1F5F-AD25-97AF-5C64A10B4EF0}"/>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2940129-A664-61CA-60BE-E95029D7B3CB}"/>
              </a:ext>
            </a:extLst>
          </p:cNvPr>
          <p:cNvSpPr>
            <a:spLocks noGrp="1"/>
          </p:cNvSpPr>
          <p:nvPr>
            <p:ph type="title"/>
          </p:nvPr>
        </p:nvSpPr>
        <p:spPr>
          <a:xfrm>
            <a:off x="815837" y="0"/>
            <a:ext cx="10238361" cy="655600"/>
          </a:xfrm>
        </p:spPr>
        <p:txBody>
          <a:bodyPr>
            <a:normAutofit/>
          </a:bodyPr>
          <a:lstStyle/>
          <a:p>
            <a:pPr algn="ctr"/>
            <a:r>
              <a:rPr lang="tr-TR" sz="3733" b="1" dirty="0">
                <a:latin typeface="+mn-lt"/>
                <a:ea typeface="Times New Roman" panose="02020603050405020304" pitchFamily="18" charset="0"/>
              </a:rPr>
              <a:t>Bütçe Çağrısı ve Ekleri</a:t>
            </a:r>
            <a:endParaRPr lang="tr-TR" sz="3733" b="1" dirty="0">
              <a:latin typeface="+mn-lt"/>
            </a:endParaRPr>
          </a:p>
        </p:txBody>
      </p:sp>
      <p:pic>
        <p:nvPicPr>
          <p:cNvPr id="6" name="Resim 5">
            <a:extLst>
              <a:ext uri="{FF2B5EF4-FFF2-40B4-BE49-F238E27FC236}">
                <a16:creationId xmlns:a16="http://schemas.microsoft.com/office/drawing/2014/main" id="{9F1D6E37-5C5A-CFE1-8508-7E1720B12245}"/>
              </a:ext>
            </a:extLst>
          </p:cNvPr>
          <p:cNvPicPr>
            <a:picLocks noChangeAspect="1"/>
          </p:cNvPicPr>
          <p:nvPr/>
        </p:nvPicPr>
        <p:blipFill>
          <a:blip r:embed="rId2"/>
          <a:stretch>
            <a:fillRect/>
          </a:stretch>
        </p:blipFill>
        <p:spPr>
          <a:xfrm>
            <a:off x="1654153" y="558885"/>
            <a:ext cx="8883693" cy="6175020"/>
          </a:xfrm>
          <a:prstGeom prst="rect">
            <a:avLst/>
          </a:prstGeom>
        </p:spPr>
      </p:pic>
    </p:spTree>
    <p:extLst>
      <p:ext uri="{BB962C8B-B14F-4D97-AF65-F5344CB8AC3E}">
        <p14:creationId xmlns:p14="http://schemas.microsoft.com/office/powerpoint/2010/main" val="18274646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51381-FAB6-6AA2-7113-D989F94FB91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38557F2-48F1-4A66-7D37-86506A4B3642}"/>
              </a:ext>
            </a:extLst>
          </p:cNvPr>
          <p:cNvSpPr>
            <a:spLocks noGrp="1"/>
          </p:cNvSpPr>
          <p:nvPr>
            <p:ph type="title"/>
          </p:nvPr>
        </p:nvSpPr>
        <p:spPr>
          <a:xfrm>
            <a:off x="815837" y="0"/>
            <a:ext cx="10238361" cy="655600"/>
          </a:xfrm>
        </p:spPr>
        <p:txBody>
          <a:bodyPr>
            <a:normAutofit/>
          </a:bodyPr>
          <a:lstStyle/>
          <a:p>
            <a:pPr algn="ctr"/>
            <a:r>
              <a:rPr lang="tr-TR" sz="3733" b="1" dirty="0">
                <a:latin typeface="+mn-lt"/>
                <a:ea typeface="Times New Roman" panose="02020603050405020304" pitchFamily="18" charset="0"/>
              </a:rPr>
              <a:t>Bütçe Çağrısı ve Ekleri</a:t>
            </a:r>
            <a:endParaRPr lang="tr-TR" sz="3733" b="1" dirty="0">
              <a:latin typeface="+mn-lt"/>
            </a:endParaRPr>
          </a:p>
        </p:txBody>
      </p:sp>
      <p:pic>
        <p:nvPicPr>
          <p:cNvPr id="7" name="Resim 6">
            <a:extLst>
              <a:ext uri="{FF2B5EF4-FFF2-40B4-BE49-F238E27FC236}">
                <a16:creationId xmlns:a16="http://schemas.microsoft.com/office/drawing/2014/main" id="{DB25AB29-0878-F0E8-781F-3C367685A711}"/>
              </a:ext>
            </a:extLst>
          </p:cNvPr>
          <p:cNvPicPr>
            <a:picLocks noChangeAspect="1"/>
          </p:cNvPicPr>
          <p:nvPr/>
        </p:nvPicPr>
        <p:blipFill>
          <a:blip r:embed="rId2"/>
          <a:stretch>
            <a:fillRect/>
          </a:stretch>
        </p:blipFill>
        <p:spPr>
          <a:xfrm>
            <a:off x="2494327" y="655600"/>
            <a:ext cx="6392411" cy="1954939"/>
          </a:xfrm>
          <a:prstGeom prst="rect">
            <a:avLst/>
          </a:prstGeom>
        </p:spPr>
      </p:pic>
      <p:pic>
        <p:nvPicPr>
          <p:cNvPr id="9" name="Resim 8">
            <a:extLst>
              <a:ext uri="{FF2B5EF4-FFF2-40B4-BE49-F238E27FC236}">
                <a16:creationId xmlns:a16="http://schemas.microsoft.com/office/drawing/2014/main" id="{5F13D0BB-27A5-217B-D32C-EA51CEA50FA8}"/>
              </a:ext>
            </a:extLst>
          </p:cNvPr>
          <p:cNvPicPr>
            <a:picLocks noChangeAspect="1"/>
          </p:cNvPicPr>
          <p:nvPr/>
        </p:nvPicPr>
        <p:blipFill>
          <a:blip r:embed="rId3"/>
          <a:stretch>
            <a:fillRect/>
          </a:stretch>
        </p:blipFill>
        <p:spPr>
          <a:xfrm>
            <a:off x="2544660" y="2298429"/>
            <a:ext cx="6660859" cy="1935420"/>
          </a:xfrm>
          <a:prstGeom prst="rect">
            <a:avLst/>
          </a:prstGeom>
        </p:spPr>
      </p:pic>
      <p:pic>
        <p:nvPicPr>
          <p:cNvPr id="11" name="Resim 10">
            <a:extLst>
              <a:ext uri="{FF2B5EF4-FFF2-40B4-BE49-F238E27FC236}">
                <a16:creationId xmlns:a16="http://schemas.microsoft.com/office/drawing/2014/main" id="{78430C72-05BC-030C-E69B-5BE6F5B75185}"/>
              </a:ext>
            </a:extLst>
          </p:cNvPr>
          <p:cNvPicPr>
            <a:picLocks noChangeAspect="1"/>
          </p:cNvPicPr>
          <p:nvPr/>
        </p:nvPicPr>
        <p:blipFill>
          <a:blip r:embed="rId4"/>
          <a:stretch>
            <a:fillRect/>
          </a:stretch>
        </p:blipFill>
        <p:spPr>
          <a:xfrm>
            <a:off x="3232558" y="4350829"/>
            <a:ext cx="4658687" cy="2603055"/>
          </a:xfrm>
          <a:prstGeom prst="rect">
            <a:avLst/>
          </a:prstGeom>
        </p:spPr>
      </p:pic>
    </p:spTree>
    <p:extLst>
      <p:ext uri="{BB962C8B-B14F-4D97-AF65-F5344CB8AC3E}">
        <p14:creationId xmlns:p14="http://schemas.microsoft.com/office/powerpoint/2010/main" val="39047656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77623-C2AC-27AF-B107-BD4322A3A587}"/>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BF7FC52B-D1C2-8462-691B-2E071729F22D}"/>
              </a:ext>
            </a:extLst>
          </p:cNvPr>
          <p:cNvSpPr>
            <a:spLocks noGrp="1"/>
          </p:cNvSpPr>
          <p:nvPr>
            <p:ph type="title"/>
          </p:nvPr>
        </p:nvSpPr>
        <p:spPr>
          <a:xfrm>
            <a:off x="815837" y="0"/>
            <a:ext cx="10238361" cy="655600"/>
          </a:xfrm>
        </p:spPr>
        <p:txBody>
          <a:bodyPr>
            <a:normAutofit/>
          </a:bodyPr>
          <a:lstStyle/>
          <a:p>
            <a:pPr algn="ctr"/>
            <a:r>
              <a:rPr lang="tr-TR" sz="3733" b="1" dirty="0">
                <a:latin typeface="+mn-lt"/>
                <a:ea typeface="Times New Roman" panose="02020603050405020304" pitchFamily="18" charset="0"/>
              </a:rPr>
              <a:t>Bütçe Çağrısı ve Ekleri</a:t>
            </a:r>
            <a:endParaRPr lang="tr-TR" sz="3733" b="1" dirty="0">
              <a:latin typeface="+mn-lt"/>
            </a:endParaRPr>
          </a:p>
        </p:txBody>
      </p:sp>
      <p:pic>
        <p:nvPicPr>
          <p:cNvPr id="5" name="Resim 4">
            <a:extLst>
              <a:ext uri="{FF2B5EF4-FFF2-40B4-BE49-F238E27FC236}">
                <a16:creationId xmlns:a16="http://schemas.microsoft.com/office/drawing/2014/main" id="{CF91A51E-9590-3384-99A8-7E318511F3F7}"/>
              </a:ext>
            </a:extLst>
          </p:cNvPr>
          <p:cNvPicPr>
            <a:picLocks noChangeAspect="1"/>
          </p:cNvPicPr>
          <p:nvPr/>
        </p:nvPicPr>
        <p:blipFill>
          <a:blip r:embed="rId2"/>
          <a:stretch>
            <a:fillRect/>
          </a:stretch>
        </p:blipFill>
        <p:spPr>
          <a:xfrm>
            <a:off x="575265" y="655600"/>
            <a:ext cx="11274803" cy="3090483"/>
          </a:xfrm>
          <a:prstGeom prst="rect">
            <a:avLst/>
          </a:prstGeom>
        </p:spPr>
      </p:pic>
      <p:pic>
        <p:nvPicPr>
          <p:cNvPr id="4" name="Resim 3">
            <a:extLst>
              <a:ext uri="{FF2B5EF4-FFF2-40B4-BE49-F238E27FC236}">
                <a16:creationId xmlns:a16="http://schemas.microsoft.com/office/drawing/2014/main" id="{AC5613B6-2D30-2C31-6655-C77311EED4DA}"/>
              </a:ext>
            </a:extLst>
          </p:cNvPr>
          <p:cNvPicPr>
            <a:picLocks noChangeAspect="1"/>
          </p:cNvPicPr>
          <p:nvPr/>
        </p:nvPicPr>
        <p:blipFill>
          <a:blip r:embed="rId3"/>
          <a:stretch>
            <a:fillRect/>
          </a:stretch>
        </p:blipFill>
        <p:spPr>
          <a:xfrm>
            <a:off x="2911565" y="3922863"/>
            <a:ext cx="6368869" cy="2935137"/>
          </a:xfrm>
          <a:prstGeom prst="rect">
            <a:avLst/>
          </a:prstGeom>
        </p:spPr>
      </p:pic>
    </p:spTree>
    <p:extLst>
      <p:ext uri="{BB962C8B-B14F-4D97-AF65-F5344CB8AC3E}">
        <p14:creationId xmlns:p14="http://schemas.microsoft.com/office/powerpoint/2010/main" val="18134012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FDAD015-66F2-9642-979A-DEDE93B17ABA}"/>
              </a:ext>
            </a:extLst>
          </p:cNvPr>
          <p:cNvSpPr>
            <a:spLocks noGrp="1"/>
          </p:cNvSpPr>
          <p:nvPr>
            <p:ph type="title"/>
          </p:nvPr>
        </p:nvSpPr>
        <p:spPr/>
        <p:txBody>
          <a:bodyPr/>
          <a:lstStyle/>
          <a:p>
            <a:r>
              <a:rPr lang="tr-TR" dirty="0"/>
              <a:t>BÜTÇE TASARISI </a:t>
            </a:r>
            <a:r>
              <a:rPr lang="tr-TR"/>
              <a:t>(ENCÜMEN)</a:t>
            </a:r>
            <a:endParaRPr lang="en-GB" dirty="0"/>
          </a:p>
        </p:txBody>
      </p:sp>
      <p:sp>
        <p:nvSpPr>
          <p:cNvPr id="3" name="Metin Yer Tutucusu 2">
            <a:extLst>
              <a:ext uri="{FF2B5EF4-FFF2-40B4-BE49-F238E27FC236}">
                <a16:creationId xmlns:a16="http://schemas.microsoft.com/office/drawing/2014/main" id="{B5C6C5A1-7249-A64F-1B67-BD431ACB8034}"/>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3802412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4925AB-F104-4AF4-55F0-119D12E47F96}"/>
              </a:ext>
            </a:extLst>
          </p:cNvPr>
          <p:cNvSpPr>
            <a:spLocks noGrp="1"/>
          </p:cNvSpPr>
          <p:nvPr>
            <p:ph type="title"/>
          </p:nvPr>
        </p:nvSpPr>
        <p:spPr/>
        <p:txBody>
          <a:bodyPr/>
          <a:lstStyle/>
          <a:p>
            <a:r>
              <a:rPr lang="tr-TR" b="1" dirty="0"/>
              <a:t>Bütçe tasarısı</a:t>
            </a:r>
            <a:endParaRPr lang="en-GB" dirty="0"/>
          </a:p>
        </p:txBody>
      </p:sp>
      <p:sp>
        <p:nvSpPr>
          <p:cNvPr id="3" name="İçerik Yer Tutucusu 2">
            <a:extLst>
              <a:ext uri="{FF2B5EF4-FFF2-40B4-BE49-F238E27FC236}">
                <a16:creationId xmlns:a16="http://schemas.microsoft.com/office/drawing/2014/main" id="{F353CC4C-85D5-8AC3-525F-0CA6C83B2BD4}"/>
              </a:ext>
            </a:extLst>
          </p:cNvPr>
          <p:cNvSpPr>
            <a:spLocks noGrp="1"/>
          </p:cNvSpPr>
          <p:nvPr>
            <p:ph idx="1"/>
          </p:nvPr>
        </p:nvSpPr>
        <p:spPr>
          <a:xfrm>
            <a:off x="838200" y="1690688"/>
            <a:ext cx="10515600" cy="4920732"/>
          </a:xfrm>
        </p:spPr>
        <p:txBody>
          <a:bodyPr>
            <a:normAutofit/>
          </a:bodyPr>
          <a:lstStyle/>
          <a:p>
            <a:r>
              <a:rPr lang="tr-TR" b="1" dirty="0"/>
              <a:t>MADDE 24 –</a:t>
            </a:r>
            <a:r>
              <a:rPr lang="tr-TR" dirty="0"/>
              <a:t> (1) Mali hizmetler birimi, diğer birimlerden gelen gider tekliflerini birleştirip, gelir bütçesini ve izleyen iki yılın gelir tahminlerini hazırlayarak, bütçe ilke ve hedefleri doğrultusunda kurumun bütçe tasarısını oluşturur. </a:t>
            </a:r>
          </a:p>
          <a:p>
            <a:r>
              <a:rPr lang="tr-TR" dirty="0"/>
              <a:t>Birimlerden gelen ayrıntılı harcama programları da dikkate alınmak suretiyle kurumun ayrıntılı harcama programı ve finansman programı hazırlanarak bütçe tasarısına eklenir. </a:t>
            </a:r>
          </a:p>
          <a:p>
            <a:r>
              <a:rPr lang="tr-TR" dirty="0"/>
              <a:t>Üst yönetici tarafından gerekli inceleme ve düzeltme yapıldıktan sonra bütçe tasarısı, </a:t>
            </a:r>
            <a:r>
              <a:rPr lang="tr-TR" b="1" dirty="0">
                <a:highlight>
                  <a:srgbClr val="FFFF00"/>
                </a:highlight>
              </a:rPr>
              <a:t>belediye ve bağlı idarelerde Ağustos ayının sonuna kadar </a:t>
            </a:r>
            <a:r>
              <a:rPr lang="tr-TR" dirty="0">
                <a:highlight>
                  <a:srgbClr val="FFFF00"/>
                </a:highlight>
              </a:rPr>
              <a:t>encümene havale edilir. </a:t>
            </a:r>
            <a:endParaRPr lang="en-GB" dirty="0">
              <a:highlight>
                <a:srgbClr val="FFFF00"/>
              </a:highlight>
            </a:endParaRPr>
          </a:p>
        </p:txBody>
      </p:sp>
    </p:spTree>
    <p:extLst>
      <p:ext uri="{BB962C8B-B14F-4D97-AF65-F5344CB8AC3E}">
        <p14:creationId xmlns:p14="http://schemas.microsoft.com/office/powerpoint/2010/main" val="17788879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B454BA01-67D3-5A80-607B-76EEF5B3778F}"/>
              </a:ext>
            </a:extLst>
          </p:cNvPr>
          <p:cNvPicPr>
            <a:picLocks noChangeAspect="1"/>
          </p:cNvPicPr>
          <p:nvPr/>
        </p:nvPicPr>
        <p:blipFill>
          <a:blip r:embed="rId2"/>
          <a:stretch>
            <a:fillRect/>
          </a:stretch>
        </p:blipFill>
        <p:spPr>
          <a:xfrm>
            <a:off x="575059" y="0"/>
            <a:ext cx="11041881" cy="6858000"/>
          </a:xfrm>
          <a:prstGeom prst="rect">
            <a:avLst/>
          </a:prstGeom>
        </p:spPr>
      </p:pic>
    </p:spTree>
    <p:extLst>
      <p:ext uri="{BB962C8B-B14F-4D97-AF65-F5344CB8AC3E}">
        <p14:creationId xmlns:p14="http://schemas.microsoft.com/office/powerpoint/2010/main" val="30530591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CF8449-6382-F6FE-2FC8-AA2935019619}"/>
              </a:ext>
            </a:extLst>
          </p:cNvPr>
          <p:cNvSpPr>
            <a:spLocks noGrp="1"/>
          </p:cNvSpPr>
          <p:nvPr>
            <p:ph type="title"/>
          </p:nvPr>
        </p:nvSpPr>
        <p:spPr/>
        <p:txBody>
          <a:bodyPr>
            <a:normAutofit/>
          </a:bodyPr>
          <a:lstStyle/>
          <a:p>
            <a:r>
              <a:rPr lang="tr-TR" sz="4800" b="1" dirty="0"/>
              <a:t>BİRİM BÜTÇE TEKLİFİ VE FAALİYET GEREKÇE ÖRNEKLERİ</a:t>
            </a:r>
            <a:endParaRPr lang="en-GB" sz="4800" b="1" dirty="0"/>
          </a:p>
        </p:txBody>
      </p:sp>
      <p:sp>
        <p:nvSpPr>
          <p:cNvPr id="3" name="Metin Yer Tutucusu 2">
            <a:extLst>
              <a:ext uri="{FF2B5EF4-FFF2-40B4-BE49-F238E27FC236}">
                <a16:creationId xmlns:a16="http://schemas.microsoft.com/office/drawing/2014/main" id="{BB01B727-8542-5F24-2F27-0CEBF25F59C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9364822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E4EB602-F6C9-2E60-8614-40D2A980B709}"/>
              </a:ext>
            </a:extLst>
          </p:cNvPr>
          <p:cNvPicPr>
            <a:picLocks noChangeAspect="1"/>
          </p:cNvPicPr>
          <p:nvPr/>
        </p:nvPicPr>
        <p:blipFill>
          <a:blip r:embed="rId2"/>
          <a:stretch>
            <a:fillRect/>
          </a:stretch>
        </p:blipFill>
        <p:spPr>
          <a:xfrm>
            <a:off x="721208" y="0"/>
            <a:ext cx="10749584" cy="6858000"/>
          </a:xfrm>
          <a:prstGeom prst="rect">
            <a:avLst/>
          </a:prstGeom>
        </p:spPr>
      </p:pic>
    </p:spTree>
    <p:extLst>
      <p:ext uri="{BB962C8B-B14F-4D97-AF65-F5344CB8AC3E}">
        <p14:creationId xmlns:p14="http://schemas.microsoft.com/office/powerpoint/2010/main" val="23841722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142BE-C014-B676-120D-1F983D38608C}"/>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76C595A9-E021-6D09-4847-B4056BFC8C91}"/>
              </a:ext>
            </a:extLst>
          </p:cNvPr>
          <p:cNvPicPr>
            <a:picLocks noChangeAspect="1"/>
          </p:cNvPicPr>
          <p:nvPr/>
        </p:nvPicPr>
        <p:blipFill>
          <a:blip r:embed="rId2"/>
          <a:stretch>
            <a:fillRect/>
          </a:stretch>
        </p:blipFill>
        <p:spPr>
          <a:xfrm>
            <a:off x="529276" y="0"/>
            <a:ext cx="11133447" cy="6858000"/>
          </a:xfrm>
          <a:prstGeom prst="rect">
            <a:avLst/>
          </a:prstGeom>
        </p:spPr>
      </p:pic>
    </p:spTree>
    <p:extLst>
      <p:ext uri="{BB962C8B-B14F-4D97-AF65-F5344CB8AC3E}">
        <p14:creationId xmlns:p14="http://schemas.microsoft.com/office/powerpoint/2010/main" val="791255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DF544-BD8A-D977-0FDF-B32DAB5BD583}"/>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2F6F85E0-6C70-AE48-DAEC-F9988637AFD3}"/>
              </a:ext>
            </a:extLst>
          </p:cNvPr>
          <p:cNvPicPr>
            <a:picLocks noChangeAspect="1"/>
          </p:cNvPicPr>
          <p:nvPr/>
        </p:nvPicPr>
        <p:blipFill>
          <a:blip r:embed="rId2"/>
          <a:stretch>
            <a:fillRect/>
          </a:stretch>
        </p:blipFill>
        <p:spPr>
          <a:xfrm>
            <a:off x="525459" y="0"/>
            <a:ext cx="11141082" cy="6858000"/>
          </a:xfrm>
          <a:prstGeom prst="rect">
            <a:avLst/>
          </a:prstGeom>
        </p:spPr>
      </p:pic>
    </p:spTree>
    <p:extLst>
      <p:ext uri="{BB962C8B-B14F-4D97-AF65-F5344CB8AC3E}">
        <p14:creationId xmlns:p14="http://schemas.microsoft.com/office/powerpoint/2010/main" val="21824450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5D783-9744-2B94-56F9-14463595353D}"/>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61F686A2-4276-38D7-352A-4844652B2EFA}"/>
              </a:ext>
            </a:extLst>
          </p:cNvPr>
          <p:cNvPicPr>
            <a:picLocks noChangeAspect="1"/>
          </p:cNvPicPr>
          <p:nvPr/>
        </p:nvPicPr>
        <p:blipFill>
          <a:blip r:embed="rId2"/>
          <a:stretch>
            <a:fillRect/>
          </a:stretch>
        </p:blipFill>
        <p:spPr>
          <a:xfrm>
            <a:off x="592480" y="0"/>
            <a:ext cx="11007039" cy="6858000"/>
          </a:xfrm>
          <a:prstGeom prst="rect">
            <a:avLst/>
          </a:prstGeom>
        </p:spPr>
      </p:pic>
    </p:spTree>
    <p:extLst>
      <p:ext uri="{BB962C8B-B14F-4D97-AF65-F5344CB8AC3E}">
        <p14:creationId xmlns:p14="http://schemas.microsoft.com/office/powerpoint/2010/main" val="22777386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FA26F-A9BD-82E0-4AA1-6D530A939037}"/>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3DB8FE71-5722-1BF8-A07E-8993CC845433}"/>
              </a:ext>
            </a:extLst>
          </p:cNvPr>
          <p:cNvPicPr>
            <a:picLocks noChangeAspect="1"/>
          </p:cNvPicPr>
          <p:nvPr/>
        </p:nvPicPr>
        <p:blipFill>
          <a:blip r:embed="rId2"/>
          <a:stretch>
            <a:fillRect/>
          </a:stretch>
        </p:blipFill>
        <p:spPr>
          <a:xfrm>
            <a:off x="0" y="76019"/>
            <a:ext cx="12192000" cy="6705961"/>
          </a:xfrm>
          <a:prstGeom prst="rect">
            <a:avLst/>
          </a:prstGeom>
        </p:spPr>
      </p:pic>
    </p:spTree>
    <p:extLst>
      <p:ext uri="{BB962C8B-B14F-4D97-AF65-F5344CB8AC3E}">
        <p14:creationId xmlns:p14="http://schemas.microsoft.com/office/powerpoint/2010/main" val="39629639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C3B63-39EA-3A40-9F31-419DB3BC57CD}"/>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9DE0A17F-1775-6842-1686-354B7DC19FD7}"/>
              </a:ext>
            </a:extLst>
          </p:cNvPr>
          <p:cNvPicPr>
            <a:picLocks noChangeAspect="1"/>
          </p:cNvPicPr>
          <p:nvPr/>
        </p:nvPicPr>
        <p:blipFill>
          <a:blip r:embed="rId2"/>
          <a:stretch>
            <a:fillRect/>
          </a:stretch>
        </p:blipFill>
        <p:spPr>
          <a:xfrm>
            <a:off x="1672198" y="168166"/>
            <a:ext cx="8658418" cy="6858000"/>
          </a:xfrm>
          <a:prstGeom prst="rect">
            <a:avLst/>
          </a:prstGeom>
        </p:spPr>
      </p:pic>
    </p:spTree>
    <p:extLst>
      <p:ext uri="{BB962C8B-B14F-4D97-AF65-F5344CB8AC3E}">
        <p14:creationId xmlns:p14="http://schemas.microsoft.com/office/powerpoint/2010/main" val="40549055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82964-7028-5D17-CE6D-FA88D06DA403}"/>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A0D4143B-122E-7CF9-D53A-7AEFE20561DB}"/>
              </a:ext>
            </a:extLst>
          </p:cNvPr>
          <p:cNvPicPr>
            <a:picLocks noChangeAspect="1"/>
          </p:cNvPicPr>
          <p:nvPr/>
        </p:nvPicPr>
        <p:blipFill>
          <a:blip r:embed="rId2"/>
          <a:stretch>
            <a:fillRect/>
          </a:stretch>
        </p:blipFill>
        <p:spPr>
          <a:xfrm>
            <a:off x="885902" y="0"/>
            <a:ext cx="10420195" cy="6858000"/>
          </a:xfrm>
          <a:prstGeom prst="rect">
            <a:avLst/>
          </a:prstGeom>
        </p:spPr>
      </p:pic>
    </p:spTree>
    <p:extLst>
      <p:ext uri="{BB962C8B-B14F-4D97-AF65-F5344CB8AC3E}">
        <p14:creationId xmlns:p14="http://schemas.microsoft.com/office/powerpoint/2010/main" val="31792814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6D239-0BDB-BE7A-FFDB-5268B51FC9F0}"/>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DFBAD1E9-8314-B54F-1E10-1003B239E1D2}"/>
              </a:ext>
            </a:extLst>
          </p:cNvPr>
          <p:cNvPicPr>
            <a:picLocks noChangeAspect="1"/>
          </p:cNvPicPr>
          <p:nvPr/>
        </p:nvPicPr>
        <p:blipFill>
          <a:blip r:embed="rId2"/>
          <a:stretch>
            <a:fillRect/>
          </a:stretch>
        </p:blipFill>
        <p:spPr>
          <a:xfrm>
            <a:off x="0" y="357484"/>
            <a:ext cx="12192000" cy="6143032"/>
          </a:xfrm>
          <a:prstGeom prst="rect">
            <a:avLst/>
          </a:prstGeom>
        </p:spPr>
      </p:pic>
    </p:spTree>
    <p:extLst>
      <p:ext uri="{BB962C8B-B14F-4D97-AF65-F5344CB8AC3E}">
        <p14:creationId xmlns:p14="http://schemas.microsoft.com/office/powerpoint/2010/main" val="12453136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2C431-983D-BC09-2220-6A18D341B78A}"/>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55591D1C-B255-1A63-E16C-60435884424D}"/>
              </a:ext>
            </a:extLst>
          </p:cNvPr>
          <p:cNvPicPr>
            <a:picLocks noChangeAspect="1"/>
          </p:cNvPicPr>
          <p:nvPr/>
        </p:nvPicPr>
        <p:blipFill>
          <a:blip r:embed="rId2"/>
          <a:stretch>
            <a:fillRect/>
          </a:stretch>
        </p:blipFill>
        <p:spPr>
          <a:xfrm>
            <a:off x="82774" y="0"/>
            <a:ext cx="12026451" cy="6858000"/>
          </a:xfrm>
          <a:prstGeom prst="rect">
            <a:avLst/>
          </a:prstGeom>
        </p:spPr>
      </p:pic>
    </p:spTree>
    <p:extLst>
      <p:ext uri="{BB962C8B-B14F-4D97-AF65-F5344CB8AC3E}">
        <p14:creationId xmlns:p14="http://schemas.microsoft.com/office/powerpoint/2010/main" val="25629083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18F1D-946E-3909-2E73-E1699872323E}"/>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5929E0BE-EA35-95B0-1FD9-7763C03714D6}"/>
              </a:ext>
            </a:extLst>
          </p:cNvPr>
          <p:cNvPicPr>
            <a:picLocks noChangeAspect="1"/>
          </p:cNvPicPr>
          <p:nvPr/>
        </p:nvPicPr>
        <p:blipFill>
          <a:blip r:embed="rId2"/>
          <a:stretch>
            <a:fillRect/>
          </a:stretch>
        </p:blipFill>
        <p:spPr>
          <a:xfrm>
            <a:off x="0" y="1002122"/>
            <a:ext cx="12192000" cy="4853755"/>
          </a:xfrm>
          <a:prstGeom prst="rect">
            <a:avLst/>
          </a:prstGeom>
        </p:spPr>
      </p:pic>
    </p:spTree>
    <p:extLst>
      <p:ext uri="{BB962C8B-B14F-4D97-AF65-F5344CB8AC3E}">
        <p14:creationId xmlns:p14="http://schemas.microsoft.com/office/powerpoint/2010/main" val="16781867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F70D3-252C-E163-9C12-C6ED4F1CDF31}"/>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50DA381E-AFC9-07F3-4A42-1EA9FA301608}"/>
              </a:ext>
            </a:extLst>
          </p:cNvPr>
          <p:cNvPicPr>
            <a:picLocks noChangeAspect="1"/>
          </p:cNvPicPr>
          <p:nvPr/>
        </p:nvPicPr>
        <p:blipFill>
          <a:blip r:embed="rId2"/>
          <a:stretch>
            <a:fillRect/>
          </a:stretch>
        </p:blipFill>
        <p:spPr>
          <a:xfrm>
            <a:off x="1843520" y="0"/>
            <a:ext cx="8504959" cy="6858000"/>
          </a:xfrm>
          <a:prstGeom prst="rect">
            <a:avLst/>
          </a:prstGeom>
        </p:spPr>
      </p:pic>
    </p:spTree>
    <p:extLst>
      <p:ext uri="{BB962C8B-B14F-4D97-AF65-F5344CB8AC3E}">
        <p14:creationId xmlns:p14="http://schemas.microsoft.com/office/powerpoint/2010/main" val="12500940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E7F9A-8A5C-3029-7D76-EC9CBD0FC12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FEA8A42-5AEE-087A-543A-D8D175E9C88B}"/>
              </a:ext>
            </a:extLst>
          </p:cNvPr>
          <p:cNvSpPr>
            <a:spLocks noGrp="1"/>
          </p:cNvSpPr>
          <p:nvPr>
            <p:ph type="title"/>
          </p:nvPr>
        </p:nvSpPr>
        <p:spPr/>
        <p:txBody>
          <a:bodyPr>
            <a:normAutofit/>
          </a:bodyPr>
          <a:lstStyle/>
          <a:p>
            <a:r>
              <a:rPr lang="tr-TR" sz="4800" b="1" dirty="0"/>
              <a:t>ÖDENEK CETVELİ ALGORİTMASI</a:t>
            </a:r>
            <a:endParaRPr lang="en-GB" sz="4800" b="1" dirty="0"/>
          </a:p>
        </p:txBody>
      </p:sp>
      <p:sp>
        <p:nvSpPr>
          <p:cNvPr id="3" name="Metin Yer Tutucusu 2">
            <a:extLst>
              <a:ext uri="{FF2B5EF4-FFF2-40B4-BE49-F238E27FC236}">
                <a16:creationId xmlns:a16="http://schemas.microsoft.com/office/drawing/2014/main" id="{1865BD94-2B54-E5A4-633B-6AB03718B09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8129257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DEC6B8-A04D-6705-F0F1-F8722E7BA3AE}"/>
              </a:ext>
            </a:extLst>
          </p:cNvPr>
          <p:cNvSpPr>
            <a:spLocks noGrp="1"/>
          </p:cNvSpPr>
          <p:nvPr>
            <p:ph type="title"/>
          </p:nvPr>
        </p:nvSpPr>
        <p:spPr/>
        <p:txBody>
          <a:bodyPr/>
          <a:lstStyle/>
          <a:p>
            <a:r>
              <a:rPr lang="tr-TR" b="1" dirty="0"/>
              <a:t>Ek Cetveller ve Ödenek Cetvelleri Meselesi</a:t>
            </a:r>
            <a:endParaRPr lang="en-GB" b="1" dirty="0"/>
          </a:p>
        </p:txBody>
      </p:sp>
      <p:sp>
        <p:nvSpPr>
          <p:cNvPr id="3" name="İçerik Yer Tutucusu 2">
            <a:extLst>
              <a:ext uri="{FF2B5EF4-FFF2-40B4-BE49-F238E27FC236}">
                <a16:creationId xmlns:a16="http://schemas.microsoft.com/office/drawing/2014/main" id="{90F370A3-A7A9-AA47-0815-D20CA580AB9B}"/>
              </a:ext>
            </a:extLst>
          </p:cNvPr>
          <p:cNvSpPr>
            <a:spLocks noGrp="1"/>
          </p:cNvSpPr>
          <p:nvPr>
            <p:ph idx="1"/>
          </p:nvPr>
        </p:nvSpPr>
        <p:spPr>
          <a:xfrm>
            <a:off x="838200" y="1690688"/>
            <a:ext cx="10515600" cy="4351338"/>
          </a:xfrm>
        </p:spPr>
        <p:txBody>
          <a:bodyPr>
            <a:normAutofit fontScale="92500"/>
          </a:bodyPr>
          <a:lstStyle/>
          <a:p>
            <a:r>
              <a:rPr lang="tr-TR" dirty="0"/>
              <a:t>Kanunda, yönetmelikte ve rehberde belirlenen yapıya uygun şekilde ödenek cetveli oluşması gerekmekte. </a:t>
            </a:r>
          </a:p>
          <a:p>
            <a:r>
              <a:rPr lang="tr-TR" dirty="0"/>
              <a:t>Algoritma değişti, başlangıç Program üzerine kurulu (eskiden kurumdu)</a:t>
            </a:r>
          </a:p>
          <a:p>
            <a:r>
              <a:rPr lang="tr-TR" dirty="0"/>
              <a:t>Belediye örneklerinde kolaya kaçacak şekilde bu yapıya uygun olmayan ödenek cetvelleri söz konusu.</a:t>
            </a:r>
          </a:p>
          <a:p>
            <a:r>
              <a:rPr lang="tr-TR" dirty="0"/>
              <a:t>Kurum altında programlar yer almakta (!)</a:t>
            </a:r>
          </a:p>
          <a:p>
            <a:r>
              <a:rPr lang="tr-TR" dirty="0"/>
              <a:t>Geçmişle bağın III. Düzey fonksiyon ve faaliyet üzerinden kurulması ilkesi atlanmakta.</a:t>
            </a:r>
          </a:p>
          <a:p>
            <a:r>
              <a:rPr lang="tr-TR" dirty="0"/>
              <a:t>Yönetmeliğin ek tablolarının formatlarının tekrar gözden geçirilmesi gerekiyor (2027 ve sonrası için)</a:t>
            </a:r>
            <a:endParaRPr lang="en-GB" dirty="0"/>
          </a:p>
        </p:txBody>
      </p:sp>
    </p:spTree>
    <p:extLst>
      <p:ext uri="{BB962C8B-B14F-4D97-AF65-F5344CB8AC3E}">
        <p14:creationId xmlns:p14="http://schemas.microsoft.com/office/powerpoint/2010/main" val="12175964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1BBD5-2977-5072-128A-3A43520E7D1D}"/>
            </a:ext>
          </a:extLst>
        </p:cNvPr>
        <p:cNvGrpSpPr/>
        <p:nvPr/>
      </p:nvGrpSpPr>
      <p:grpSpPr>
        <a:xfrm>
          <a:off x="0" y="0"/>
          <a:ext cx="0" cy="0"/>
          <a:chOff x="0" y="0"/>
          <a:chExt cx="0" cy="0"/>
        </a:xfrm>
      </p:grpSpPr>
      <p:pic>
        <p:nvPicPr>
          <p:cNvPr id="6" name="Resim 5">
            <a:extLst>
              <a:ext uri="{FF2B5EF4-FFF2-40B4-BE49-F238E27FC236}">
                <a16:creationId xmlns:a16="http://schemas.microsoft.com/office/drawing/2014/main" id="{C89493F1-3CE4-7E8E-84D0-CC9D86A5C132}"/>
              </a:ext>
            </a:extLst>
          </p:cNvPr>
          <p:cNvPicPr>
            <a:picLocks noChangeAspect="1"/>
          </p:cNvPicPr>
          <p:nvPr/>
        </p:nvPicPr>
        <p:blipFill>
          <a:blip r:embed="rId2"/>
          <a:stretch>
            <a:fillRect/>
          </a:stretch>
        </p:blipFill>
        <p:spPr>
          <a:xfrm>
            <a:off x="468142" y="191509"/>
            <a:ext cx="11255715" cy="3749365"/>
          </a:xfrm>
          <a:prstGeom prst="rect">
            <a:avLst/>
          </a:prstGeom>
        </p:spPr>
      </p:pic>
      <p:pic>
        <p:nvPicPr>
          <p:cNvPr id="8" name="Resim 7">
            <a:extLst>
              <a:ext uri="{FF2B5EF4-FFF2-40B4-BE49-F238E27FC236}">
                <a16:creationId xmlns:a16="http://schemas.microsoft.com/office/drawing/2014/main" id="{B610874B-CE8A-B93D-9C11-365571B7515D}"/>
              </a:ext>
            </a:extLst>
          </p:cNvPr>
          <p:cNvPicPr>
            <a:picLocks noChangeAspect="1"/>
          </p:cNvPicPr>
          <p:nvPr/>
        </p:nvPicPr>
        <p:blipFill>
          <a:blip r:embed="rId3"/>
          <a:stretch>
            <a:fillRect/>
          </a:stretch>
        </p:blipFill>
        <p:spPr>
          <a:xfrm>
            <a:off x="529106" y="4461726"/>
            <a:ext cx="11133785" cy="1767993"/>
          </a:xfrm>
          <a:prstGeom prst="rect">
            <a:avLst/>
          </a:prstGeom>
        </p:spPr>
      </p:pic>
    </p:spTree>
    <p:extLst>
      <p:ext uri="{BB962C8B-B14F-4D97-AF65-F5344CB8AC3E}">
        <p14:creationId xmlns:p14="http://schemas.microsoft.com/office/powerpoint/2010/main" val="28086462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57FC1-5EE0-2EC6-8C54-CE22E81C7822}"/>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1F5D1274-4816-5551-02CF-4CD325D3CE3F}"/>
              </a:ext>
            </a:extLst>
          </p:cNvPr>
          <p:cNvPicPr>
            <a:picLocks noChangeAspect="1"/>
          </p:cNvPicPr>
          <p:nvPr/>
        </p:nvPicPr>
        <p:blipFill>
          <a:blip r:embed="rId2"/>
          <a:stretch>
            <a:fillRect/>
          </a:stretch>
        </p:blipFill>
        <p:spPr>
          <a:xfrm>
            <a:off x="403365" y="1125414"/>
            <a:ext cx="11316681" cy="2187130"/>
          </a:xfrm>
          <a:prstGeom prst="rect">
            <a:avLst/>
          </a:prstGeom>
        </p:spPr>
      </p:pic>
      <p:pic>
        <p:nvPicPr>
          <p:cNvPr id="5" name="Resim 4">
            <a:extLst>
              <a:ext uri="{FF2B5EF4-FFF2-40B4-BE49-F238E27FC236}">
                <a16:creationId xmlns:a16="http://schemas.microsoft.com/office/drawing/2014/main" id="{0C4C643D-F0C0-0693-6BD2-B3E54543612D}"/>
              </a:ext>
            </a:extLst>
          </p:cNvPr>
          <p:cNvPicPr>
            <a:picLocks noChangeAspect="1"/>
          </p:cNvPicPr>
          <p:nvPr/>
        </p:nvPicPr>
        <p:blipFill>
          <a:blip r:embed="rId3"/>
          <a:stretch>
            <a:fillRect/>
          </a:stretch>
        </p:blipFill>
        <p:spPr>
          <a:xfrm>
            <a:off x="437658" y="-1"/>
            <a:ext cx="11055036" cy="1125415"/>
          </a:xfrm>
          <a:prstGeom prst="rect">
            <a:avLst/>
          </a:prstGeom>
        </p:spPr>
      </p:pic>
      <p:pic>
        <p:nvPicPr>
          <p:cNvPr id="9" name="Resim 8">
            <a:extLst>
              <a:ext uri="{FF2B5EF4-FFF2-40B4-BE49-F238E27FC236}">
                <a16:creationId xmlns:a16="http://schemas.microsoft.com/office/drawing/2014/main" id="{C21AD0F0-40E2-03A4-B1CA-0C71FC4E374E}"/>
              </a:ext>
            </a:extLst>
          </p:cNvPr>
          <p:cNvPicPr>
            <a:picLocks noChangeAspect="1"/>
          </p:cNvPicPr>
          <p:nvPr/>
        </p:nvPicPr>
        <p:blipFill>
          <a:blip r:embed="rId4"/>
          <a:stretch>
            <a:fillRect/>
          </a:stretch>
        </p:blipFill>
        <p:spPr>
          <a:xfrm>
            <a:off x="437658" y="3545457"/>
            <a:ext cx="11248095" cy="1615580"/>
          </a:xfrm>
          <a:prstGeom prst="rect">
            <a:avLst/>
          </a:prstGeom>
        </p:spPr>
      </p:pic>
      <p:pic>
        <p:nvPicPr>
          <p:cNvPr id="14" name="Resim 13">
            <a:extLst>
              <a:ext uri="{FF2B5EF4-FFF2-40B4-BE49-F238E27FC236}">
                <a16:creationId xmlns:a16="http://schemas.microsoft.com/office/drawing/2014/main" id="{ADCB68A5-6A61-3ABD-5A66-B8CA752E1829}"/>
              </a:ext>
            </a:extLst>
          </p:cNvPr>
          <p:cNvPicPr>
            <a:picLocks noChangeAspect="1"/>
          </p:cNvPicPr>
          <p:nvPr/>
        </p:nvPicPr>
        <p:blipFill>
          <a:blip r:embed="rId5"/>
          <a:stretch>
            <a:fillRect/>
          </a:stretch>
        </p:blipFill>
        <p:spPr>
          <a:xfrm>
            <a:off x="548159" y="5295765"/>
            <a:ext cx="11095682" cy="1562235"/>
          </a:xfrm>
          <a:prstGeom prst="rect">
            <a:avLst/>
          </a:prstGeom>
        </p:spPr>
      </p:pic>
    </p:spTree>
    <p:extLst>
      <p:ext uri="{BB962C8B-B14F-4D97-AF65-F5344CB8AC3E}">
        <p14:creationId xmlns:p14="http://schemas.microsoft.com/office/powerpoint/2010/main" val="1384703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8C2D6-8E9A-AA90-B5DD-40536672B834}"/>
            </a:ext>
          </a:extLst>
        </p:cNvPr>
        <p:cNvGrpSpPr/>
        <p:nvPr/>
      </p:nvGrpSpPr>
      <p:grpSpPr>
        <a:xfrm>
          <a:off x="0" y="0"/>
          <a:ext cx="0" cy="0"/>
          <a:chOff x="0" y="0"/>
          <a:chExt cx="0" cy="0"/>
        </a:xfrm>
      </p:grpSpPr>
      <p:pic>
        <p:nvPicPr>
          <p:cNvPr id="8" name="Resim 7">
            <a:extLst>
              <a:ext uri="{FF2B5EF4-FFF2-40B4-BE49-F238E27FC236}">
                <a16:creationId xmlns:a16="http://schemas.microsoft.com/office/drawing/2014/main" id="{DF819A9B-C61C-D032-5DE0-1EE4C9257589}"/>
              </a:ext>
            </a:extLst>
          </p:cNvPr>
          <p:cNvPicPr>
            <a:picLocks noChangeAspect="1"/>
          </p:cNvPicPr>
          <p:nvPr/>
        </p:nvPicPr>
        <p:blipFill>
          <a:blip r:embed="rId2"/>
          <a:stretch>
            <a:fillRect/>
          </a:stretch>
        </p:blipFill>
        <p:spPr>
          <a:xfrm>
            <a:off x="844061" y="152713"/>
            <a:ext cx="10081846" cy="2793954"/>
          </a:xfrm>
          <a:prstGeom prst="rect">
            <a:avLst/>
          </a:prstGeom>
        </p:spPr>
      </p:pic>
      <p:pic>
        <p:nvPicPr>
          <p:cNvPr id="10" name="Resim 9">
            <a:extLst>
              <a:ext uri="{FF2B5EF4-FFF2-40B4-BE49-F238E27FC236}">
                <a16:creationId xmlns:a16="http://schemas.microsoft.com/office/drawing/2014/main" id="{4C8612E4-C11D-F63D-234A-4C12AB8FF51B}"/>
              </a:ext>
            </a:extLst>
          </p:cNvPr>
          <p:cNvPicPr>
            <a:picLocks noChangeAspect="1"/>
          </p:cNvPicPr>
          <p:nvPr/>
        </p:nvPicPr>
        <p:blipFill>
          <a:blip r:embed="rId3"/>
          <a:stretch>
            <a:fillRect/>
          </a:stretch>
        </p:blipFill>
        <p:spPr>
          <a:xfrm>
            <a:off x="844060" y="3314865"/>
            <a:ext cx="10081845" cy="1585389"/>
          </a:xfrm>
          <a:prstGeom prst="rect">
            <a:avLst/>
          </a:prstGeom>
        </p:spPr>
      </p:pic>
      <p:pic>
        <p:nvPicPr>
          <p:cNvPr id="12" name="Resim 11">
            <a:extLst>
              <a:ext uri="{FF2B5EF4-FFF2-40B4-BE49-F238E27FC236}">
                <a16:creationId xmlns:a16="http://schemas.microsoft.com/office/drawing/2014/main" id="{04E62CA3-4976-4AF7-0C63-ABAD5D5F5CAB}"/>
              </a:ext>
            </a:extLst>
          </p:cNvPr>
          <p:cNvPicPr>
            <a:picLocks noChangeAspect="1"/>
          </p:cNvPicPr>
          <p:nvPr/>
        </p:nvPicPr>
        <p:blipFill>
          <a:blip r:embed="rId4"/>
          <a:stretch>
            <a:fillRect/>
          </a:stretch>
        </p:blipFill>
        <p:spPr>
          <a:xfrm>
            <a:off x="844060" y="5154552"/>
            <a:ext cx="10081845" cy="1216582"/>
          </a:xfrm>
          <a:prstGeom prst="rect">
            <a:avLst/>
          </a:prstGeom>
        </p:spPr>
      </p:pic>
    </p:spTree>
    <p:extLst>
      <p:ext uri="{BB962C8B-B14F-4D97-AF65-F5344CB8AC3E}">
        <p14:creationId xmlns:p14="http://schemas.microsoft.com/office/powerpoint/2010/main" val="37836171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1C740-1DB2-0F3F-B8F6-28E8A745991B}"/>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2A34E47A-CB7E-ADEB-58D1-CE6B2AEFC4B0}"/>
              </a:ext>
            </a:extLst>
          </p:cNvPr>
          <p:cNvPicPr>
            <a:picLocks noChangeAspect="1"/>
          </p:cNvPicPr>
          <p:nvPr/>
        </p:nvPicPr>
        <p:blipFill>
          <a:blip r:embed="rId2"/>
          <a:stretch>
            <a:fillRect/>
          </a:stretch>
        </p:blipFill>
        <p:spPr>
          <a:xfrm>
            <a:off x="3815056" y="282537"/>
            <a:ext cx="8135216" cy="2655871"/>
          </a:xfrm>
          <a:prstGeom prst="rect">
            <a:avLst/>
          </a:prstGeom>
        </p:spPr>
      </p:pic>
      <p:pic>
        <p:nvPicPr>
          <p:cNvPr id="5" name="Resim 4">
            <a:extLst>
              <a:ext uri="{FF2B5EF4-FFF2-40B4-BE49-F238E27FC236}">
                <a16:creationId xmlns:a16="http://schemas.microsoft.com/office/drawing/2014/main" id="{F3BD38ED-0F24-785E-7213-45083ABDAAF6}"/>
              </a:ext>
            </a:extLst>
          </p:cNvPr>
          <p:cNvPicPr>
            <a:picLocks noChangeAspect="1"/>
          </p:cNvPicPr>
          <p:nvPr/>
        </p:nvPicPr>
        <p:blipFill>
          <a:blip r:embed="rId3"/>
          <a:stretch>
            <a:fillRect/>
          </a:stretch>
        </p:blipFill>
        <p:spPr>
          <a:xfrm>
            <a:off x="3485004" y="3429000"/>
            <a:ext cx="8981660" cy="2846099"/>
          </a:xfrm>
          <a:prstGeom prst="rect">
            <a:avLst/>
          </a:prstGeom>
        </p:spPr>
      </p:pic>
      <p:sp>
        <p:nvSpPr>
          <p:cNvPr id="7" name="Metin kutusu 6">
            <a:extLst>
              <a:ext uri="{FF2B5EF4-FFF2-40B4-BE49-F238E27FC236}">
                <a16:creationId xmlns:a16="http://schemas.microsoft.com/office/drawing/2014/main" id="{B260B891-569A-3136-FEED-2B88F3F4127F}"/>
              </a:ext>
            </a:extLst>
          </p:cNvPr>
          <p:cNvSpPr txBox="1"/>
          <p:nvPr/>
        </p:nvSpPr>
        <p:spPr>
          <a:xfrm>
            <a:off x="241728" y="938040"/>
            <a:ext cx="2732926" cy="5447645"/>
          </a:xfrm>
          <a:prstGeom prst="rect">
            <a:avLst/>
          </a:prstGeom>
          <a:noFill/>
        </p:spPr>
        <p:txBody>
          <a:bodyPr wrap="square" rtlCol="0">
            <a:spAutoFit/>
          </a:bodyPr>
          <a:lstStyle/>
          <a:p>
            <a:r>
              <a:rPr lang="tr-TR" sz="2200" dirty="0"/>
              <a:t>Cetvellere iki Örnek:</a:t>
            </a:r>
          </a:p>
          <a:p>
            <a:endParaRPr lang="tr-TR" sz="2200" dirty="0"/>
          </a:p>
          <a:p>
            <a:pPr marL="285750" indent="-285750">
              <a:buFont typeface="Wingdings" panose="05000000000000000000" pitchFamily="2" charset="2"/>
              <a:buChar char="§"/>
            </a:pPr>
            <a:r>
              <a:rPr lang="tr-TR" sz="2200" dirty="0"/>
              <a:t>Program seviyesinin alt faaliyete kadar bütçede gitmesi (!) merkezi bütçe ile uyumlu değil ama sakıncası yok. Alt faaliyet gitmesine gerek yok. </a:t>
            </a:r>
          </a:p>
          <a:p>
            <a:pPr marL="285750" indent="-285750">
              <a:buFont typeface="Wingdings" panose="05000000000000000000" pitchFamily="2" charset="2"/>
              <a:buChar char="§"/>
            </a:pPr>
            <a:endParaRPr lang="tr-TR" sz="2200" dirty="0"/>
          </a:p>
          <a:p>
            <a:pPr marL="285750" indent="-285750">
              <a:buFont typeface="Wingdings" panose="05000000000000000000" pitchFamily="2" charset="2"/>
              <a:buChar char="§"/>
            </a:pPr>
            <a:r>
              <a:rPr lang="tr-TR" sz="2200" dirty="0"/>
              <a:t>Çok yıllı gider bütçesinin program seviyesinde olması….</a:t>
            </a:r>
          </a:p>
          <a:p>
            <a:endParaRPr lang="tr-TR" dirty="0"/>
          </a:p>
        </p:txBody>
      </p:sp>
    </p:spTree>
    <p:extLst>
      <p:ext uri="{BB962C8B-B14F-4D97-AF65-F5344CB8AC3E}">
        <p14:creationId xmlns:p14="http://schemas.microsoft.com/office/powerpoint/2010/main" val="21159253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34279-C760-EE50-DB2F-92F72DF3C64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BE1DDE11-7786-E162-5726-D2F46FA2D127}"/>
              </a:ext>
            </a:extLst>
          </p:cNvPr>
          <p:cNvSpPr>
            <a:spLocks noGrp="1"/>
          </p:cNvSpPr>
          <p:nvPr>
            <p:ph type="title"/>
          </p:nvPr>
        </p:nvSpPr>
        <p:spPr/>
        <p:txBody>
          <a:bodyPr>
            <a:normAutofit/>
          </a:bodyPr>
          <a:lstStyle/>
          <a:p>
            <a:r>
              <a:rPr lang="tr-TR" sz="4800" b="1" dirty="0"/>
              <a:t>BÜTÇE KARARNAMESİ – İDARE BÜTÇE GEREKÇESİ</a:t>
            </a:r>
            <a:endParaRPr lang="en-GB" sz="4800" b="1" dirty="0"/>
          </a:p>
        </p:txBody>
      </p:sp>
      <p:sp>
        <p:nvSpPr>
          <p:cNvPr id="3" name="Metin Yer Tutucusu 2">
            <a:extLst>
              <a:ext uri="{FF2B5EF4-FFF2-40B4-BE49-F238E27FC236}">
                <a16:creationId xmlns:a16="http://schemas.microsoft.com/office/drawing/2014/main" id="{F5453D52-1784-143D-CED3-CE4F2728C9D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1259754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CCB4C-437E-B799-5D2E-67032799DDE8}"/>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752E7705-C47F-1396-E24A-05F75DB00A58}"/>
              </a:ext>
            </a:extLst>
          </p:cNvPr>
          <p:cNvSpPr>
            <a:spLocks noGrp="1"/>
          </p:cNvSpPr>
          <p:nvPr>
            <p:ph type="title"/>
          </p:nvPr>
        </p:nvSpPr>
        <p:spPr/>
        <p:txBody>
          <a:bodyPr/>
          <a:lstStyle/>
          <a:p>
            <a:r>
              <a:rPr lang="tr-TR" dirty="0"/>
              <a:t>Bütçe Kararnamesi ve Bütçeyi Oluşturan Cetveller</a:t>
            </a:r>
            <a:endParaRPr lang="en-GB" dirty="0"/>
          </a:p>
        </p:txBody>
      </p:sp>
      <p:sp>
        <p:nvSpPr>
          <p:cNvPr id="3" name="İçerik Yer Tutucusu 2">
            <a:extLst>
              <a:ext uri="{FF2B5EF4-FFF2-40B4-BE49-F238E27FC236}">
                <a16:creationId xmlns:a16="http://schemas.microsoft.com/office/drawing/2014/main" id="{F072B5D9-21CC-E930-E0A6-ADD5B3ECA737}"/>
              </a:ext>
            </a:extLst>
          </p:cNvPr>
          <p:cNvSpPr>
            <a:spLocks noGrp="1"/>
          </p:cNvSpPr>
          <p:nvPr>
            <p:ph idx="1"/>
          </p:nvPr>
        </p:nvSpPr>
        <p:spPr>
          <a:xfrm>
            <a:off x="838200" y="1825625"/>
            <a:ext cx="10515600" cy="4667250"/>
          </a:xfrm>
        </p:spPr>
        <p:txBody>
          <a:bodyPr>
            <a:normAutofit fontScale="85000" lnSpcReduction="20000"/>
          </a:bodyPr>
          <a:lstStyle/>
          <a:p>
            <a:r>
              <a:rPr lang="tr-TR" dirty="0"/>
              <a:t>Birim bütçe tekliflerinin konsolide edilmesinden İdare Bütçe Teklif Gerekçesine çıkış ve yeni eklenen tablolar</a:t>
            </a:r>
          </a:p>
          <a:p>
            <a:r>
              <a:rPr lang="tr-TR" dirty="0"/>
              <a:t>Yönetmeliği tamamlayıcı hükümler</a:t>
            </a:r>
          </a:p>
          <a:p>
            <a:pPr lvl="1"/>
            <a:r>
              <a:rPr lang="tr-TR" dirty="0"/>
              <a:t>Program, Alt Program ve Ekonomik Sınıflandırma Düzeyinde ….. Yılı Bütçe Teklif Cetveli </a:t>
            </a:r>
          </a:p>
          <a:p>
            <a:pPr lvl="1"/>
            <a:r>
              <a:rPr lang="tr-TR" dirty="0"/>
              <a:t>Program, Alt Program ve Faaliyetler İtibarıyla ….. Yılı Bütçe Teklif Cetveli </a:t>
            </a:r>
          </a:p>
          <a:p>
            <a:pPr lvl="1"/>
            <a:r>
              <a:rPr lang="tr-TR" dirty="0"/>
              <a:t>İdare Bütçe Teklifi Gerekçesi (Nüfusu 50 bin üzerindeki belediyeler için)</a:t>
            </a:r>
          </a:p>
          <a:p>
            <a:r>
              <a:rPr lang="tr-TR" dirty="0"/>
              <a:t>Bakanlığın ilave ettiği </a:t>
            </a:r>
          </a:p>
          <a:p>
            <a:pPr lvl="1"/>
            <a:r>
              <a:rPr lang="tr-TR" dirty="0"/>
              <a:t>696 sayılı Kanun Hükmünde Kararname Kapsamında Belediye Şirketlerinde İstihdam Edilen Şirket İşçisi Sayıları Cetveli</a:t>
            </a:r>
          </a:p>
          <a:p>
            <a:r>
              <a:rPr lang="tr-TR" dirty="0"/>
              <a:t>Belediye ödenek tabloları daha detaylı bilgi veriyor, merkezi yönetimde program 1 seviyesinde kalıyor. </a:t>
            </a:r>
          </a:p>
          <a:p>
            <a:r>
              <a:rPr lang="tr-TR" dirty="0"/>
              <a:t>Gelecek yıl yönetmeliğe ek tablolar gözden geçirilecektir. Performans programının tamamlayıcı fonksiyonu dikkate alınarak</a:t>
            </a:r>
          </a:p>
          <a:p>
            <a:r>
              <a:rPr lang="tr-TR" dirty="0"/>
              <a:t>Finansman programı!</a:t>
            </a:r>
          </a:p>
        </p:txBody>
      </p:sp>
    </p:spTree>
    <p:extLst>
      <p:ext uri="{BB962C8B-B14F-4D97-AF65-F5344CB8AC3E}">
        <p14:creationId xmlns:p14="http://schemas.microsoft.com/office/powerpoint/2010/main" val="11849263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7B70D-5668-CD95-302F-C36CA88AB10F}"/>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A869ECCB-BC2B-FF9D-4103-6851235694CC}"/>
              </a:ext>
            </a:extLst>
          </p:cNvPr>
          <p:cNvSpPr>
            <a:spLocks noGrp="1"/>
          </p:cNvSpPr>
          <p:nvPr>
            <p:ph type="title"/>
          </p:nvPr>
        </p:nvSpPr>
        <p:spPr>
          <a:xfrm>
            <a:off x="838200" y="365126"/>
            <a:ext cx="10515600" cy="1021886"/>
          </a:xfrm>
        </p:spPr>
        <p:txBody>
          <a:bodyPr/>
          <a:lstStyle/>
          <a:p>
            <a:r>
              <a:rPr lang="tr-TR" b="1" dirty="0"/>
              <a:t>Bütçe ve Meclis (5393)</a:t>
            </a:r>
            <a:endParaRPr lang="tr-TR" dirty="0"/>
          </a:p>
        </p:txBody>
      </p:sp>
      <p:sp>
        <p:nvSpPr>
          <p:cNvPr id="3" name="İçerik Yer Tutucusu 2">
            <a:extLst>
              <a:ext uri="{FF2B5EF4-FFF2-40B4-BE49-F238E27FC236}">
                <a16:creationId xmlns:a16="http://schemas.microsoft.com/office/drawing/2014/main" id="{5AFEBCA4-FA8C-5A9E-386A-CBE1CA1132FD}"/>
              </a:ext>
            </a:extLst>
          </p:cNvPr>
          <p:cNvSpPr>
            <a:spLocks noGrp="1"/>
          </p:cNvSpPr>
          <p:nvPr>
            <p:ph idx="1"/>
          </p:nvPr>
        </p:nvSpPr>
        <p:spPr>
          <a:xfrm>
            <a:off x="838200" y="1387012"/>
            <a:ext cx="10515600" cy="4667250"/>
          </a:xfrm>
        </p:spPr>
        <p:txBody>
          <a:bodyPr>
            <a:normAutofit fontScale="85000" lnSpcReduction="20000"/>
          </a:bodyPr>
          <a:lstStyle/>
          <a:p>
            <a:pPr marL="0" indent="0">
              <a:buNone/>
            </a:pPr>
            <a:r>
              <a:rPr lang="tr-TR" b="1" dirty="0"/>
              <a:t>Madde 18. Meclisin görev ve yetkileri</a:t>
            </a:r>
            <a:endParaRPr lang="tr-TR" dirty="0"/>
          </a:p>
          <a:p>
            <a:pPr marL="0" indent="0">
              <a:buNone/>
            </a:pPr>
            <a:r>
              <a:rPr lang="tr-TR" dirty="0"/>
              <a:t>b) Bütçe ve kesin hesabı kabul etmek, bütçede kurumsal kodlama yapılan birimler ile fonksiyonel sınıflandırmanın birinci düzeyleri arasında aktarma yapmak.</a:t>
            </a:r>
          </a:p>
          <a:p>
            <a:pPr marL="0" indent="0">
              <a:buNone/>
            </a:pPr>
            <a:r>
              <a:rPr lang="tr-TR" b="1" dirty="0"/>
              <a:t>Madde 34</a:t>
            </a:r>
            <a:r>
              <a:rPr lang="tr-TR" dirty="0"/>
              <a:t>. </a:t>
            </a:r>
            <a:r>
              <a:rPr lang="tr-TR" b="1" dirty="0"/>
              <a:t>Encümenin görev ve yetkileri</a:t>
            </a:r>
            <a:endParaRPr lang="tr-TR" dirty="0"/>
          </a:p>
          <a:p>
            <a:pPr marL="0" indent="0">
              <a:buNone/>
            </a:pPr>
            <a:r>
              <a:rPr lang="tr-TR" dirty="0"/>
              <a:t>d) Bütçede fonksiyonel sınıflandırmanın ikinci düzeyleri arasında aktarma yapmak.</a:t>
            </a:r>
          </a:p>
          <a:p>
            <a:pPr marL="0" indent="0">
              <a:buNone/>
            </a:pPr>
            <a:r>
              <a:rPr lang="tr-TR" b="1" dirty="0"/>
              <a:t>Madde 38. Belediye başkanının görev ve yetkileri</a:t>
            </a:r>
            <a:endParaRPr lang="tr-TR" dirty="0"/>
          </a:p>
          <a:p>
            <a:pPr marL="0" indent="0">
              <a:buNone/>
            </a:pPr>
            <a:r>
              <a:rPr lang="tr-TR" dirty="0"/>
              <a:t>I) Bütçeyi uygulamak, bütçede meclis ve encümenin yetkisi dışındaki aktarmalara onay vermek.</a:t>
            </a:r>
          </a:p>
          <a:p>
            <a:pPr marL="0" indent="0">
              <a:buNone/>
            </a:pPr>
            <a:r>
              <a:rPr lang="tr-TR" b="1" dirty="0"/>
              <a:t>Madde 61. Belediye bütçesi</a:t>
            </a:r>
            <a:endParaRPr lang="tr-TR" dirty="0"/>
          </a:p>
          <a:p>
            <a:pPr marL="0" indent="0">
              <a:buNone/>
            </a:pPr>
            <a:r>
              <a:rPr lang="tr-TR" dirty="0"/>
              <a:t>Belediyenin stratejik plânına ve performans programına uygun olarak hazırlanan bütçe, belediyenin malî yıl ve izleyen iki yıl içindeki gelir ve gider tahminlerini gösterir, gelirlerin toplanmasına ve harcamaların yapılmasına izin verir.</a:t>
            </a:r>
          </a:p>
          <a:p>
            <a:r>
              <a:rPr lang="tr-TR" dirty="0"/>
              <a:t>Bütçeye ayrıntılı harcama programları ile finansman programları eklenir.</a:t>
            </a:r>
          </a:p>
          <a:p>
            <a:pPr marL="0" indent="0">
              <a:buNone/>
            </a:pPr>
            <a:endParaRPr lang="tr-TR" dirty="0"/>
          </a:p>
          <a:p>
            <a:pPr marL="0" indent="0">
              <a:buNone/>
            </a:pPr>
            <a:endParaRPr lang="tr-TR" dirty="0"/>
          </a:p>
        </p:txBody>
      </p:sp>
    </p:spTree>
    <p:extLst>
      <p:ext uri="{BB962C8B-B14F-4D97-AF65-F5344CB8AC3E}">
        <p14:creationId xmlns:p14="http://schemas.microsoft.com/office/powerpoint/2010/main" val="16083156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2347B-345E-BB54-7C41-61D6DA0C9C89}"/>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2BC028E9-20B9-0F72-8E4E-10FFD55F370A}"/>
              </a:ext>
            </a:extLst>
          </p:cNvPr>
          <p:cNvSpPr>
            <a:spLocks noGrp="1"/>
          </p:cNvSpPr>
          <p:nvPr>
            <p:ph type="title"/>
          </p:nvPr>
        </p:nvSpPr>
        <p:spPr>
          <a:xfrm>
            <a:off x="838200" y="365126"/>
            <a:ext cx="10515600" cy="1021886"/>
          </a:xfrm>
        </p:spPr>
        <p:txBody>
          <a:bodyPr/>
          <a:lstStyle/>
          <a:p>
            <a:r>
              <a:rPr lang="tr-TR" b="1" dirty="0"/>
              <a:t>Bütçe ve Meclis (5393)</a:t>
            </a:r>
            <a:endParaRPr lang="tr-TR" dirty="0"/>
          </a:p>
        </p:txBody>
      </p:sp>
      <p:sp>
        <p:nvSpPr>
          <p:cNvPr id="3" name="İçerik Yer Tutucusu 2">
            <a:extLst>
              <a:ext uri="{FF2B5EF4-FFF2-40B4-BE49-F238E27FC236}">
                <a16:creationId xmlns:a16="http://schemas.microsoft.com/office/drawing/2014/main" id="{2586CE53-ECC6-D402-95F5-4A413C79E1BC}"/>
              </a:ext>
            </a:extLst>
          </p:cNvPr>
          <p:cNvSpPr>
            <a:spLocks noGrp="1"/>
          </p:cNvSpPr>
          <p:nvPr>
            <p:ph idx="1"/>
          </p:nvPr>
        </p:nvSpPr>
        <p:spPr>
          <a:xfrm>
            <a:off x="838200" y="1387012"/>
            <a:ext cx="10515600" cy="4667250"/>
          </a:xfrm>
        </p:spPr>
        <p:txBody>
          <a:bodyPr>
            <a:normAutofit lnSpcReduction="10000"/>
          </a:bodyPr>
          <a:lstStyle/>
          <a:p>
            <a:pPr marL="0" indent="0">
              <a:buNone/>
            </a:pPr>
            <a:r>
              <a:rPr lang="tr-TR" b="1" dirty="0"/>
              <a:t>Bütçenin hazırlanması ve kabulü</a:t>
            </a:r>
            <a:endParaRPr lang="tr-TR" dirty="0"/>
          </a:p>
          <a:p>
            <a:r>
              <a:rPr lang="tr-TR" b="1" dirty="0"/>
              <a:t>Madde 62-</a:t>
            </a:r>
            <a:r>
              <a:rPr lang="tr-TR" dirty="0"/>
              <a:t> Belediye başkanı tarafından hazırlanan bütçe tasarısı eylül ayının birinci gününden önce encümene sunulur ve Çevre ve Şehircilik Bakanlığına gönderilir. Çevre ve Şehircilik Bakanlığı belediye bütçe tahminlerini konsolide eder ve 5018 sayılı Kamu Malî Yönetimi ve Kontrol Kanunu uyarınca merkezi yönetim bütçe tasarısına eklenmek üzere eylül ayı sonuna kadar Maliye Bakanlığına bildirir. Encümen, bütçeyi inceleyerek görüşüyle birlikte kasım ayının birinci gününden önce belediye meclisine sunar.</a:t>
            </a:r>
          </a:p>
          <a:p>
            <a:r>
              <a:rPr lang="tr-TR" dirty="0"/>
              <a:t>….meclis bütçe denkliğini bozacak biçimde gider artırıcı ve gelir azaltıcı değişiklikler yapamaz. Kabul edilen bütçe, malî yılbaşından itibaren yürürlüğe girer.</a:t>
            </a:r>
          </a:p>
          <a:p>
            <a:pPr marL="0" indent="0">
              <a:buNone/>
            </a:pPr>
            <a:endParaRPr lang="tr-TR" dirty="0"/>
          </a:p>
        </p:txBody>
      </p:sp>
    </p:spTree>
    <p:extLst>
      <p:ext uri="{BB962C8B-B14F-4D97-AF65-F5344CB8AC3E}">
        <p14:creationId xmlns:p14="http://schemas.microsoft.com/office/powerpoint/2010/main" val="8454199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619C7-80FB-1980-363A-B485425C63A3}"/>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C2050EF4-35DB-682E-332E-8F0978B32521}"/>
              </a:ext>
            </a:extLst>
          </p:cNvPr>
          <p:cNvSpPr>
            <a:spLocks noGrp="1"/>
          </p:cNvSpPr>
          <p:nvPr>
            <p:ph type="title"/>
          </p:nvPr>
        </p:nvSpPr>
        <p:spPr>
          <a:xfrm>
            <a:off x="838200" y="365126"/>
            <a:ext cx="10515600" cy="1021886"/>
          </a:xfrm>
        </p:spPr>
        <p:txBody>
          <a:bodyPr>
            <a:normAutofit fontScale="90000"/>
          </a:bodyPr>
          <a:lstStyle/>
          <a:p>
            <a:r>
              <a:rPr lang="tr-TR" b="1" dirty="0"/>
              <a:t>Bütçe tasarısının mecliste görüşülmesi (Yönetmelik)</a:t>
            </a:r>
            <a:endParaRPr lang="tr-TR" dirty="0"/>
          </a:p>
        </p:txBody>
      </p:sp>
      <p:sp>
        <p:nvSpPr>
          <p:cNvPr id="3" name="İçerik Yer Tutucusu 2">
            <a:extLst>
              <a:ext uri="{FF2B5EF4-FFF2-40B4-BE49-F238E27FC236}">
                <a16:creationId xmlns:a16="http://schemas.microsoft.com/office/drawing/2014/main" id="{F46EF753-0B72-574C-02A6-4F51FF2E07F5}"/>
              </a:ext>
            </a:extLst>
          </p:cNvPr>
          <p:cNvSpPr>
            <a:spLocks noGrp="1"/>
          </p:cNvSpPr>
          <p:nvPr>
            <p:ph idx="1"/>
          </p:nvPr>
        </p:nvSpPr>
        <p:spPr>
          <a:xfrm>
            <a:off x="838200" y="1825625"/>
            <a:ext cx="10515600" cy="4667250"/>
          </a:xfrm>
        </p:spPr>
        <p:txBody>
          <a:bodyPr>
            <a:normAutofit fontScale="77500" lnSpcReduction="20000"/>
          </a:bodyPr>
          <a:lstStyle/>
          <a:p>
            <a:pPr marL="0" indent="0">
              <a:buNone/>
            </a:pPr>
            <a:r>
              <a:rPr lang="tr-TR" b="1" dirty="0"/>
              <a:t>MADDE 29 –</a:t>
            </a:r>
            <a:r>
              <a:rPr lang="tr-TR" dirty="0"/>
              <a:t> (1) Meclisin bütçe görüşmesine rastlayan toplantı süresi plan ve bütçe komisyonu toplantı süresi de dâhil olmak üzere en çok yirmi gündür. Meclis bu süre içinde bütçeyi görüşüp karara bağlar.</a:t>
            </a:r>
          </a:p>
          <a:p>
            <a:pPr marL="0" indent="0">
              <a:buNone/>
            </a:pPr>
            <a:r>
              <a:rPr lang="tr-TR" dirty="0"/>
              <a:t>(2) Meclis;</a:t>
            </a:r>
          </a:p>
          <a:p>
            <a:pPr marL="539750"/>
            <a:r>
              <a:rPr lang="tr-TR" dirty="0"/>
              <a:t>a) Bütçe kararnamesini madde madde,</a:t>
            </a:r>
          </a:p>
          <a:p>
            <a:pPr marL="539750"/>
            <a:r>
              <a:rPr lang="tr-TR" dirty="0"/>
              <a:t>b) </a:t>
            </a:r>
            <a:r>
              <a:rPr lang="tr-TR" dirty="0">
                <a:highlight>
                  <a:srgbClr val="FFFF00"/>
                </a:highlight>
              </a:rPr>
              <a:t>Yılı gider bütçesini, kurumsal kodlaması yapılan her birimin </a:t>
            </a:r>
            <a:r>
              <a:rPr lang="tr-TR" b="1" dirty="0">
                <a:highlight>
                  <a:srgbClr val="FFFF00"/>
                </a:highlight>
              </a:rPr>
              <a:t>(Değişik ibare:RG-24/9/2024-32672)</a:t>
            </a:r>
            <a:r>
              <a:rPr lang="tr-TR" baseline="30000" dirty="0">
                <a:highlight>
                  <a:srgbClr val="FFFF00"/>
                </a:highlight>
              </a:rPr>
              <a:t>1</a:t>
            </a:r>
            <a:r>
              <a:rPr lang="tr-TR" dirty="0">
                <a:highlight>
                  <a:srgbClr val="FFFF00"/>
                </a:highlight>
              </a:rPr>
              <a:t> </a:t>
            </a:r>
            <a:r>
              <a:rPr lang="tr-TR" u="sng" dirty="0">
                <a:highlight>
                  <a:srgbClr val="FFFF00"/>
                </a:highlight>
              </a:rPr>
              <a:t>program</a:t>
            </a:r>
            <a:r>
              <a:rPr lang="tr-TR" dirty="0">
                <a:highlight>
                  <a:srgbClr val="FFFF00"/>
                </a:highlight>
              </a:rPr>
              <a:t> sınıflandırmalarının birinci düzeyi, birim bazında kurumsal kodlama yapılmayan kurumlarda ise </a:t>
            </a:r>
            <a:r>
              <a:rPr lang="tr-TR" b="1" dirty="0">
                <a:highlight>
                  <a:srgbClr val="FFFF00"/>
                </a:highlight>
              </a:rPr>
              <a:t>(Değişik ibare:RG-24/9/2024-32672)</a:t>
            </a:r>
            <a:r>
              <a:rPr lang="tr-TR" baseline="30000" dirty="0">
                <a:highlight>
                  <a:srgbClr val="FFFF00"/>
                </a:highlight>
              </a:rPr>
              <a:t>1</a:t>
            </a:r>
            <a:r>
              <a:rPr lang="tr-TR" dirty="0">
                <a:highlight>
                  <a:srgbClr val="FFFF00"/>
                </a:highlight>
              </a:rPr>
              <a:t> </a:t>
            </a:r>
            <a:r>
              <a:rPr lang="tr-TR" u="sng" dirty="0">
                <a:highlight>
                  <a:srgbClr val="FFFF00"/>
                </a:highlight>
              </a:rPr>
              <a:t>program</a:t>
            </a:r>
            <a:r>
              <a:rPr lang="tr-TR" dirty="0">
                <a:highlight>
                  <a:srgbClr val="FFFF00"/>
                </a:highlight>
              </a:rPr>
              <a:t> sınıflandırmaların birinci düzeyi,</a:t>
            </a:r>
          </a:p>
          <a:p>
            <a:pPr marL="539750"/>
            <a:r>
              <a:rPr lang="tr-TR" dirty="0"/>
              <a:t>c) Yılı gelir bütçesini, ekonomik sınıflandırmanın birinci düzeyi,</a:t>
            </a:r>
          </a:p>
          <a:p>
            <a:pPr marL="539750"/>
            <a:r>
              <a:rPr lang="tr-TR" dirty="0"/>
              <a:t>ç) Yılı finansmanın ekonomik sınıflandırmasının birinci düzeyi,</a:t>
            </a:r>
          </a:p>
          <a:p>
            <a:pPr marL="539750"/>
            <a:r>
              <a:rPr lang="tr-TR" dirty="0"/>
              <a:t>itibariyle toplamları üzerinden oylar ve kabul eder.</a:t>
            </a:r>
          </a:p>
          <a:p>
            <a:r>
              <a:rPr lang="tr-TR" dirty="0"/>
              <a:t>(3) Ayrıntılı harcama programları ile finansman programları üç aylık dönemler itibariyle toplamları üzerinden birinci düzeyde </a:t>
            </a:r>
            <a:r>
              <a:rPr lang="tr-TR" dirty="0" err="1"/>
              <a:t>meclisce</a:t>
            </a:r>
            <a:r>
              <a:rPr lang="tr-TR" dirty="0"/>
              <a:t> onaylanır.</a:t>
            </a:r>
          </a:p>
          <a:p>
            <a:r>
              <a:rPr lang="tr-TR" dirty="0"/>
              <a:t>(4) Bütçenin tümü üzerinde ayrıca oylama yapılmaz.</a:t>
            </a:r>
          </a:p>
        </p:txBody>
      </p:sp>
    </p:spTree>
    <p:extLst>
      <p:ext uri="{BB962C8B-B14F-4D97-AF65-F5344CB8AC3E}">
        <p14:creationId xmlns:p14="http://schemas.microsoft.com/office/powerpoint/2010/main" val="39142272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A9D2FAD1-2C73-D4D7-F3B6-AEC30C1A928B}"/>
              </a:ext>
            </a:extLst>
          </p:cNvPr>
          <p:cNvPicPr>
            <a:picLocks noChangeAspect="1"/>
          </p:cNvPicPr>
          <p:nvPr/>
        </p:nvPicPr>
        <p:blipFill>
          <a:blip r:embed="rId2"/>
          <a:stretch>
            <a:fillRect/>
          </a:stretch>
        </p:blipFill>
        <p:spPr>
          <a:xfrm>
            <a:off x="665857" y="0"/>
            <a:ext cx="10860286" cy="6858000"/>
          </a:xfrm>
          <a:prstGeom prst="rect">
            <a:avLst/>
          </a:prstGeom>
        </p:spPr>
      </p:pic>
    </p:spTree>
    <p:extLst>
      <p:ext uri="{BB962C8B-B14F-4D97-AF65-F5344CB8AC3E}">
        <p14:creationId xmlns:p14="http://schemas.microsoft.com/office/powerpoint/2010/main" val="35128613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F1422-7D35-66FE-E342-5B4711446C93}"/>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43C2680B-F0AF-AF4D-F898-893EEA322BAC}"/>
              </a:ext>
            </a:extLst>
          </p:cNvPr>
          <p:cNvSpPr>
            <a:spLocks noGrp="1"/>
          </p:cNvSpPr>
          <p:nvPr>
            <p:ph type="title"/>
          </p:nvPr>
        </p:nvSpPr>
        <p:spPr>
          <a:xfrm>
            <a:off x="838200" y="365125"/>
            <a:ext cx="10515600" cy="1062983"/>
          </a:xfrm>
        </p:spPr>
        <p:txBody>
          <a:bodyPr/>
          <a:lstStyle/>
          <a:p>
            <a:r>
              <a:rPr lang="tr-TR" dirty="0"/>
              <a:t>İDARE BÜTÇE GEREKÇESİ</a:t>
            </a:r>
            <a:endParaRPr lang="en-GB" dirty="0"/>
          </a:p>
        </p:txBody>
      </p:sp>
      <p:sp>
        <p:nvSpPr>
          <p:cNvPr id="3" name="İçerik Yer Tutucusu 2">
            <a:extLst>
              <a:ext uri="{FF2B5EF4-FFF2-40B4-BE49-F238E27FC236}">
                <a16:creationId xmlns:a16="http://schemas.microsoft.com/office/drawing/2014/main" id="{9F2FF9CE-31C9-8981-C2D5-143B05B32D98}"/>
              </a:ext>
            </a:extLst>
          </p:cNvPr>
          <p:cNvSpPr>
            <a:spLocks noGrp="1"/>
          </p:cNvSpPr>
          <p:nvPr>
            <p:ph idx="1"/>
          </p:nvPr>
        </p:nvSpPr>
        <p:spPr>
          <a:xfrm>
            <a:off x="838200" y="1520575"/>
            <a:ext cx="10515600" cy="4656388"/>
          </a:xfrm>
        </p:spPr>
        <p:txBody>
          <a:bodyPr>
            <a:normAutofit lnSpcReduction="10000"/>
          </a:bodyPr>
          <a:lstStyle/>
          <a:p>
            <a:r>
              <a:rPr lang="tr-TR" dirty="0"/>
              <a:t>Birimlerden gelen birim bütçe teklif gerekçeleri alt programlar bazında ayrılarak konsolide edilmekte</a:t>
            </a:r>
          </a:p>
          <a:p>
            <a:r>
              <a:rPr lang="tr-TR" dirty="0"/>
              <a:t>Faaliyetler yer almamakta </a:t>
            </a:r>
          </a:p>
          <a:p>
            <a:r>
              <a:rPr lang="tr-TR" dirty="0"/>
              <a:t>İdarenin alt programları detayında aşağıdaki bilgiler verilmekte:</a:t>
            </a:r>
          </a:p>
          <a:p>
            <a:pPr lvl="1"/>
            <a:r>
              <a:rPr lang="tr-TR" dirty="0"/>
              <a:t>Gerekçe ve Açıklamalar</a:t>
            </a:r>
          </a:p>
          <a:p>
            <a:pPr lvl="1"/>
            <a:r>
              <a:rPr lang="tr-TR" dirty="0"/>
              <a:t>Alt Programın Hedefi</a:t>
            </a:r>
          </a:p>
          <a:p>
            <a:pPr lvl="1"/>
            <a:r>
              <a:rPr lang="tr-TR" dirty="0"/>
              <a:t>Alt Program Performans Göstergeleri</a:t>
            </a:r>
          </a:p>
          <a:p>
            <a:pPr lvl="1"/>
            <a:r>
              <a:rPr lang="tr-TR" dirty="0"/>
              <a:t>Her Bir Alt Program Açıklaması</a:t>
            </a:r>
          </a:p>
          <a:p>
            <a:r>
              <a:rPr lang="tr-TR" dirty="0"/>
              <a:t>Örneğin bir belediyenin 10 programı ve 15 alt programı varsa alt programlardan hareketle izleyen örnekte olduğu gibi 15 tablo hazırlanacaktır. </a:t>
            </a:r>
            <a:endParaRPr lang="en-GB" dirty="0"/>
          </a:p>
        </p:txBody>
      </p:sp>
    </p:spTree>
    <p:extLst>
      <p:ext uri="{BB962C8B-B14F-4D97-AF65-F5344CB8AC3E}">
        <p14:creationId xmlns:p14="http://schemas.microsoft.com/office/powerpoint/2010/main" val="10593503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16C547B1-E608-89F7-49CC-AD9360B3F067}"/>
              </a:ext>
            </a:extLst>
          </p:cNvPr>
          <p:cNvPicPr>
            <a:picLocks noChangeAspect="1"/>
          </p:cNvPicPr>
          <p:nvPr/>
        </p:nvPicPr>
        <p:blipFill>
          <a:blip r:embed="rId2"/>
          <a:stretch>
            <a:fillRect/>
          </a:stretch>
        </p:blipFill>
        <p:spPr>
          <a:xfrm>
            <a:off x="2575421" y="0"/>
            <a:ext cx="6900479" cy="6858000"/>
          </a:xfrm>
          <a:prstGeom prst="rect">
            <a:avLst/>
          </a:prstGeom>
        </p:spPr>
      </p:pic>
    </p:spTree>
    <p:extLst>
      <p:ext uri="{BB962C8B-B14F-4D97-AF65-F5344CB8AC3E}">
        <p14:creationId xmlns:p14="http://schemas.microsoft.com/office/powerpoint/2010/main" val="15090262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F05B89B1-C0DD-AC79-895D-99043694F5A9}"/>
              </a:ext>
            </a:extLst>
          </p:cNvPr>
          <p:cNvPicPr>
            <a:picLocks noChangeAspect="1"/>
          </p:cNvPicPr>
          <p:nvPr/>
        </p:nvPicPr>
        <p:blipFill>
          <a:blip r:embed="rId2"/>
          <a:stretch>
            <a:fillRect/>
          </a:stretch>
        </p:blipFill>
        <p:spPr>
          <a:xfrm>
            <a:off x="1620302" y="510737"/>
            <a:ext cx="9425341" cy="5678845"/>
          </a:xfrm>
          <a:prstGeom prst="rect">
            <a:avLst/>
          </a:prstGeom>
        </p:spPr>
      </p:pic>
    </p:spTree>
    <p:extLst>
      <p:ext uri="{BB962C8B-B14F-4D97-AF65-F5344CB8AC3E}">
        <p14:creationId xmlns:p14="http://schemas.microsoft.com/office/powerpoint/2010/main" val="6989825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D6D08-F4D4-429E-5194-4BFCFC0AFCBA}"/>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5FAFCDE9-FE49-40C1-7135-AF82A9DF26C2}"/>
              </a:ext>
            </a:extLst>
          </p:cNvPr>
          <p:cNvPicPr>
            <a:picLocks noChangeAspect="1"/>
          </p:cNvPicPr>
          <p:nvPr/>
        </p:nvPicPr>
        <p:blipFill>
          <a:blip r:embed="rId2"/>
          <a:stretch>
            <a:fillRect/>
          </a:stretch>
        </p:blipFill>
        <p:spPr>
          <a:xfrm>
            <a:off x="618817" y="360486"/>
            <a:ext cx="10000045" cy="5602384"/>
          </a:xfrm>
          <a:prstGeom prst="rect">
            <a:avLst/>
          </a:prstGeom>
        </p:spPr>
      </p:pic>
    </p:spTree>
    <p:extLst>
      <p:ext uri="{BB962C8B-B14F-4D97-AF65-F5344CB8AC3E}">
        <p14:creationId xmlns:p14="http://schemas.microsoft.com/office/powerpoint/2010/main" val="4943389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80F25-4944-17FC-762D-B47F05DB9132}"/>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D51DFFFE-E888-3ACC-3191-4E181D6BF282}"/>
              </a:ext>
            </a:extLst>
          </p:cNvPr>
          <p:cNvPicPr>
            <a:picLocks noChangeAspect="1"/>
          </p:cNvPicPr>
          <p:nvPr/>
        </p:nvPicPr>
        <p:blipFill>
          <a:blip r:embed="rId2"/>
          <a:stretch>
            <a:fillRect/>
          </a:stretch>
        </p:blipFill>
        <p:spPr>
          <a:xfrm>
            <a:off x="1855958" y="61604"/>
            <a:ext cx="7833165" cy="4725082"/>
          </a:xfrm>
          <a:prstGeom prst="rect">
            <a:avLst/>
          </a:prstGeom>
        </p:spPr>
      </p:pic>
      <p:pic>
        <p:nvPicPr>
          <p:cNvPr id="6" name="Resim 5">
            <a:extLst>
              <a:ext uri="{FF2B5EF4-FFF2-40B4-BE49-F238E27FC236}">
                <a16:creationId xmlns:a16="http://schemas.microsoft.com/office/drawing/2014/main" id="{5D707137-616A-A353-8389-8C65C0EEBB61}"/>
              </a:ext>
            </a:extLst>
          </p:cNvPr>
          <p:cNvPicPr>
            <a:picLocks noChangeAspect="1"/>
          </p:cNvPicPr>
          <p:nvPr/>
        </p:nvPicPr>
        <p:blipFill>
          <a:blip r:embed="rId3"/>
          <a:stretch>
            <a:fillRect/>
          </a:stretch>
        </p:blipFill>
        <p:spPr>
          <a:xfrm>
            <a:off x="1855958" y="4786686"/>
            <a:ext cx="7833165" cy="2040154"/>
          </a:xfrm>
          <a:prstGeom prst="rect">
            <a:avLst/>
          </a:prstGeom>
        </p:spPr>
      </p:pic>
    </p:spTree>
    <p:extLst>
      <p:ext uri="{BB962C8B-B14F-4D97-AF65-F5344CB8AC3E}">
        <p14:creationId xmlns:p14="http://schemas.microsoft.com/office/powerpoint/2010/main" val="32990672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E7168-5142-3889-CC62-AFD647E0D6DD}"/>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D4479400-5D21-0D53-C684-1C7B6DAA8D0B}"/>
              </a:ext>
            </a:extLst>
          </p:cNvPr>
          <p:cNvPicPr>
            <a:picLocks noChangeAspect="1"/>
          </p:cNvPicPr>
          <p:nvPr/>
        </p:nvPicPr>
        <p:blipFill>
          <a:blip r:embed="rId2"/>
          <a:stretch>
            <a:fillRect/>
          </a:stretch>
        </p:blipFill>
        <p:spPr>
          <a:xfrm>
            <a:off x="2945161" y="58018"/>
            <a:ext cx="5774139" cy="6741964"/>
          </a:xfrm>
          <a:prstGeom prst="rect">
            <a:avLst/>
          </a:prstGeom>
        </p:spPr>
      </p:pic>
    </p:spTree>
    <p:extLst>
      <p:ext uri="{BB962C8B-B14F-4D97-AF65-F5344CB8AC3E}">
        <p14:creationId xmlns:p14="http://schemas.microsoft.com/office/powerpoint/2010/main" val="36521870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81838-78C3-77B9-F265-746147FE7341}"/>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714FDF04-F8D1-AEE6-F624-9D12C3C708C3}"/>
              </a:ext>
            </a:extLst>
          </p:cNvPr>
          <p:cNvPicPr>
            <a:picLocks noChangeAspect="1"/>
          </p:cNvPicPr>
          <p:nvPr/>
        </p:nvPicPr>
        <p:blipFill>
          <a:blip r:embed="rId2"/>
          <a:stretch>
            <a:fillRect/>
          </a:stretch>
        </p:blipFill>
        <p:spPr>
          <a:xfrm>
            <a:off x="1673241" y="-158261"/>
            <a:ext cx="7796074" cy="4869721"/>
          </a:xfrm>
          <a:prstGeom prst="rect">
            <a:avLst/>
          </a:prstGeom>
        </p:spPr>
      </p:pic>
      <p:pic>
        <p:nvPicPr>
          <p:cNvPr id="6" name="Resim 5">
            <a:extLst>
              <a:ext uri="{FF2B5EF4-FFF2-40B4-BE49-F238E27FC236}">
                <a16:creationId xmlns:a16="http://schemas.microsoft.com/office/drawing/2014/main" id="{43715B87-C3BF-0C39-C0DD-539C6493D4A5}"/>
              </a:ext>
            </a:extLst>
          </p:cNvPr>
          <p:cNvPicPr>
            <a:picLocks noChangeAspect="1"/>
          </p:cNvPicPr>
          <p:nvPr/>
        </p:nvPicPr>
        <p:blipFill>
          <a:blip r:embed="rId3"/>
          <a:stretch>
            <a:fillRect/>
          </a:stretch>
        </p:blipFill>
        <p:spPr>
          <a:xfrm>
            <a:off x="1673241" y="4806420"/>
            <a:ext cx="7699063" cy="2051580"/>
          </a:xfrm>
          <a:prstGeom prst="rect">
            <a:avLst/>
          </a:prstGeom>
        </p:spPr>
      </p:pic>
    </p:spTree>
    <p:extLst>
      <p:ext uri="{BB962C8B-B14F-4D97-AF65-F5344CB8AC3E}">
        <p14:creationId xmlns:p14="http://schemas.microsoft.com/office/powerpoint/2010/main" val="28401934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6EB4949C-2F86-5637-177E-EC8613030AB7}"/>
              </a:ext>
            </a:extLst>
          </p:cNvPr>
          <p:cNvPicPr>
            <a:picLocks noChangeAspect="1"/>
          </p:cNvPicPr>
          <p:nvPr/>
        </p:nvPicPr>
        <p:blipFill>
          <a:blip r:embed="rId2"/>
          <a:stretch>
            <a:fillRect/>
          </a:stretch>
        </p:blipFill>
        <p:spPr>
          <a:xfrm>
            <a:off x="937963" y="496078"/>
            <a:ext cx="10131871" cy="5262883"/>
          </a:xfrm>
          <a:prstGeom prst="rect">
            <a:avLst/>
          </a:prstGeom>
        </p:spPr>
      </p:pic>
    </p:spTree>
    <p:extLst>
      <p:ext uri="{BB962C8B-B14F-4D97-AF65-F5344CB8AC3E}">
        <p14:creationId xmlns:p14="http://schemas.microsoft.com/office/powerpoint/2010/main" val="33947362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9FBE1-61EC-E8F6-6E23-343258707573}"/>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C4C213B5-ADCC-97EF-68AB-FD0253ED987D}"/>
              </a:ext>
            </a:extLst>
          </p:cNvPr>
          <p:cNvPicPr>
            <a:picLocks noChangeAspect="1"/>
          </p:cNvPicPr>
          <p:nvPr/>
        </p:nvPicPr>
        <p:blipFill>
          <a:blip r:embed="rId2"/>
          <a:stretch>
            <a:fillRect/>
          </a:stretch>
        </p:blipFill>
        <p:spPr>
          <a:xfrm>
            <a:off x="1377322" y="696162"/>
            <a:ext cx="10210767" cy="5704637"/>
          </a:xfrm>
          <a:prstGeom prst="rect">
            <a:avLst/>
          </a:prstGeom>
        </p:spPr>
      </p:pic>
    </p:spTree>
    <p:extLst>
      <p:ext uri="{BB962C8B-B14F-4D97-AF65-F5344CB8AC3E}">
        <p14:creationId xmlns:p14="http://schemas.microsoft.com/office/powerpoint/2010/main" val="3136284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7D232-EDBE-0741-B97B-75F9855835CF}"/>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E5CCF76F-ED86-F85E-2183-E5F059DDA2E9}"/>
              </a:ext>
            </a:extLst>
          </p:cNvPr>
          <p:cNvPicPr>
            <a:picLocks noChangeAspect="1"/>
          </p:cNvPicPr>
          <p:nvPr/>
        </p:nvPicPr>
        <p:blipFill>
          <a:blip r:embed="rId2"/>
          <a:stretch>
            <a:fillRect/>
          </a:stretch>
        </p:blipFill>
        <p:spPr>
          <a:xfrm>
            <a:off x="780689" y="518746"/>
            <a:ext cx="10872399" cy="4932484"/>
          </a:xfrm>
          <a:prstGeom prst="rect">
            <a:avLst/>
          </a:prstGeom>
        </p:spPr>
      </p:pic>
    </p:spTree>
    <p:extLst>
      <p:ext uri="{BB962C8B-B14F-4D97-AF65-F5344CB8AC3E}">
        <p14:creationId xmlns:p14="http://schemas.microsoft.com/office/powerpoint/2010/main" val="31972849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C6E23-AA94-B096-44B7-94DAB58AF6D9}"/>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4FC0D1E6-9003-C522-5FD5-F1964D92189B}"/>
              </a:ext>
            </a:extLst>
          </p:cNvPr>
          <p:cNvPicPr>
            <a:picLocks noChangeAspect="1"/>
          </p:cNvPicPr>
          <p:nvPr/>
        </p:nvPicPr>
        <p:blipFill>
          <a:blip r:embed="rId2"/>
          <a:stretch>
            <a:fillRect/>
          </a:stretch>
        </p:blipFill>
        <p:spPr>
          <a:xfrm>
            <a:off x="369276" y="172752"/>
            <a:ext cx="11200651" cy="6518194"/>
          </a:xfrm>
          <a:prstGeom prst="rect">
            <a:avLst/>
          </a:prstGeom>
        </p:spPr>
      </p:pic>
    </p:spTree>
    <p:extLst>
      <p:ext uri="{BB962C8B-B14F-4D97-AF65-F5344CB8AC3E}">
        <p14:creationId xmlns:p14="http://schemas.microsoft.com/office/powerpoint/2010/main" val="28809500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84BD674D-6261-3D5F-1CCA-5DE8FF12580D}"/>
              </a:ext>
            </a:extLst>
          </p:cNvPr>
          <p:cNvPicPr>
            <a:picLocks noChangeAspect="1"/>
          </p:cNvPicPr>
          <p:nvPr/>
        </p:nvPicPr>
        <p:blipFill>
          <a:blip r:embed="rId2"/>
          <a:stretch>
            <a:fillRect/>
          </a:stretch>
        </p:blipFill>
        <p:spPr>
          <a:xfrm>
            <a:off x="5866937" y="0"/>
            <a:ext cx="5013265" cy="6858000"/>
          </a:xfrm>
          <a:prstGeom prst="rect">
            <a:avLst/>
          </a:prstGeom>
        </p:spPr>
      </p:pic>
      <p:sp>
        <p:nvSpPr>
          <p:cNvPr id="6" name="Metin kutusu 5">
            <a:extLst>
              <a:ext uri="{FF2B5EF4-FFF2-40B4-BE49-F238E27FC236}">
                <a16:creationId xmlns:a16="http://schemas.microsoft.com/office/drawing/2014/main" id="{396870DB-9AEF-A965-F87D-8324C46E9971}"/>
              </a:ext>
            </a:extLst>
          </p:cNvPr>
          <p:cNvSpPr txBox="1"/>
          <p:nvPr/>
        </p:nvSpPr>
        <p:spPr>
          <a:xfrm>
            <a:off x="518808" y="1079123"/>
            <a:ext cx="5013265" cy="3170099"/>
          </a:xfrm>
          <a:prstGeom prst="rect">
            <a:avLst/>
          </a:prstGeom>
          <a:noFill/>
        </p:spPr>
        <p:txBody>
          <a:bodyPr wrap="square" rtlCol="0">
            <a:spAutoFit/>
          </a:bodyPr>
          <a:lstStyle/>
          <a:p>
            <a:r>
              <a:rPr lang="tr-TR" sz="3200" b="1" dirty="0"/>
              <a:t>Finansman Programı</a:t>
            </a:r>
            <a:br>
              <a:rPr lang="tr-TR" sz="2400" dirty="0"/>
            </a:br>
            <a:endParaRPr lang="tr-TR" sz="2400" dirty="0"/>
          </a:p>
          <a:p>
            <a:r>
              <a:rPr lang="tr-TR" sz="2400" b="1" dirty="0">
                <a:solidFill>
                  <a:schemeClr val="accent1">
                    <a:lumMod val="75000"/>
                  </a:schemeClr>
                </a:solidFill>
              </a:rPr>
              <a:t>Net Finansman</a:t>
            </a:r>
            <a:br>
              <a:rPr lang="tr-TR" sz="2400" dirty="0"/>
            </a:br>
            <a:r>
              <a:rPr lang="tr-TR" sz="2400" dirty="0"/>
              <a:t>  </a:t>
            </a:r>
            <a:r>
              <a:rPr lang="tr-TR" sz="2400" dirty="0">
                <a:solidFill>
                  <a:schemeClr val="accent5">
                    <a:lumMod val="75000"/>
                  </a:schemeClr>
                </a:solidFill>
              </a:rPr>
              <a:t>Net Borçlanma</a:t>
            </a:r>
            <a:br>
              <a:rPr lang="tr-TR" sz="2400" dirty="0"/>
            </a:br>
            <a:r>
              <a:rPr lang="tr-TR" sz="2400" dirty="0"/>
              <a:t>   -İç Borçlanma</a:t>
            </a:r>
            <a:br>
              <a:rPr lang="tr-TR" sz="2400" dirty="0"/>
            </a:br>
            <a:r>
              <a:rPr lang="tr-TR" sz="2400" dirty="0"/>
              <a:t>   -Dış Borçlanma</a:t>
            </a:r>
            <a:br>
              <a:rPr lang="tr-TR" sz="2400" dirty="0"/>
            </a:br>
            <a:r>
              <a:rPr lang="tr-TR" sz="2400" dirty="0"/>
              <a:t>  </a:t>
            </a:r>
            <a:r>
              <a:rPr lang="tr-TR" sz="2400" dirty="0">
                <a:solidFill>
                  <a:schemeClr val="accent5">
                    <a:lumMod val="75000"/>
                  </a:schemeClr>
                </a:solidFill>
              </a:rPr>
              <a:t>Kasa/Banka</a:t>
            </a:r>
            <a:br>
              <a:rPr lang="tr-TR" sz="2400" dirty="0"/>
            </a:br>
            <a:endParaRPr lang="en-GB" sz="2400" dirty="0"/>
          </a:p>
        </p:txBody>
      </p:sp>
    </p:spTree>
    <p:extLst>
      <p:ext uri="{BB962C8B-B14F-4D97-AF65-F5344CB8AC3E}">
        <p14:creationId xmlns:p14="http://schemas.microsoft.com/office/powerpoint/2010/main" val="32558348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4FB0F79-C157-C873-2AC3-3059872D928F}"/>
              </a:ext>
            </a:extLst>
          </p:cNvPr>
          <p:cNvPicPr>
            <a:picLocks noChangeAspect="1"/>
          </p:cNvPicPr>
          <p:nvPr/>
        </p:nvPicPr>
        <p:blipFill>
          <a:blip r:embed="rId2"/>
          <a:stretch>
            <a:fillRect/>
          </a:stretch>
        </p:blipFill>
        <p:spPr>
          <a:xfrm>
            <a:off x="2277208" y="49952"/>
            <a:ext cx="7851530" cy="6327410"/>
          </a:xfrm>
          <a:prstGeom prst="rect">
            <a:avLst/>
          </a:prstGeom>
        </p:spPr>
      </p:pic>
      <p:sp>
        <p:nvSpPr>
          <p:cNvPr id="2" name="Metin kutusu 1">
            <a:extLst>
              <a:ext uri="{FF2B5EF4-FFF2-40B4-BE49-F238E27FC236}">
                <a16:creationId xmlns:a16="http://schemas.microsoft.com/office/drawing/2014/main" id="{F77ACCAE-9F7C-7BA8-9A6C-5458C56FED32}"/>
              </a:ext>
            </a:extLst>
          </p:cNvPr>
          <p:cNvSpPr txBox="1"/>
          <p:nvPr/>
        </p:nvSpPr>
        <p:spPr>
          <a:xfrm>
            <a:off x="2347545" y="6377362"/>
            <a:ext cx="4721469" cy="369332"/>
          </a:xfrm>
          <a:prstGeom prst="rect">
            <a:avLst/>
          </a:prstGeom>
          <a:noFill/>
        </p:spPr>
        <p:txBody>
          <a:bodyPr wrap="square" rtlCol="0">
            <a:spAutoFit/>
          </a:bodyPr>
          <a:lstStyle/>
          <a:p>
            <a:r>
              <a:rPr lang="tr-TR" dirty="0"/>
              <a:t>Kaynak: İzmir 2026 Yılı </a:t>
            </a:r>
            <a:r>
              <a:rPr lang="tr-TR" dirty="0" err="1"/>
              <a:t>BŞB</a:t>
            </a:r>
            <a:r>
              <a:rPr lang="tr-TR" dirty="0"/>
              <a:t> Bütçesi</a:t>
            </a:r>
            <a:endParaRPr lang="en-US" dirty="0"/>
          </a:p>
        </p:txBody>
      </p:sp>
    </p:spTree>
    <p:extLst>
      <p:ext uri="{BB962C8B-B14F-4D97-AF65-F5344CB8AC3E}">
        <p14:creationId xmlns:p14="http://schemas.microsoft.com/office/powerpoint/2010/main" val="37553170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B9119-AFE8-F480-6841-C7A16A5499EA}"/>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3F256A93-C88A-9DEB-4CB9-09AB74421FFA}"/>
              </a:ext>
            </a:extLst>
          </p:cNvPr>
          <p:cNvSpPr>
            <a:spLocks noGrp="1"/>
          </p:cNvSpPr>
          <p:nvPr>
            <p:ph type="title"/>
          </p:nvPr>
        </p:nvSpPr>
        <p:spPr/>
        <p:txBody>
          <a:bodyPr>
            <a:normAutofit/>
          </a:bodyPr>
          <a:lstStyle/>
          <a:p>
            <a:r>
              <a:rPr lang="tr-TR" sz="4800" b="1" dirty="0"/>
              <a:t>PERFORMANS PROGRAMI</a:t>
            </a:r>
            <a:endParaRPr lang="en-GB" sz="4800" b="1" dirty="0"/>
          </a:p>
        </p:txBody>
      </p:sp>
      <p:sp>
        <p:nvSpPr>
          <p:cNvPr id="3" name="Metin Yer Tutucusu 2">
            <a:extLst>
              <a:ext uri="{FF2B5EF4-FFF2-40B4-BE49-F238E27FC236}">
                <a16:creationId xmlns:a16="http://schemas.microsoft.com/office/drawing/2014/main" id="{44CF89C4-ADC1-B546-B0BF-4C6F29FEA78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361939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Yuvarlatılmış Dikdörtgen 1"/>
          <p:cNvSpPr/>
          <p:nvPr/>
        </p:nvSpPr>
        <p:spPr>
          <a:xfrm>
            <a:off x="4823813" y="2268221"/>
            <a:ext cx="1839036" cy="1146123"/>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a:solidFill>
                  <a:schemeClr val="tx1"/>
                </a:solidFill>
                <a:latin typeface="Times New Roman" panose="02020603050405020304" pitchFamily="18" charset="0"/>
                <a:cs typeface="Times New Roman" panose="02020603050405020304" pitchFamily="18" charset="0"/>
              </a:rPr>
              <a:t>PERFORMANS BİLGİSİ</a:t>
            </a:r>
          </a:p>
        </p:txBody>
      </p:sp>
      <p:sp>
        <p:nvSpPr>
          <p:cNvPr id="3" name="Yuvarlatılmış Dikdörtgen 2"/>
          <p:cNvSpPr/>
          <p:nvPr/>
        </p:nvSpPr>
        <p:spPr>
          <a:xfrm>
            <a:off x="2487793" y="4007428"/>
            <a:ext cx="1839036" cy="1146123"/>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tx1"/>
                </a:solidFill>
                <a:latin typeface="Times New Roman" panose="02020603050405020304" pitchFamily="18" charset="0"/>
                <a:cs typeface="Times New Roman" panose="02020603050405020304" pitchFamily="18" charset="0"/>
              </a:rPr>
              <a:t>Program Performans Bilgisi</a:t>
            </a:r>
          </a:p>
        </p:txBody>
      </p:sp>
      <p:sp>
        <p:nvSpPr>
          <p:cNvPr id="4" name="Yuvarlatılmış Dikdörtgen 3"/>
          <p:cNvSpPr/>
          <p:nvPr/>
        </p:nvSpPr>
        <p:spPr>
          <a:xfrm>
            <a:off x="7273101" y="3911961"/>
            <a:ext cx="1839036" cy="1146123"/>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solidFill>
                  <a:schemeClr val="tx1"/>
                </a:solidFill>
                <a:latin typeface="Times New Roman" panose="02020603050405020304" pitchFamily="18" charset="0"/>
                <a:cs typeface="Times New Roman" panose="02020603050405020304" pitchFamily="18" charset="0"/>
              </a:rPr>
              <a:t>Alt Program </a:t>
            </a:r>
          </a:p>
          <a:p>
            <a:pPr algn="ctr"/>
            <a:r>
              <a:rPr lang="tr-TR" sz="1600" dirty="0">
                <a:solidFill>
                  <a:schemeClr val="tx1"/>
                </a:solidFill>
                <a:latin typeface="Times New Roman" panose="02020603050405020304" pitchFamily="18" charset="0"/>
                <a:cs typeface="Times New Roman" panose="02020603050405020304" pitchFamily="18" charset="0"/>
              </a:rPr>
              <a:t>Performans Bilgisi</a:t>
            </a:r>
          </a:p>
        </p:txBody>
      </p:sp>
      <p:sp>
        <p:nvSpPr>
          <p:cNvPr id="5" name="Sağ Ok 4"/>
          <p:cNvSpPr/>
          <p:nvPr/>
        </p:nvSpPr>
        <p:spPr>
          <a:xfrm rot="7626548">
            <a:off x="4220430" y="3450322"/>
            <a:ext cx="646041" cy="652108"/>
          </a:xfrm>
          <a:prstGeom prst="rightArrow">
            <a:avLst/>
          </a:prstGeom>
          <a:solidFill>
            <a:schemeClr val="tx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tr-TR" sz="1400" b="1" dirty="0">
              <a:solidFill>
                <a:schemeClr val="tx1"/>
              </a:solidFill>
              <a:latin typeface="Times New Roman" panose="02020603050405020304" pitchFamily="18" charset="0"/>
              <a:cs typeface="Times New Roman" panose="02020603050405020304" pitchFamily="18" charset="0"/>
            </a:endParaRPr>
          </a:p>
        </p:txBody>
      </p:sp>
      <p:sp>
        <p:nvSpPr>
          <p:cNvPr id="6" name="Sağ Ok 5"/>
          <p:cNvSpPr/>
          <p:nvPr/>
        </p:nvSpPr>
        <p:spPr>
          <a:xfrm rot="2226548">
            <a:off x="6634338" y="3433994"/>
            <a:ext cx="646041" cy="652108"/>
          </a:xfrm>
          <a:prstGeom prst="rightArrow">
            <a:avLst/>
          </a:prstGeom>
          <a:solidFill>
            <a:schemeClr val="tx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tr-TR" sz="1400" b="1" dirty="0">
              <a:solidFill>
                <a:schemeClr val="tx1"/>
              </a:solidFill>
              <a:latin typeface="Times New Roman" panose="02020603050405020304" pitchFamily="18" charset="0"/>
              <a:cs typeface="Times New Roman" panose="02020603050405020304" pitchFamily="18" charset="0"/>
            </a:endParaRPr>
          </a:p>
        </p:txBody>
      </p:sp>
      <p:cxnSp>
        <p:nvCxnSpPr>
          <p:cNvPr id="8" name="Düz Bağlayıcı 7"/>
          <p:cNvCxnSpPr/>
          <p:nvPr/>
        </p:nvCxnSpPr>
        <p:spPr>
          <a:xfrm>
            <a:off x="3407311" y="5153550"/>
            <a:ext cx="0" cy="3177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Düz Bağlayıcı 10"/>
          <p:cNvCxnSpPr/>
          <p:nvPr/>
        </p:nvCxnSpPr>
        <p:spPr>
          <a:xfrm>
            <a:off x="8192617" y="5058084"/>
            <a:ext cx="0" cy="3177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Çapraz Köşesi Kesik Dikdörtgen 11"/>
          <p:cNvSpPr/>
          <p:nvPr/>
        </p:nvSpPr>
        <p:spPr>
          <a:xfrm>
            <a:off x="2262299" y="5471339"/>
            <a:ext cx="2500967" cy="514351"/>
          </a:xfrm>
          <a:prstGeom prst="snip2Diag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schemeClr val="tx1"/>
                </a:solidFill>
                <a:latin typeface="Times New Roman" panose="02020603050405020304" pitchFamily="18" charset="0"/>
                <a:cs typeface="Times New Roman" panose="02020603050405020304" pitchFamily="18" charset="0"/>
              </a:rPr>
              <a:t>1- Program Amacı</a:t>
            </a:r>
            <a:endParaRPr lang="tr-TR" sz="1500" dirty="0">
              <a:solidFill>
                <a:schemeClr val="tx1"/>
              </a:solidFill>
              <a:latin typeface="Times New Roman" panose="02020603050405020304" pitchFamily="18" charset="0"/>
              <a:cs typeface="Times New Roman" panose="02020603050405020304" pitchFamily="18" charset="0"/>
            </a:endParaRPr>
          </a:p>
        </p:txBody>
      </p:sp>
      <p:cxnSp>
        <p:nvCxnSpPr>
          <p:cNvPr id="15" name="Düz Bağlayıcı 14"/>
          <p:cNvCxnSpPr/>
          <p:nvPr/>
        </p:nvCxnSpPr>
        <p:spPr>
          <a:xfrm>
            <a:off x="3407309" y="5975420"/>
            <a:ext cx="0" cy="3177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Çapraz Köşesi Kesik Dikdörtgen 15"/>
          <p:cNvSpPr/>
          <p:nvPr/>
        </p:nvSpPr>
        <p:spPr>
          <a:xfrm>
            <a:off x="2262299" y="6293210"/>
            <a:ext cx="2500967" cy="514351"/>
          </a:xfrm>
          <a:prstGeom prst="snip2Diag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schemeClr val="tx1"/>
                </a:solidFill>
                <a:latin typeface="Times New Roman" panose="02020603050405020304" pitchFamily="18" charset="0"/>
                <a:cs typeface="Times New Roman" panose="02020603050405020304" pitchFamily="18" charset="0"/>
              </a:rPr>
              <a:t>2- Anahtar Göstergeler</a:t>
            </a:r>
            <a:endParaRPr lang="tr-TR" sz="1500" dirty="0">
              <a:solidFill>
                <a:schemeClr val="tx1"/>
              </a:solidFill>
              <a:latin typeface="Times New Roman" panose="02020603050405020304" pitchFamily="18" charset="0"/>
              <a:cs typeface="Times New Roman" panose="02020603050405020304" pitchFamily="18" charset="0"/>
            </a:endParaRPr>
          </a:p>
        </p:txBody>
      </p:sp>
      <p:sp>
        <p:nvSpPr>
          <p:cNvPr id="17" name="Çapraz Köşesi Kesik Dikdörtgen 16"/>
          <p:cNvSpPr/>
          <p:nvPr/>
        </p:nvSpPr>
        <p:spPr>
          <a:xfrm>
            <a:off x="7052043" y="5375874"/>
            <a:ext cx="2553476" cy="514351"/>
          </a:xfrm>
          <a:prstGeom prst="snip2Diag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schemeClr val="tx1"/>
                </a:solidFill>
                <a:latin typeface="Times New Roman" panose="02020603050405020304" pitchFamily="18" charset="0"/>
                <a:cs typeface="Times New Roman" panose="02020603050405020304" pitchFamily="18" charset="0"/>
              </a:rPr>
              <a:t>1- Alt Program Hedefi</a:t>
            </a:r>
            <a:endParaRPr lang="tr-TR" sz="1500" dirty="0">
              <a:solidFill>
                <a:schemeClr val="tx1"/>
              </a:solidFill>
              <a:latin typeface="Times New Roman" panose="02020603050405020304" pitchFamily="18" charset="0"/>
              <a:cs typeface="Times New Roman" panose="02020603050405020304" pitchFamily="18" charset="0"/>
            </a:endParaRPr>
          </a:p>
        </p:txBody>
      </p:sp>
      <p:cxnSp>
        <p:nvCxnSpPr>
          <p:cNvPr id="18" name="Düz Bağlayıcı 17"/>
          <p:cNvCxnSpPr/>
          <p:nvPr/>
        </p:nvCxnSpPr>
        <p:spPr>
          <a:xfrm>
            <a:off x="8197052" y="5879955"/>
            <a:ext cx="0" cy="31778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Çapraz Köşesi Kesik Dikdörtgen 18"/>
          <p:cNvSpPr/>
          <p:nvPr/>
        </p:nvSpPr>
        <p:spPr>
          <a:xfrm>
            <a:off x="7052042" y="6197745"/>
            <a:ext cx="2607772" cy="514351"/>
          </a:xfrm>
          <a:prstGeom prst="snip2Diag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600" dirty="0">
                <a:solidFill>
                  <a:schemeClr val="tx1"/>
                </a:solidFill>
                <a:latin typeface="Times New Roman" panose="02020603050405020304" pitchFamily="18" charset="0"/>
                <a:cs typeface="Times New Roman" panose="02020603050405020304" pitchFamily="18" charset="0"/>
              </a:rPr>
              <a:t>2- Performans Göstergeleri</a:t>
            </a:r>
            <a:endParaRPr lang="tr-TR" sz="1500" dirty="0">
              <a:solidFill>
                <a:schemeClr val="tx1"/>
              </a:solidFill>
              <a:latin typeface="Times New Roman" panose="02020603050405020304" pitchFamily="18" charset="0"/>
              <a:cs typeface="Times New Roman" panose="02020603050405020304" pitchFamily="18" charset="0"/>
            </a:endParaRPr>
          </a:p>
        </p:txBody>
      </p:sp>
      <p:sp>
        <p:nvSpPr>
          <p:cNvPr id="20" name="Dikdörtgen 19"/>
          <p:cNvSpPr/>
          <p:nvPr/>
        </p:nvSpPr>
        <p:spPr>
          <a:xfrm>
            <a:off x="827045" y="145905"/>
            <a:ext cx="9775552" cy="553998"/>
          </a:xfrm>
          <a:prstGeom prst="rect">
            <a:avLst/>
          </a:prstGeom>
          <a:noFill/>
        </p:spPr>
        <p:txBody>
          <a:bodyPr wrap="square" rtlCol="0">
            <a:spAutoFit/>
          </a:bodyPr>
          <a:lstStyle/>
          <a:p>
            <a:pPr algn="ctr"/>
            <a:r>
              <a:rPr lang="tr-TR" sz="3000" b="1" dirty="0">
                <a:solidFill>
                  <a:schemeClr val="accent1">
                    <a:lumMod val="50000"/>
                  </a:schemeClr>
                </a:solidFill>
                <a:latin typeface="Times New Roman" panose="02020603050405020304" pitchFamily="18" charset="0"/>
                <a:cs typeface="Times New Roman" panose="02020603050405020304" pitchFamily="18" charset="0"/>
              </a:rPr>
              <a:t>Performans Bilgisi</a:t>
            </a:r>
          </a:p>
        </p:txBody>
      </p:sp>
      <p:sp>
        <p:nvSpPr>
          <p:cNvPr id="7" name="Dikdörtgen 6">
            <a:extLst>
              <a:ext uri="{FF2B5EF4-FFF2-40B4-BE49-F238E27FC236}">
                <a16:creationId xmlns:a16="http://schemas.microsoft.com/office/drawing/2014/main" id="{210775E0-5062-384C-3B63-7406FDC3251D}"/>
              </a:ext>
            </a:extLst>
          </p:cNvPr>
          <p:cNvSpPr/>
          <p:nvPr/>
        </p:nvSpPr>
        <p:spPr>
          <a:xfrm>
            <a:off x="953202" y="872312"/>
            <a:ext cx="9718500" cy="2144177"/>
          </a:xfrm>
          <a:prstGeom prst="rect">
            <a:avLst/>
          </a:prstGeom>
        </p:spPr>
        <p:txBody>
          <a:bodyPr wrap="square">
            <a:spAutoFit/>
          </a:bodyPr>
          <a:lstStyle/>
          <a:p>
            <a:pPr algn="just">
              <a:spcAft>
                <a:spcPts val="800"/>
              </a:spcAft>
            </a:pPr>
            <a:r>
              <a:rPr lang="tr-TR" sz="2400" dirty="0">
                <a:latin typeface="Calibri" panose="020F0502020204030204" pitchFamily="34" charset="0"/>
                <a:ea typeface="Times New Roman" panose="02020603050405020304" pitchFamily="18" charset="0"/>
              </a:rPr>
              <a:t>Programlara ilişkin performans bilgisi </a:t>
            </a:r>
            <a:r>
              <a:rPr lang="tr-TR" sz="2400" b="1" i="1" dirty="0">
                <a:latin typeface="Calibri" panose="020F0502020204030204" pitchFamily="34" charset="0"/>
                <a:ea typeface="Times New Roman" panose="02020603050405020304" pitchFamily="18" charset="0"/>
              </a:rPr>
              <a:t>“program amacı” ve “anahtar </a:t>
            </a:r>
            <a:r>
              <a:rPr lang="tr-TR" sz="2400" b="1" i="1" dirty="0" err="1">
                <a:latin typeface="Calibri" panose="020F0502020204030204" pitchFamily="34" charset="0"/>
                <a:ea typeface="Times New Roman" panose="02020603050405020304" pitchFamily="18" charset="0"/>
              </a:rPr>
              <a:t>göstergeler”i</a:t>
            </a:r>
            <a:r>
              <a:rPr lang="tr-TR" sz="2400" b="1" i="1" dirty="0">
                <a:latin typeface="Calibri" panose="020F0502020204030204" pitchFamily="34" charset="0"/>
                <a:ea typeface="Times New Roman" panose="02020603050405020304" pitchFamily="18" charset="0"/>
              </a:rPr>
              <a:t>; </a:t>
            </a:r>
            <a:r>
              <a:rPr lang="tr-TR" sz="2400" dirty="0">
                <a:latin typeface="Calibri" panose="020F0502020204030204" pitchFamily="34" charset="0"/>
                <a:ea typeface="Times New Roman" panose="02020603050405020304" pitchFamily="18" charset="0"/>
              </a:rPr>
              <a:t>alt program performans bilgisi ise </a:t>
            </a:r>
            <a:r>
              <a:rPr lang="tr-TR" sz="2400" b="1" i="1" dirty="0">
                <a:latin typeface="Calibri" panose="020F0502020204030204" pitchFamily="34" charset="0"/>
                <a:ea typeface="Times New Roman" panose="02020603050405020304" pitchFamily="18" charset="0"/>
              </a:rPr>
              <a:t>“alt program hedefi” ve performans </a:t>
            </a:r>
            <a:r>
              <a:rPr lang="tr-TR" sz="2400" b="1" i="1" dirty="0" err="1">
                <a:latin typeface="Calibri" panose="020F0502020204030204" pitchFamily="34" charset="0"/>
                <a:ea typeface="Times New Roman" panose="02020603050405020304" pitchFamily="18" charset="0"/>
              </a:rPr>
              <a:t>göstergeleri”ni</a:t>
            </a:r>
            <a:r>
              <a:rPr lang="tr-TR" sz="2400" b="1" i="1" dirty="0">
                <a:latin typeface="Calibri" panose="020F0502020204030204" pitchFamily="34" charset="0"/>
                <a:ea typeface="Times New Roman" panose="02020603050405020304" pitchFamily="18" charset="0"/>
              </a:rPr>
              <a:t> </a:t>
            </a:r>
            <a:r>
              <a:rPr lang="tr-TR" sz="2400" dirty="0">
                <a:latin typeface="Calibri" panose="020F0502020204030204" pitchFamily="34" charset="0"/>
                <a:ea typeface="Times New Roman" panose="02020603050405020304" pitchFamily="18" charset="0"/>
              </a:rPr>
              <a:t>içerir.</a:t>
            </a:r>
          </a:p>
          <a:p>
            <a:pPr algn="just">
              <a:spcAft>
                <a:spcPts val="800"/>
              </a:spcAft>
            </a:pPr>
            <a:endParaRPr lang="tr-TR" sz="2400" dirty="0">
              <a:latin typeface="Calibri" panose="020F0502020204030204" pitchFamily="34" charset="0"/>
              <a:ea typeface="Times New Roman" panose="02020603050405020304" pitchFamily="18" charset="0"/>
            </a:endParaRPr>
          </a:p>
          <a:p>
            <a:pPr algn="just">
              <a:spcAft>
                <a:spcPts val="800"/>
              </a:spcAft>
            </a:pPr>
            <a:endParaRPr lang="tr-TR" sz="2400" dirty="0">
              <a:latin typeface="Calibri" panose="020F0502020204030204" pitchFamily="34" charset="0"/>
              <a:ea typeface="Times New Roman" panose="02020603050405020304" pitchFamily="18" charset="0"/>
            </a:endParaRPr>
          </a:p>
        </p:txBody>
      </p:sp>
    </p:spTree>
    <p:extLst>
      <p:ext uri="{BB962C8B-B14F-4D97-AF65-F5344CB8AC3E}">
        <p14:creationId xmlns:p14="http://schemas.microsoft.com/office/powerpoint/2010/main" val="7001025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F926F43-5550-4E1C-1A9E-525851A2B0F3}"/>
            </a:ext>
          </a:extLst>
        </p:cNvPr>
        <p:cNvGrpSpPr/>
        <p:nvPr/>
      </p:nvGrpSpPr>
      <p:grpSpPr>
        <a:xfrm>
          <a:off x="0" y="0"/>
          <a:ext cx="0" cy="0"/>
          <a:chOff x="0" y="0"/>
          <a:chExt cx="0" cy="0"/>
        </a:xfrm>
      </p:grpSpPr>
      <p:sp>
        <p:nvSpPr>
          <p:cNvPr id="2" name="Dikdörtgen 1">
            <a:extLst>
              <a:ext uri="{FF2B5EF4-FFF2-40B4-BE49-F238E27FC236}">
                <a16:creationId xmlns:a16="http://schemas.microsoft.com/office/drawing/2014/main" id="{05BB38E5-78B3-37ED-E078-98C3A8774ABA}"/>
              </a:ext>
            </a:extLst>
          </p:cNvPr>
          <p:cNvSpPr/>
          <p:nvPr/>
        </p:nvSpPr>
        <p:spPr>
          <a:xfrm>
            <a:off x="821121" y="1315600"/>
            <a:ext cx="10164780" cy="4196020"/>
          </a:xfrm>
          <a:prstGeom prst="rect">
            <a:avLst/>
          </a:prstGeom>
        </p:spPr>
        <p:txBody>
          <a:bodyPr wrap="square">
            <a:spAutoFit/>
          </a:bodyPr>
          <a:lstStyle/>
          <a:p>
            <a:pPr marL="380990" indent="-380990" algn="just">
              <a:spcAft>
                <a:spcPts val="800"/>
              </a:spcAft>
              <a:buFont typeface="Wingdings" panose="05000000000000000000" pitchFamily="2" charset="2"/>
              <a:buChar char="§"/>
            </a:pPr>
            <a:r>
              <a:rPr lang="tr-TR" sz="2400" dirty="0">
                <a:latin typeface="Calibri" panose="020F0502020204030204" pitchFamily="34" charset="0"/>
                <a:ea typeface="Times New Roman" panose="02020603050405020304" pitchFamily="18" charset="0"/>
              </a:rPr>
              <a:t>Performans esaslı bütçe sisteminin temel dokümanları olan stratejik plan, performans programı ve faaliyet raporu program bütçe sistemine uyarlanmış bir şekilde varlığını korumaktadır. </a:t>
            </a:r>
          </a:p>
          <a:p>
            <a:pPr marL="380990" indent="-380990" algn="just">
              <a:spcAft>
                <a:spcPts val="800"/>
              </a:spcAft>
              <a:buFont typeface="Wingdings" panose="05000000000000000000" pitchFamily="2" charset="2"/>
              <a:buChar char="§"/>
            </a:pPr>
            <a:r>
              <a:rPr lang="tr-TR" sz="2400" b="1" i="1" dirty="0">
                <a:latin typeface="Calibri" panose="020F0502020204030204" pitchFamily="34" charset="0"/>
                <a:ea typeface="Times New Roman" panose="02020603050405020304" pitchFamily="18" charset="0"/>
              </a:rPr>
              <a:t>Yerel yönetimler için de program bütçeye geçiş ile birlikte ilgili rehberlerde düzenleme yapılacaktır.</a:t>
            </a:r>
          </a:p>
          <a:p>
            <a:pPr marL="380990" indent="-380990" algn="just">
              <a:spcAft>
                <a:spcPts val="800"/>
              </a:spcAft>
              <a:buFont typeface="Wingdings" panose="05000000000000000000" pitchFamily="2" charset="2"/>
              <a:buChar char="§"/>
            </a:pPr>
            <a:r>
              <a:rPr lang="tr-TR" sz="2400" b="1" i="1" dirty="0">
                <a:latin typeface="Calibri" panose="020F0502020204030204" pitchFamily="34" charset="0"/>
                <a:ea typeface="Times New Roman" panose="02020603050405020304" pitchFamily="18" charset="0"/>
              </a:rPr>
              <a:t>Performans programları bütçeyle uyumlu şekilde program bütçeye geçiş sonrası her yıl 3 yıllık hazırlanacak. </a:t>
            </a:r>
          </a:p>
          <a:p>
            <a:pPr marL="380990" indent="-380990" algn="just">
              <a:spcAft>
                <a:spcPts val="800"/>
              </a:spcAft>
              <a:buFont typeface="Wingdings" panose="05000000000000000000" pitchFamily="2" charset="2"/>
              <a:buChar char="§"/>
            </a:pPr>
            <a:r>
              <a:rPr lang="tr-TR" sz="2400" dirty="0">
                <a:latin typeface="Calibri" panose="020F0502020204030204" pitchFamily="34" charset="0"/>
                <a:ea typeface="Times New Roman" panose="02020603050405020304" pitchFamily="18" charset="0"/>
              </a:rPr>
              <a:t>Alt programlar performans hedef olarak alınacak. Ama kurumlar ilave performans hedefi ve faaliyetler öngörebilecek </a:t>
            </a:r>
          </a:p>
          <a:p>
            <a:pPr marL="380990" indent="-380990" algn="just">
              <a:spcAft>
                <a:spcPts val="800"/>
              </a:spcAft>
              <a:buFont typeface="Wingdings" panose="05000000000000000000" pitchFamily="2" charset="2"/>
              <a:buChar char="§"/>
            </a:pPr>
            <a:r>
              <a:rPr lang="tr-TR" sz="2400" dirty="0">
                <a:latin typeface="Calibri" panose="020F0502020204030204" pitchFamily="34" charset="0"/>
                <a:ea typeface="Times New Roman" panose="02020603050405020304" pitchFamily="18" charset="0"/>
              </a:rPr>
              <a:t>Stratejik plan program ilişkisini kurmak gerekecek</a:t>
            </a:r>
          </a:p>
        </p:txBody>
      </p:sp>
      <p:sp>
        <p:nvSpPr>
          <p:cNvPr id="3" name="TextBox 4">
            <a:extLst>
              <a:ext uri="{FF2B5EF4-FFF2-40B4-BE49-F238E27FC236}">
                <a16:creationId xmlns:a16="http://schemas.microsoft.com/office/drawing/2014/main" id="{DE655B8E-080D-0FCE-C6E1-D106A3744829}"/>
              </a:ext>
            </a:extLst>
          </p:cNvPr>
          <p:cNvSpPr txBox="1"/>
          <p:nvPr/>
        </p:nvSpPr>
        <p:spPr>
          <a:xfrm>
            <a:off x="846554" y="297815"/>
            <a:ext cx="9846542" cy="584775"/>
          </a:xfrm>
          <a:prstGeom prst="rect">
            <a:avLst/>
          </a:prstGeom>
          <a:noFill/>
        </p:spPr>
        <p:txBody>
          <a:bodyPr wrap="none" rtlCol="0">
            <a:spAutoFit/>
          </a:bodyPr>
          <a:lstStyle/>
          <a:p>
            <a:pPr algn="ctr"/>
            <a:r>
              <a:rPr lang="tr-TR" sz="3200" b="1" dirty="0">
                <a:solidFill>
                  <a:schemeClr val="accent1">
                    <a:lumMod val="50000"/>
                  </a:schemeClr>
                </a:solidFill>
                <a:latin typeface="Times New Roman" panose="02020603050405020304" pitchFamily="18" charset="0"/>
                <a:cs typeface="Times New Roman" panose="02020603050405020304" pitchFamily="18" charset="0"/>
              </a:rPr>
              <a:t>Performans Esaslı Bütçeleme ve Program Bütçe İlişkisi</a:t>
            </a:r>
            <a:endParaRPr lang="en-U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8929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720296-6268-E506-C2B9-53D31079B687}"/>
              </a:ext>
            </a:extLst>
          </p:cNvPr>
          <p:cNvSpPr>
            <a:spLocks noGrp="1"/>
          </p:cNvSpPr>
          <p:nvPr>
            <p:ph type="title"/>
          </p:nvPr>
        </p:nvSpPr>
        <p:spPr>
          <a:xfrm>
            <a:off x="838199" y="121404"/>
            <a:ext cx="10682207" cy="1325563"/>
          </a:xfrm>
        </p:spPr>
        <p:txBody>
          <a:bodyPr>
            <a:normAutofit/>
          </a:bodyPr>
          <a:lstStyle/>
          <a:p>
            <a:r>
              <a:rPr lang="tr-TR" sz="4267" b="1" dirty="0" err="1">
                <a:latin typeface="+mn-lt"/>
              </a:rPr>
              <a:t>Nüfüsu</a:t>
            </a:r>
            <a:r>
              <a:rPr lang="tr-TR" sz="4267" b="1" dirty="0">
                <a:latin typeface="+mn-lt"/>
              </a:rPr>
              <a:t> 50 bin altı Belediyelerde Program Bütçe</a:t>
            </a:r>
            <a:endParaRPr lang="en-GB" sz="4267" b="1" dirty="0">
              <a:latin typeface="+mn-lt"/>
            </a:endParaRPr>
          </a:p>
        </p:txBody>
      </p:sp>
      <p:sp>
        <p:nvSpPr>
          <p:cNvPr id="3" name="İçerik Yer Tutucusu 2">
            <a:extLst>
              <a:ext uri="{FF2B5EF4-FFF2-40B4-BE49-F238E27FC236}">
                <a16:creationId xmlns:a16="http://schemas.microsoft.com/office/drawing/2014/main" id="{0756DC58-716A-8DAA-CB2B-E078C2B644D6}"/>
              </a:ext>
            </a:extLst>
          </p:cNvPr>
          <p:cNvSpPr>
            <a:spLocks noGrp="1"/>
          </p:cNvSpPr>
          <p:nvPr>
            <p:ph idx="1"/>
          </p:nvPr>
        </p:nvSpPr>
        <p:spPr>
          <a:xfrm>
            <a:off x="838200" y="1529167"/>
            <a:ext cx="10764864" cy="5207429"/>
          </a:xfrm>
        </p:spPr>
        <p:txBody>
          <a:bodyPr>
            <a:normAutofit/>
          </a:bodyPr>
          <a:lstStyle/>
          <a:p>
            <a:r>
              <a:rPr lang="tr-TR" dirty="0"/>
              <a:t>Stratejik plan hazırlamakla yükümlü olmayan kamu idareleri performans programlarını Kamu İdarelerince Hazırlanacak Stratejik Planlar ve Performans Programları ile Faaliyet Raporlarına İlişkin Usul ve Esaslar Hakkında Yönetmeliğin 18 inci maddesinde; </a:t>
            </a:r>
          </a:p>
          <a:p>
            <a:pPr marL="539750" indent="0">
              <a:buNone/>
              <a:tabLst>
                <a:tab pos="9688513" algn="l"/>
                <a:tab pos="9955213" algn="l"/>
              </a:tabLst>
            </a:pPr>
            <a:r>
              <a:rPr lang="tr-TR" dirty="0"/>
              <a:t>“(3) Stratejik planı bulunmayan idareler, </a:t>
            </a:r>
            <a:r>
              <a:rPr lang="tr-TR" b="1" i="1" dirty="0"/>
              <a:t>idare bütçe tekliflerinde yer alan program sınıflandırması ve performans bilgisini içerecek şekilde performans programı hazırlar.” </a:t>
            </a:r>
          </a:p>
          <a:p>
            <a:pPr marL="0" indent="0">
              <a:buNone/>
            </a:pPr>
            <a:r>
              <a:rPr lang="tr-TR" dirty="0"/>
              <a:t>hükmü çerçevesinde hazırlarlar. </a:t>
            </a:r>
          </a:p>
          <a:p>
            <a:endParaRPr lang="en-GB" dirty="0"/>
          </a:p>
        </p:txBody>
      </p:sp>
    </p:spTree>
    <p:extLst>
      <p:ext uri="{BB962C8B-B14F-4D97-AF65-F5344CB8AC3E}">
        <p14:creationId xmlns:p14="http://schemas.microsoft.com/office/powerpoint/2010/main" val="34970597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etin kutusu 1"/>
          <p:cNvSpPr txBox="1"/>
          <p:nvPr/>
        </p:nvSpPr>
        <p:spPr>
          <a:xfrm>
            <a:off x="942545" y="1017798"/>
            <a:ext cx="8424937" cy="2144433"/>
          </a:xfrm>
          <a:prstGeom prst="rect">
            <a:avLst/>
          </a:prstGeom>
          <a:noFill/>
        </p:spPr>
        <p:txBody>
          <a:bodyPr wrap="square" rtlCol="0">
            <a:spAutoFit/>
          </a:bodyPr>
          <a:lstStyle/>
          <a:p>
            <a:pPr marL="0" lvl="1" algn="just">
              <a:lnSpc>
                <a:spcPct val="114000"/>
              </a:lnSpc>
              <a:spcBef>
                <a:spcPts val="1200"/>
              </a:spcBef>
              <a:spcAft>
                <a:spcPts val="600"/>
              </a:spcAft>
              <a:buClr>
                <a:schemeClr val="tx2">
                  <a:lumMod val="50000"/>
                </a:schemeClr>
              </a:buClr>
              <a:defRPr/>
            </a:pPr>
            <a:r>
              <a:rPr lang="tr-TR" sz="2400" u="sng" dirty="0">
                <a:latin typeface="Times New Roman" panose="02020603050405020304" pitchFamily="18" charset="0"/>
                <a:cs typeface="Times New Roman" panose="02020603050405020304" pitchFamily="18" charset="0"/>
              </a:rPr>
              <a:t>Program Amacı</a:t>
            </a:r>
          </a:p>
          <a:p>
            <a:pPr marL="342891" lvl="1" indent="-342891" algn="just">
              <a:lnSpc>
                <a:spcPct val="114000"/>
              </a:lnSpc>
              <a:spcBef>
                <a:spcPts val="1200"/>
              </a:spcBef>
              <a:spcAft>
                <a:spcPts val="600"/>
              </a:spcAft>
              <a:buClr>
                <a:schemeClr val="tx2">
                  <a:lumMod val="50000"/>
                </a:schemeClr>
              </a:buClr>
              <a:buFont typeface="Times New Roman" panose="02020603050405020304" pitchFamily="18" charset="0"/>
              <a:buChar char="◙"/>
              <a:defRPr/>
            </a:pPr>
            <a:r>
              <a:rPr lang="tr-TR" sz="1700" dirty="0">
                <a:latin typeface="Times New Roman" panose="02020603050405020304" pitchFamily="18" charset="0"/>
                <a:cs typeface="Times New Roman" panose="02020603050405020304" pitchFamily="18" charset="0"/>
              </a:rPr>
              <a:t>Program amacı, toplumsal beklenti ve ihtiyaçları karşılamak üzere üst politika belgelerinde belirlenen hedef ve öncelikler esas alınarak ulaşılmak istenen sonuçlardır.</a:t>
            </a:r>
          </a:p>
          <a:p>
            <a:pPr marL="342891" lvl="1" indent="-342891" algn="just">
              <a:lnSpc>
                <a:spcPct val="114000"/>
              </a:lnSpc>
              <a:spcBef>
                <a:spcPts val="1200"/>
              </a:spcBef>
              <a:spcAft>
                <a:spcPts val="600"/>
              </a:spcAft>
              <a:buClr>
                <a:schemeClr val="tx2">
                  <a:lumMod val="50000"/>
                </a:schemeClr>
              </a:buClr>
              <a:buFont typeface="Times New Roman" panose="02020603050405020304" pitchFamily="18" charset="0"/>
              <a:buChar char="◙"/>
              <a:defRPr/>
            </a:pPr>
            <a:r>
              <a:rPr lang="tr-TR" sz="1700" dirty="0">
                <a:latin typeface="Times New Roman" panose="02020603050405020304" pitchFamily="18" charset="0"/>
                <a:cs typeface="Times New Roman" panose="02020603050405020304" pitchFamily="18" charset="0"/>
              </a:rPr>
              <a:t>Programların devamlı nitelikte olması öngörüldüğünden, istisnai durumlar dışında program amacının da yıldan yıla değiştirilmemesi öngörülmektedir.</a:t>
            </a:r>
          </a:p>
        </p:txBody>
      </p:sp>
      <p:sp>
        <p:nvSpPr>
          <p:cNvPr id="3" name="Dikdörtgen 2"/>
          <p:cNvSpPr/>
          <p:nvPr/>
        </p:nvSpPr>
        <p:spPr>
          <a:xfrm>
            <a:off x="827045" y="145905"/>
            <a:ext cx="4467890" cy="553998"/>
          </a:xfrm>
          <a:prstGeom prst="rect">
            <a:avLst/>
          </a:prstGeom>
          <a:noFill/>
        </p:spPr>
        <p:txBody>
          <a:bodyPr wrap="none" rtlCol="0">
            <a:spAutoFit/>
          </a:bodyPr>
          <a:lstStyle/>
          <a:p>
            <a:r>
              <a:rPr lang="tr-TR" sz="3000" b="1" u="sng" dirty="0">
                <a:latin typeface="Times New Roman" panose="02020603050405020304" pitchFamily="18" charset="0"/>
                <a:cs typeface="Times New Roman" panose="02020603050405020304" pitchFamily="18" charset="0"/>
              </a:rPr>
              <a:t>PERFORMANS BİLGİSİ</a:t>
            </a:r>
          </a:p>
        </p:txBody>
      </p:sp>
      <p:sp>
        <p:nvSpPr>
          <p:cNvPr id="6" name="Metin kutusu 5"/>
          <p:cNvSpPr txBox="1"/>
          <p:nvPr/>
        </p:nvSpPr>
        <p:spPr>
          <a:xfrm>
            <a:off x="942545" y="3546988"/>
            <a:ext cx="9279143" cy="2076274"/>
          </a:xfrm>
          <a:prstGeom prst="rect">
            <a:avLst/>
          </a:prstGeom>
          <a:noFill/>
        </p:spPr>
        <p:txBody>
          <a:bodyPr wrap="square" rtlCol="0">
            <a:spAutoFit/>
          </a:bodyPr>
          <a:lstStyle/>
          <a:p>
            <a:pPr marL="0" lvl="1" algn="just">
              <a:lnSpc>
                <a:spcPct val="114000"/>
              </a:lnSpc>
              <a:spcBef>
                <a:spcPts val="1200"/>
              </a:spcBef>
              <a:spcAft>
                <a:spcPts val="600"/>
              </a:spcAft>
              <a:buClr>
                <a:schemeClr val="tx2">
                  <a:lumMod val="50000"/>
                </a:schemeClr>
              </a:buClr>
              <a:defRPr/>
            </a:pPr>
            <a:r>
              <a:rPr lang="tr-TR" sz="2400" u="sng" dirty="0">
                <a:latin typeface="Times New Roman" panose="02020603050405020304" pitchFamily="18" charset="0"/>
                <a:cs typeface="Times New Roman" panose="02020603050405020304" pitchFamily="18" charset="0"/>
              </a:rPr>
              <a:t>Anahtar Göstergeler</a:t>
            </a:r>
          </a:p>
          <a:p>
            <a:pPr marL="342891" lvl="1" indent="-342891" algn="just">
              <a:lnSpc>
                <a:spcPct val="114000"/>
              </a:lnSpc>
              <a:spcBef>
                <a:spcPts val="1200"/>
              </a:spcBef>
              <a:spcAft>
                <a:spcPts val="600"/>
              </a:spcAft>
              <a:buClr>
                <a:schemeClr val="tx2">
                  <a:lumMod val="50000"/>
                </a:schemeClr>
              </a:buClr>
              <a:buFont typeface="Times New Roman" panose="02020603050405020304" pitchFamily="18" charset="0"/>
              <a:buChar char="◙"/>
              <a:defRPr/>
            </a:pPr>
            <a:r>
              <a:rPr lang="tr-TR" dirty="0">
                <a:latin typeface="Times New Roman" panose="02020603050405020304" pitchFamily="18" charset="0"/>
                <a:cs typeface="Times New Roman" panose="02020603050405020304" pitchFamily="18" charset="0"/>
              </a:rPr>
              <a:t>Program düzeyinde yer alan anahtar göstergeler, program kapsamında yürütülen hizmetlerdeki ilerlemeyi ölçen, ulusal veya uluslararası düzeyde veri üretilmesini sağlayan temel performans göstergeleridir</a:t>
            </a:r>
          </a:p>
          <a:p>
            <a:endParaRPr lang="tr-TR" sz="2000" dirty="0"/>
          </a:p>
        </p:txBody>
      </p:sp>
    </p:spTree>
    <p:extLst>
      <p:ext uri="{BB962C8B-B14F-4D97-AF65-F5344CB8AC3E}">
        <p14:creationId xmlns:p14="http://schemas.microsoft.com/office/powerpoint/2010/main" val="38692518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3A7CF6FE-595B-DB28-0802-819C9886E0EE}"/>
              </a:ext>
            </a:extLst>
          </p:cNvPr>
          <p:cNvPicPr>
            <a:picLocks noChangeAspect="1"/>
          </p:cNvPicPr>
          <p:nvPr/>
        </p:nvPicPr>
        <p:blipFill>
          <a:blip r:embed="rId2"/>
          <a:stretch>
            <a:fillRect/>
          </a:stretch>
        </p:blipFill>
        <p:spPr>
          <a:xfrm>
            <a:off x="667820" y="363910"/>
            <a:ext cx="10392310" cy="5500509"/>
          </a:xfrm>
          <a:prstGeom prst="rect">
            <a:avLst/>
          </a:prstGeom>
        </p:spPr>
      </p:pic>
    </p:spTree>
    <p:extLst>
      <p:ext uri="{BB962C8B-B14F-4D97-AF65-F5344CB8AC3E}">
        <p14:creationId xmlns:p14="http://schemas.microsoft.com/office/powerpoint/2010/main" val="13541248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8BF856A-2701-5F2A-1D99-32FFF0A5966E}"/>
              </a:ext>
            </a:extLst>
          </p:cNvPr>
          <p:cNvPicPr>
            <a:picLocks noChangeAspect="1"/>
          </p:cNvPicPr>
          <p:nvPr/>
        </p:nvPicPr>
        <p:blipFill>
          <a:blip r:embed="rId2"/>
          <a:stretch>
            <a:fillRect/>
          </a:stretch>
        </p:blipFill>
        <p:spPr>
          <a:xfrm>
            <a:off x="229927" y="755687"/>
            <a:ext cx="11732145" cy="4289280"/>
          </a:xfrm>
          <a:prstGeom prst="rect">
            <a:avLst/>
          </a:prstGeom>
        </p:spPr>
      </p:pic>
    </p:spTree>
    <p:extLst>
      <p:ext uri="{BB962C8B-B14F-4D97-AF65-F5344CB8AC3E}">
        <p14:creationId xmlns:p14="http://schemas.microsoft.com/office/powerpoint/2010/main" val="25502938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AEF903B-2428-F7A6-2747-2579DEC69E6B}"/>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31E3FC37-8DE7-BEC6-42FA-30BCEA831EDE}"/>
              </a:ext>
            </a:extLst>
          </p:cNvPr>
          <p:cNvPicPr>
            <a:picLocks noChangeAspect="1"/>
          </p:cNvPicPr>
          <p:nvPr/>
        </p:nvPicPr>
        <p:blipFill>
          <a:blip r:embed="rId2"/>
          <a:stretch>
            <a:fillRect/>
          </a:stretch>
        </p:blipFill>
        <p:spPr>
          <a:xfrm>
            <a:off x="545123" y="193143"/>
            <a:ext cx="10911254" cy="6077857"/>
          </a:xfrm>
          <a:prstGeom prst="rect">
            <a:avLst/>
          </a:prstGeom>
        </p:spPr>
      </p:pic>
    </p:spTree>
    <p:extLst>
      <p:ext uri="{BB962C8B-B14F-4D97-AF65-F5344CB8AC3E}">
        <p14:creationId xmlns:p14="http://schemas.microsoft.com/office/powerpoint/2010/main" val="37899981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5D58D79-71A5-5651-90F6-4CEBB2E7C526}"/>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334AE5AF-7674-5595-AF95-5A1B8FEB5AEE}"/>
              </a:ext>
            </a:extLst>
          </p:cNvPr>
          <p:cNvPicPr>
            <a:picLocks noChangeAspect="1"/>
          </p:cNvPicPr>
          <p:nvPr/>
        </p:nvPicPr>
        <p:blipFill>
          <a:blip r:embed="rId2"/>
          <a:stretch>
            <a:fillRect/>
          </a:stretch>
        </p:blipFill>
        <p:spPr>
          <a:xfrm>
            <a:off x="1713186" y="0"/>
            <a:ext cx="8607973" cy="6768662"/>
          </a:xfrm>
          <a:prstGeom prst="rect">
            <a:avLst/>
          </a:prstGeom>
        </p:spPr>
      </p:pic>
    </p:spTree>
    <p:extLst>
      <p:ext uri="{BB962C8B-B14F-4D97-AF65-F5344CB8AC3E}">
        <p14:creationId xmlns:p14="http://schemas.microsoft.com/office/powerpoint/2010/main" val="10474998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kdörtgen 1"/>
          <p:cNvSpPr/>
          <p:nvPr/>
        </p:nvSpPr>
        <p:spPr>
          <a:xfrm>
            <a:off x="827045" y="145905"/>
            <a:ext cx="4467890" cy="553998"/>
          </a:xfrm>
          <a:prstGeom prst="rect">
            <a:avLst/>
          </a:prstGeom>
          <a:noFill/>
        </p:spPr>
        <p:txBody>
          <a:bodyPr wrap="none" rtlCol="0">
            <a:spAutoFit/>
          </a:bodyPr>
          <a:lstStyle/>
          <a:p>
            <a:r>
              <a:rPr lang="tr-TR" sz="3000" b="1" u="sng" dirty="0">
                <a:latin typeface="Times New Roman" panose="02020603050405020304" pitchFamily="18" charset="0"/>
                <a:cs typeface="Times New Roman" panose="02020603050405020304" pitchFamily="18" charset="0"/>
              </a:rPr>
              <a:t>PERFORMANS BİLGİSİ</a:t>
            </a:r>
          </a:p>
        </p:txBody>
      </p:sp>
      <p:sp>
        <p:nvSpPr>
          <p:cNvPr id="3" name="Metin kutusu 2"/>
          <p:cNvSpPr txBox="1"/>
          <p:nvPr/>
        </p:nvSpPr>
        <p:spPr>
          <a:xfrm>
            <a:off x="827044" y="901215"/>
            <a:ext cx="9556731" cy="2665410"/>
          </a:xfrm>
          <a:prstGeom prst="rect">
            <a:avLst/>
          </a:prstGeom>
          <a:noFill/>
        </p:spPr>
        <p:txBody>
          <a:bodyPr wrap="square" rtlCol="0">
            <a:spAutoFit/>
          </a:bodyPr>
          <a:lstStyle/>
          <a:p>
            <a:pPr marL="0" lvl="1" algn="just" fontAlgn="base">
              <a:lnSpc>
                <a:spcPct val="114000"/>
              </a:lnSpc>
              <a:spcBef>
                <a:spcPts val="1200"/>
              </a:spcBef>
              <a:spcAft>
                <a:spcPts val="600"/>
              </a:spcAft>
              <a:buClr>
                <a:schemeClr val="tx2">
                  <a:lumMod val="50000"/>
                </a:schemeClr>
              </a:buClr>
              <a:defRPr/>
            </a:pPr>
            <a:r>
              <a:rPr lang="tr-TR" sz="2400" u="sng" dirty="0">
                <a:latin typeface="Times New Roman" panose="02020603050405020304" pitchFamily="18" charset="0"/>
                <a:cs typeface="Times New Roman" panose="02020603050405020304" pitchFamily="18" charset="0"/>
              </a:rPr>
              <a:t>İdare Performans Programı – Bütçe İlişkisi</a:t>
            </a:r>
          </a:p>
          <a:p>
            <a:pPr marL="342891" lvl="1" indent="-342891" algn="just" fontAlgn="base">
              <a:lnSpc>
                <a:spcPct val="114000"/>
              </a:lnSpc>
              <a:spcAft>
                <a:spcPts val="800"/>
              </a:spcAft>
              <a:buClr>
                <a:schemeClr val="tx2">
                  <a:lumMod val="50000"/>
                </a:schemeClr>
              </a:buClr>
              <a:buFont typeface="Times New Roman" panose="02020603050405020304" pitchFamily="18" charset="0"/>
              <a:buChar char="◙"/>
              <a:defRPr/>
            </a:pPr>
            <a:r>
              <a:rPr lang="tr-TR" dirty="0">
                <a:latin typeface="Times New Roman" panose="02020603050405020304" pitchFamily="18" charset="0"/>
                <a:cs typeface="Times New Roman" panose="02020603050405020304" pitchFamily="18" charset="0"/>
              </a:rPr>
              <a:t>Program bütçeye geçiş ile birlikte alt program performans bilgisinin idare bütçe tekliflerinde yer alması sağlanarak idare bütçeleri ile performans bilgisi ilişkisinin kurulması öngörülmüştür.</a:t>
            </a:r>
          </a:p>
          <a:p>
            <a:pPr marL="342891" lvl="1" indent="-342891" algn="just" fontAlgn="base">
              <a:lnSpc>
                <a:spcPct val="114000"/>
              </a:lnSpc>
              <a:spcAft>
                <a:spcPts val="800"/>
              </a:spcAft>
              <a:buClr>
                <a:schemeClr val="tx2">
                  <a:lumMod val="50000"/>
                </a:schemeClr>
              </a:buClr>
              <a:buFont typeface="Times New Roman" panose="02020603050405020304" pitchFamily="18" charset="0"/>
              <a:buChar char="◙"/>
              <a:defRPr/>
            </a:pPr>
            <a:r>
              <a:rPr lang="tr-TR" dirty="0">
                <a:latin typeface="Times New Roman" panose="02020603050405020304" pitchFamily="18" charset="0"/>
                <a:cs typeface="Times New Roman" panose="02020603050405020304" pitchFamily="18" charset="0"/>
              </a:rPr>
              <a:t>Alt program performans bilgisine performans programlarında da yer verilmektedir.</a:t>
            </a:r>
          </a:p>
          <a:p>
            <a:pPr marL="342891" lvl="1" indent="-342891" algn="just" fontAlgn="base">
              <a:lnSpc>
                <a:spcPct val="114000"/>
              </a:lnSpc>
              <a:spcAft>
                <a:spcPts val="800"/>
              </a:spcAft>
              <a:buClr>
                <a:schemeClr val="tx2">
                  <a:lumMod val="50000"/>
                </a:schemeClr>
              </a:buClr>
              <a:buFont typeface="Times New Roman" panose="02020603050405020304" pitchFamily="18" charset="0"/>
              <a:buChar char="◙"/>
              <a:defRPr/>
            </a:pPr>
            <a:r>
              <a:rPr lang="tr-TR" dirty="0">
                <a:latin typeface="Times New Roman" panose="02020603050405020304" pitchFamily="18" charset="0"/>
                <a:cs typeface="Times New Roman" panose="02020603050405020304" pitchFamily="18" charset="0"/>
              </a:rPr>
              <a:t>Birim bütçe tekliflerinde alt programlar bazında yer alan performans göstergeleri ve faaliyetler eksiksiz şekilde Performans Programında da yer alacak. Ama birimler bunlara ek olarak gösterge ve faaliyetleri ekleyebilirler. </a:t>
            </a:r>
          </a:p>
        </p:txBody>
      </p:sp>
    </p:spTree>
    <p:extLst>
      <p:ext uri="{BB962C8B-B14F-4D97-AF65-F5344CB8AC3E}">
        <p14:creationId xmlns:p14="http://schemas.microsoft.com/office/powerpoint/2010/main" val="39610634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7B27960F-9D8D-5563-3337-EDC42D1ADBCA}"/>
              </a:ext>
            </a:extLst>
          </p:cNvPr>
          <p:cNvPicPr>
            <a:picLocks noChangeAspect="1"/>
          </p:cNvPicPr>
          <p:nvPr/>
        </p:nvPicPr>
        <p:blipFill>
          <a:blip r:embed="rId2"/>
          <a:stretch>
            <a:fillRect/>
          </a:stretch>
        </p:blipFill>
        <p:spPr>
          <a:xfrm>
            <a:off x="62170" y="0"/>
            <a:ext cx="5971573" cy="6739323"/>
          </a:xfrm>
          <a:prstGeom prst="rect">
            <a:avLst/>
          </a:prstGeom>
        </p:spPr>
      </p:pic>
      <p:pic>
        <p:nvPicPr>
          <p:cNvPr id="12" name="Resim 11">
            <a:extLst>
              <a:ext uri="{FF2B5EF4-FFF2-40B4-BE49-F238E27FC236}">
                <a16:creationId xmlns:a16="http://schemas.microsoft.com/office/drawing/2014/main" id="{C74D75CD-D628-A786-F139-DDA66FBED239}"/>
              </a:ext>
            </a:extLst>
          </p:cNvPr>
          <p:cNvPicPr>
            <a:picLocks noChangeAspect="1"/>
          </p:cNvPicPr>
          <p:nvPr/>
        </p:nvPicPr>
        <p:blipFill>
          <a:blip r:embed="rId3"/>
          <a:stretch>
            <a:fillRect/>
          </a:stretch>
        </p:blipFill>
        <p:spPr>
          <a:xfrm>
            <a:off x="6033743" y="332037"/>
            <a:ext cx="6234748" cy="4866424"/>
          </a:xfrm>
          <a:prstGeom prst="rect">
            <a:avLst/>
          </a:prstGeom>
        </p:spPr>
      </p:pic>
    </p:spTree>
    <p:extLst>
      <p:ext uri="{BB962C8B-B14F-4D97-AF65-F5344CB8AC3E}">
        <p14:creationId xmlns:p14="http://schemas.microsoft.com/office/powerpoint/2010/main" val="36053856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A928055D-B5E5-C696-6902-611149727213}"/>
              </a:ext>
            </a:extLst>
          </p:cNvPr>
          <p:cNvPicPr>
            <a:picLocks noChangeAspect="1"/>
          </p:cNvPicPr>
          <p:nvPr/>
        </p:nvPicPr>
        <p:blipFill>
          <a:blip r:embed="rId2"/>
          <a:stretch>
            <a:fillRect/>
          </a:stretch>
        </p:blipFill>
        <p:spPr>
          <a:xfrm>
            <a:off x="36304" y="2093109"/>
            <a:ext cx="12155695" cy="2663826"/>
          </a:xfrm>
          <a:prstGeom prst="rect">
            <a:avLst/>
          </a:prstGeom>
        </p:spPr>
      </p:pic>
    </p:spTree>
    <p:extLst>
      <p:ext uri="{BB962C8B-B14F-4D97-AF65-F5344CB8AC3E}">
        <p14:creationId xmlns:p14="http://schemas.microsoft.com/office/powerpoint/2010/main" val="37633785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91E8AB0C-73FE-9B8B-10D8-4D83C95441B9}"/>
              </a:ext>
            </a:extLst>
          </p:cNvPr>
          <p:cNvPicPr>
            <a:picLocks noChangeAspect="1"/>
          </p:cNvPicPr>
          <p:nvPr/>
        </p:nvPicPr>
        <p:blipFill>
          <a:blip r:embed="rId2"/>
          <a:stretch>
            <a:fillRect/>
          </a:stretch>
        </p:blipFill>
        <p:spPr>
          <a:xfrm>
            <a:off x="73938" y="102005"/>
            <a:ext cx="5854252" cy="6653989"/>
          </a:xfrm>
          <a:prstGeom prst="rect">
            <a:avLst/>
          </a:prstGeom>
        </p:spPr>
      </p:pic>
      <p:pic>
        <p:nvPicPr>
          <p:cNvPr id="6" name="Resim 5">
            <a:extLst>
              <a:ext uri="{FF2B5EF4-FFF2-40B4-BE49-F238E27FC236}">
                <a16:creationId xmlns:a16="http://schemas.microsoft.com/office/drawing/2014/main" id="{3D76ADFB-4344-EC1F-1F3F-AD1B95602040}"/>
              </a:ext>
            </a:extLst>
          </p:cNvPr>
          <p:cNvPicPr>
            <a:picLocks noChangeAspect="1"/>
          </p:cNvPicPr>
          <p:nvPr/>
        </p:nvPicPr>
        <p:blipFill>
          <a:blip r:embed="rId3"/>
          <a:stretch>
            <a:fillRect/>
          </a:stretch>
        </p:blipFill>
        <p:spPr>
          <a:xfrm>
            <a:off x="5928190" y="467472"/>
            <a:ext cx="6365814" cy="4546317"/>
          </a:xfrm>
          <a:prstGeom prst="rect">
            <a:avLst/>
          </a:prstGeom>
        </p:spPr>
      </p:pic>
      <p:sp>
        <p:nvSpPr>
          <p:cNvPr id="7" name="Metin kutusu 6">
            <a:extLst>
              <a:ext uri="{FF2B5EF4-FFF2-40B4-BE49-F238E27FC236}">
                <a16:creationId xmlns:a16="http://schemas.microsoft.com/office/drawing/2014/main" id="{7AC94523-24A8-C9C9-20CA-525E3CD47C16}"/>
              </a:ext>
            </a:extLst>
          </p:cNvPr>
          <p:cNvSpPr txBox="1"/>
          <p:nvPr/>
        </p:nvSpPr>
        <p:spPr>
          <a:xfrm>
            <a:off x="6457308" y="5260369"/>
            <a:ext cx="5044611" cy="1200329"/>
          </a:xfrm>
          <a:prstGeom prst="rect">
            <a:avLst/>
          </a:prstGeom>
          <a:noFill/>
        </p:spPr>
        <p:txBody>
          <a:bodyPr wrap="square" rtlCol="0">
            <a:spAutoFit/>
          </a:bodyPr>
          <a:lstStyle/>
          <a:p>
            <a:r>
              <a:rPr lang="tr-TR" sz="2400" b="1" i="1" dirty="0"/>
              <a:t>Birim bütçe teklif gerekçeleri ve faaliyet gerekçelerinden </a:t>
            </a:r>
            <a:r>
              <a:rPr lang="tr-TR" sz="2400" dirty="0"/>
              <a:t>türetilecek tablo.</a:t>
            </a:r>
          </a:p>
        </p:txBody>
      </p:sp>
    </p:spTree>
    <p:extLst>
      <p:ext uri="{BB962C8B-B14F-4D97-AF65-F5344CB8AC3E}">
        <p14:creationId xmlns:p14="http://schemas.microsoft.com/office/powerpoint/2010/main" val="8532779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ADF95D7-BF12-296D-473B-6EA5148CDCF2}"/>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761209B5-33A2-EA1F-4D68-18B249248756}"/>
              </a:ext>
            </a:extLst>
          </p:cNvPr>
          <p:cNvPicPr>
            <a:picLocks noChangeAspect="1"/>
          </p:cNvPicPr>
          <p:nvPr/>
        </p:nvPicPr>
        <p:blipFill>
          <a:blip r:embed="rId2"/>
          <a:stretch>
            <a:fillRect/>
          </a:stretch>
        </p:blipFill>
        <p:spPr>
          <a:xfrm>
            <a:off x="2178448" y="0"/>
            <a:ext cx="7835103" cy="6623970"/>
          </a:xfrm>
          <a:prstGeom prst="rect">
            <a:avLst/>
          </a:prstGeom>
        </p:spPr>
      </p:pic>
    </p:spTree>
    <p:extLst>
      <p:ext uri="{BB962C8B-B14F-4D97-AF65-F5344CB8AC3E}">
        <p14:creationId xmlns:p14="http://schemas.microsoft.com/office/powerpoint/2010/main" val="30448490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839CF38E-E131-4EF1-D030-C59AC567CCCD}"/>
              </a:ext>
            </a:extLst>
          </p:cNvPr>
          <p:cNvPicPr>
            <a:picLocks noChangeAspect="1"/>
          </p:cNvPicPr>
          <p:nvPr/>
        </p:nvPicPr>
        <p:blipFill>
          <a:blip r:embed="rId2"/>
          <a:stretch>
            <a:fillRect/>
          </a:stretch>
        </p:blipFill>
        <p:spPr>
          <a:xfrm>
            <a:off x="2752135" y="139339"/>
            <a:ext cx="6972355" cy="6775167"/>
          </a:xfrm>
          <a:prstGeom prst="rect">
            <a:avLst/>
          </a:prstGeom>
        </p:spPr>
      </p:pic>
    </p:spTree>
    <p:extLst>
      <p:ext uri="{BB962C8B-B14F-4D97-AF65-F5344CB8AC3E}">
        <p14:creationId xmlns:p14="http://schemas.microsoft.com/office/powerpoint/2010/main" val="16644967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2A9E8D1-E92D-AFE1-F7B9-CF48BF7E9E7E}"/>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28237465-C52C-BB23-3E95-9CE187148AB6}"/>
              </a:ext>
            </a:extLst>
          </p:cNvPr>
          <p:cNvPicPr>
            <a:picLocks noChangeAspect="1"/>
          </p:cNvPicPr>
          <p:nvPr/>
        </p:nvPicPr>
        <p:blipFill>
          <a:blip r:embed="rId2"/>
          <a:stretch>
            <a:fillRect/>
          </a:stretch>
        </p:blipFill>
        <p:spPr>
          <a:xfrm>
            <a:off x="601222" y="319278"/>
            <a:ext cx="11195583" cy="5624321"/>
          </a:xfrm>
          <a:prstGeom prst="rect">
            <a:avLst/>
          </a:prstGeom>
        </p:spPr>
      </p:pic>
    </p:spTree>
    <p:extLst>
      <p:ext uri="{BB962C8B-B14F-4D97-AF65-F5344CB8AC3E}">
        <p14:creationId xmlns:p14="http://schemas.microsoft.com/office/powerpoint/2010/main" val="37587273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5D783-9744-2B94-56F9-14463595353D}"/>
            </a:ext>
          </a:extLst>
        </p:cNvPr>
        <p:cNvGrpSpPr/>
        <p:nvPr/>
      </p:nvGrpSpPr>
      <p:grpSpPr>
        <a:xfrm>
          <a:off x="0" y="0"/>
          <a:ext cx="0" cy="0"/>
          <a:chOff x="0" y="0"/>
          <a:chExt cx="0" cy="0"/>
        </a:xfrm>
      </p:grpSpPr>
      <p:pic>
        <p:nvPicPr>
          <p:cNvPr id="2" name="Resim 1">
            <a:extLst>
              <a:ext uri="{FF2B5EF4-FFF2-40B4-BE49-F238E27FC236}">
                <a16:creationId xmlns:a16="http://schemas.microsoft.com/office/drawing/2014/main" id="{563015C6-1804-7A69-FCFF-1C9D995F47B9}"/>
              </a:ext>
            </a:extLst>
          </p:cNvPr>
          <p:cNvPicPr>
            <a:picLocks noChangeAspect="1"/>
          </p:cNvPicPr>
          <p:nvPr/>
        </p:nvPicPr>
        <p:blipFill>
          <a:blip r:embed="rId2"/>
          <a:stretch>
            <a:fillRect/>
          </a:stretch>
        </p:blipFill>
        <p:spPr>
          <a:xfrm>
            <a:off x="153500" y="436651"/>
            <a:ext cx="6216478" cy="5835721"/>
          </a:xfrm>
          <a:prstGeom prst="rect">
            <a:avLst/>
          </a:prstGeom>
        </p:spPr>
      </p:pic>
      <p:pic>
        <p:nvPicPr>
          <p:cNvPr id="7" name="Resim 6">
            <a:extLst>
              <a:ext uri="{FF2B5EF4-FFF2-40B4-BE49-F238E27FC236}">
                <a16:creationId xmlns:a16="http://schemas.microsoft.com/office/drawing/2014/main" id="{2A56CA01-1D4D-A186-D0B1-B792BA86B0BF}"/>
              </a:ext>
            </a:extLst>
          </p:cNvPr>
          <p:cNvPicPr>
            <a:picLocks noChangeAspect="1"/>
          </p:cNvPicPr>
          <p:nvPr/>
        </p:nvPicPr>
        <p:blipFill>
          <a:blip r:embed="rId3"/>
          <a:stretch>
            <a:fillRect/>
          </a:stretch>
        </p:blipFill>
        <p:spPr>
          <a:xfrm>
            <a:off x="6493267" y="436651"/>
            <a:ext cx="5698733" cy="3063457"/>
          </a:xfrm>
          <a:prstGeom prst="rect">
            <a:avLst/>
          </a:prstGeom>
        </p:spPr>
      </p:pic>
    </p:spTree>
    <p:extLst>
      <p:ext uri="{BB962C8B-B14F-4D97-AF65-F5344CB8AC3E}">
        <p14:creationId xmlns:p14="http://schemas.microsoft.com/office/powerpoint/2010/main" val="28063689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59B67-7AB4-41B4-89CB-81004FD727C8}"/>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4D7971E4-FF08-BE0E-20D9-2D279CD7B7FE}"/>
              </a:ext>
            </a:extLst>
          </p:cNvPr>
          <p:cNvPicPr>
            <a:picLocks noChangeAspect="1"/>
          </p:cNvPicPr>
          <p:nvPr/>
        </p:nvPicPr>
        <p:blipFill>
          <a:blip r:embed="rId2"/>
          <a:stretch>
            <a:fillRect/>
          </a:stretch>
        </p:blipFill>
        <p:spPr>
          <a:xfrm>
            <a:off x="113822" y="652409"/>
            <a:ext cx="6113553" cy="5065159"/>
          </a:xfrm>
          <a:prstGeom prst="rect">
            <a:avLst/>
          </a:prstGeom>
        </p:spPr>
      </p:pic>
      <p:pic>
        <p:nvPicPr>
          <p:cNvPr id="7" name="Resim 6">
            <a:extLst>
              <a:ext uri="{FF2B5EF4-FFF2-40B4-BE49-F238E27FC236}">
                <a16:creationId xmlns:a16="http://schemas.microsoft.com/office/drawing/2014/main" id="{C3FD2FE1-151E-60F3-4E82-198722E889F6}"/>
              </a:ext>
            </a:extLst>
          </p:cNvPr>
          <p:cNvPicPr>
            <a:picLocks noChangeAspect="1"/>
          </p:cNvPicPr>
          <p:nvPr/>
        </p:nvPicPr>
        <p:blipFill>
          <a:blip r:embed="rId3"/>
          <a:stretch>
            <a:fillRect/>
          </a:stretch>
        </p:blipFill>
        <p:spPr>
          <a:xfrm>
            <a:off x="6227375" y="652409"/>
            <a:ext cx="5905038" cy="2470935"/>
          </a:xfrm>
          <a:prstGeom prst="rect">
            <a:avLst/>
          </a:prstGeom>
        </p:spPr>
      </p:pic>
    </p:spTree>
    <p:extLst>
      <p:ext uri="{BB962C8B-B14F-4D97-AF65-F5344CB8AC3E}">
        <p14:creationId xmlns:p14="http://schemas.microsoft.com/office/powerpoint/2010/main" val="290820386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FA26F-A9BD-82E0-4AA1-6D530A939037}"/>
            </a:ext>
          </a:extLst>
        </p:cNvPr>
        <p:cNvGrpSpPr/>
        <p:nvPr/>
      </p:nvGrpSpPr>
      <p:grpSpPr>
        <a:xfrm>
          <a:off x="0" y="0"/>
          <a:ext cx="0" cy="0"/>
          <a:chOff x="0" y="0"/>
          <a:chExt cx="0" cy="0"/>
        </a:xfrm>
      </p:grpSpPr>
      <p:pic>
        <p:nvPicPr>
          <p:cNvPr id="2" name="Resim 1">
            <a:extLst>
              <a:ext uri="{FF2B5EF4-FFF2-40B4-BE49-F238E27FC236}">
                <a16:creationId xmlns:a16="http://schemas.microsoft.com/office/drawing/2014/main" id="{4C289EC3-7390-59BE-9F7C-A394775AAE45}"/>
              </a:ext>
            </a:extLst>
          </p:cNvPr>
          <p:cNvPicPr>
            <a:picLocks noChangeAspect="1"/>
          </p:cNvPicPr>
          <p:nvPr/>
        </p:nvPicPr>
        <p:blipFill>
          <a:blip r:embed="rId2"/>
          <a:stretch>
            <a:fillRect/>
          </a:stretch>
        </p:blipFill>
        <p:spPr>
          <a:xfrm>
            <a:off x="539935" y="200376"/>
            <a:ext cx="4420803" cy="6657624"/>
          </a:xfrm>
          <a:prstGeom prst="rect">
            <a:avLst/>
          </a:prstGeom>
        </p:spPr>
      </p:pic>
      <p:pic>
        <p:nvPicPr>
          <p:cNvPr id="5" name="Resim 4">
            <a:extLst>
              <a:ext uri="{FF2B5EF4-FFF2-40B4-BE49-F238E27FC236}">
                <a16:creationId xmlns:a16="http://schemas.microsoft.com/office/drawing/2014/main" id="{5741204C-119C-7AC0-AE0D-BBE60DD8D595}"/>
              </a:ext>
            </a:extLst>
          </p:cNvPr>
          <p:cNvPicPr>
            <a:picLocks noChangeAspect="1"/>
          </p:cNvPicPr>
          <p:nvPr/>
        </p:nvPicPr>
        <p:blipFill>
          <a:blip r:embed="rId3"/>
          <a:stretch>
            <a:fillRect/>
          </a:stretch>
        </p:blipFill>
        <p:spPr>
          <a:xfrm>
            <a:off x="5385178" y="159663"/>
            <a:ext cx="6646263" cy="2794158"/>
          </a:xfrm>
          <a:prstGeom prst="rect">
            <a:avLst/>
          </a:prstGeom>
        </p:spPr>
      </p:pic>
    </p:spTree>
    <p:extLst>
      <p:ext uri="{BB962C8B-B14F-4D97-AF65-F5344CB8AC3E}">
        <p14:creationId xmlns:p14="http://schemas.microsoft.com/office/powerpoint/2010/main" val="24677625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301054EC-B1D3-35C6-C9DE-E9FC6189752F}"/>
              </a:ext>
            </a:extLst>
          </p:cNvPr>
          <p:cNvPicPr>
            <a:picLocks noChangeAspect="1"/>
          </p:cNvPicPr>
          <p:nvPr/>
        </p:nvPicPr>
        <p:blipFill>
          <a:blip r:embed="rId2"/>
          <a:stretch>
            <a:fillRect/>
          </a:stretch>
        </p:blipFill>
        <p:spPr>
          <a:xfrm>
            <a:off x="0" y="599680"/>
            <a:ext cx="6458851" cy="5658640"/>
          </a:xfrm>
          <a:prstGeom prst="rect">
            <a:avLst/>
          </a:prstGeom>
        </p:spPr>
      </p:pic>
      <p:pic>
        <p:nvPicPr>
          <p:cNvPr id="7" name="Resim 6">
            <a:extLst>
              <a:ext uri="{FF2B5EF4-FFF2-40B4-BE49-F238E27FC236}">
                <a16:creationId xmlns:a16="http://schemas.microsoft.com/office/drawing/2014/main" id="{6F34D36E-B2B2-DDDA-6533-02ADE26A4D4B}"/>
              </a:ext>
            </a:extLst>
          </p:cNvPr>
          <p:cNvPicPr>
            <a:picLocks noChangeAspect="1"/>
          </p:cNvPicPr>
          <p:nvPr/>
        </p:nvPicPr>
        <p:blipFill>
          <a:blip r:embed="rId3"/>
          <a:stretch>
            <a:fillRect/>
          </a:stretch>
        </p:blipFill>
        <p:spPr>
          <a:xfrm>
            <a:off x="6309082" y="738554"/>
            <a:ext cx="5800688" cy="2224453"/>
          </a:xfrm>
          <a:prstGeom prst="rect">
            <a:avLst/>
          </a:prstGeom>
        </p:spPr>
      </p:pic>
      <p:pic>
        <p:nvPicPr>
          <p:cNvPr id="9" name="Resim 8">
            <a:extLst>
              <a:ext uri="{FF2B5EF4-FFF2-40B4-BE49-F238E27FC236}">
                <a16:creationId xmlns:a16="http://schemas.microsoft.com/office/drawing/2014/main" id="{E4A54A56-C8DA-E68A-C840-288DCD79A596}"/>
              </a:ext>
            </a:extLst>
          </p:cNvPr>
          <p:cNvPicPr>
            <a:picLocks noChangeAspect="1"/>
          </p:cNvPicPr>
          <p:nvPr/>
        </p:nvPicPr>
        <p:blipFill>
          <a:blip r:embed="rId4"/>
          <a:stretch>
            <a:fillRect/>
          </a:stretch>
        </p:blipFill>
        <p:spPr>
          <a:xfrm>
            <a:off x="6309082" y="3121269"/>
            <a:ext cx="5844034" cy="2356339"/>
          </a:xfrm>
          <a:prstGeom prst="rect">
            <a:avLst/>
          </a:prstGeom>
        </p:spPr>
      </p:pic>
    </p:spTree>
    <p:extLst>
      <p:ext uri="{BB962C8B-B14F-4D97-AF65-F5344CB8AC3E}">
        <p14:creationId xmlns:p14="http://schemas.microsoft.com/office/powerpoint/2010/main" val="11405444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C0A1B-29EE-5576-6E39-4D27470EEC9B}"/>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81FB56CD-2C68-DAAF-964E-91D726BA9108}"/>
              </a:ext>
            </a:extLst>
          </p:cNvPr>
          <p:cNvPicPr>
            <a:picLocks noChangeAspect="1"/>
          </p:cNvPicPr>
          <p:nvPr/>
        </p:nvPicPr>
        <p:blipFill>
          <a:blip r:embed="rId2"/>
          <a:stretch>
            <a:fillRect/>
          </a:stretch>
        </p:blipFill>
        <p:spPr>
          <a:xfrm>
            <a:off x="1705925" y="-96716"/>
            <a:ext cx="6963288" cy="4696171"/>
          </a:xfrm>
          <a:prstGeom prst="rect">
            <a:avLst/>
          </a:prstGeom>
        </p:spPr>
      </p:pic>
      <p:pic>
        <p:nvPicPr>
          <p:cNvPr id="6" name="Resim 5">
            <a:extLst>
              <a:ext uri="{FF2B5EF4-FFF2-40B4-BE49-F238E27FC236}">
                <a16:creationId xmlns:a16="http://schemas.microsoft.com/office/drawing/2014/main" id="{B517DC37-3091-9249-EA15-A26AC016E3AD}"/>
              </a:ext>
            </a:extLst>
          </p:cNvPr>
          <p:cNvPicPr>
            <a:picLocks noChangeAspect="1"/>
          </p:cNvPicPr>
          <p:nvPr/>
        </p:nvPicPr>
        <p:blipFill>
          <a:blip r:embed="rId3"/>
          <a:stretch>
            <a:fillRect/>
          </a:stretch>
        </p:blipFill>
        <p:spPr>
          <a:xfrm>
            <a:off x="1626794" y="4594059"/>
            <a:ext cx="7042419" cy="2242809"/>
          </a:xfrm>
          <a:prstGeom prst="rect">
            <a:avLst/>
          </a:prstGeom>
        </p:spPr>
      </p:pic>
    </p:spTree>
    <p:extLst>
      <p:ext uri="{BB962C8B-B14F-4D97-AF65-F5344CB8AC3E}">
        <p14:creationId xmlns:p14="http://schemas.microsoft.com/office/powerpoint/2010/main" val="4482101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97B15-D969-601A-1B65-4C7584D5DE1D}"/>
            </a:ext>
          </a:extLst>
        </p:cNvPr>
        <p:cNvGrpSpPr/>
        <p:nvPr/>
      </p:nvGrpSpPr>
      <p:grpSpPr>
        <a:xfrm>
          <a:off x="0" y="0"/>
          <a:ext cx="0" cy="0"/>
          <a:chOff x="0" y="0"/>
          <a:chExt cx="0" cy="0"/>
        </a:xfrm>
      </p:grpSpPr>
      <p:pic>
        <p:nvPicPr>
          <p:cNvPr id="6" name="Resim 5">
            <a:extLst>
              <a:ext uri="{FF2B5EF4-FFF2-40B4-BE49-F238E27FC236}">
                <a16:creationId xmlns:a16="http://schemas.microsoft.com/office/drawing/2014/main" id="{D6970162-7EBE-9F0F-E237-4CEFC4EBEEA1}"/>
              </a:ext>
            </a:extLst>
          </p:cNvPr>
          <p:cNvPicPr>
            <a:picLocks noChangeAspect="1"/>
          </p:cNvPicPr>
          <p:nvPr/>
        </p:nvPicPr>
        <p:blipFill>
          <a:blip r:embed="rId2"/>
          <a:stretch>
            <a:fillRect/>
          </a:stretch>
        </p:blipFill>
        <p:spPr>
          <a:xfrm>
            <a:off x="1758036" y="0"/>
            <a:ext cx="8510985" cy="6767691"/>
          </a:xfrm>
          <a:prstGeom prst="rect">
            <a:avLst/>
          </a:prstGeom>
        </p:spPr>
      </p:pic>
    </p:spTree>
    <p:extLst>
      <p:ext uri="{BB962C8B-B14F-4D97-AF65-F5344CB8AC3E}">
        <p14:creationId xmlns:p14="http://schemas.microsoft.com/office/powerpoint/2010/main" val="29254110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E0983E11-59DF-768D-CBE5-2EBEE9145362}"/>
              </a:ext>
            </a:extLst>
          </p:cNvPr>
          <p:cNvPicPr>
            <a:picLocks noChangeAspect="1"/>
          </p:cNvPicPr>
          <p:nvPr/>
        </p:nvPicPr>
        <p:blipFill>
          <a:blip r:embed="rId2"/>
          <a:stretch>
            <a:fillRect/>
          </a:stretch>
        </p:blipFill>
        <p:spPr>
          <a:xfrm>
            <a:off x="1006318" y="335100"/>
            <a:ext cx="9951072" cy="6036639"/>
          </a:xfrm>
          <a:prstGeom prst="rect">
            <a:avLst/>
          </a:prstGeom>
        </p:spPr>
      </p:pic>
    </p:spTree>
    <p:extLst>
      <p:ext uri="{BB962C8B-B14F-4D97-AF65-F5344CB8AC3E}">
        <p14:creationId xmlns:p14="http://schemas.microsoft.com/office/powerpoint/2010/main" val="309126328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570A7-E0AF-D23F-63DD-95589ABC18AB}"/>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CCA2F665-4B4D-DCA4-005C-883F668168DF}"/>
              </a:ext>
            </a:extLst>
          </p:cNvPr>
          <p:cNvPicPr>
            <a:picLocks noChangeAspect="1"/>
          </p:cNvPicPr>
          <p:nvPr/>
        </p:nvPicPr>
        <p:blipFill>
          <a:blip r:embed="rId2"/>
          <a:stretch>
            <a:fillRect/>
          </a:stretch>
        </p:blipFill>
        <p:spPr>
          <a:xfrm>
            <a:off x="0" y="516297"/>
            <a:ext cx="12192000" cy="5825405"/>
          </a:xfrm>
          <a:prstGeom prst="rect">
            <a:avLst/>
          </a:prstGeom>
        </p:spPr>
      </p:pic>
    </p:spTree>
    <p:extLst>
      <p:ext uri="{BB962C8B-B14F-4D97-AF65-F5344CB8AC3E}">
        <p14:creationId xmlns:p14="http://schemas.microsoft.com/office/powerpoint/2010/main" val="19611013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metin, ekran görüntüsü, sayı, numara, paralel içeren bir resim&#10;&#10;Yapay zeka tarafından oluşturulmuş içerik yanlış olabilir.">
            <a:extLst>
              <a:ext uri="{FF2B5EF4-FFF2-40B4-BE49-F238E27FC236}">
                <a16:creationId xmlns:a16="http://schemas.microsoft.com/office/drawing/2014/main" id="{078006A7-95D7-DFC4-2CA4-755C690F8113}"/>
              </a:ext>
            </a:extLst>
          </p:cNvPr>
          <p:cNvPicPr>
            <a:picLocks noChangeAspect="1"/>
          </p:cNvPicPr>
          <p:nvPr/>
        </p:nvPicPr>
        <p:blipFill>
          <a:blip r:embed="rId2"/>
          <a:stretch>
            <a:fillRect/>
          </a:stretch>
        </p:blipFill>
        <p:spPr>
          <a:xfrm>
            <a:off x="2702396" y="0"/>
            <a:ext cx="6787208" cy="6858000"/>
          </a:xfrm>
          <a:prstGeom prst="rect">
            <a:avLst/>
          </a:prstGeom>
        </p:spPr>
      </p:pic>
    </p:spTree>
    <p:extLst>
      <p:ext uri="{BB962C8B-B14F-4D97-AF65-F5344CB8AC3E}">
        <p14:creationId xmlns:p14="http://schemas.microsoft.com/office/powerpoint/2010/main" val="27698496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0A71C-C7EC-8906-92DB-CA66F013B4F8}"/>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3CBF41C2-B38D-46E0-5809-B6784DAC07A3}"/>
              </a:ext>
            </a:extLst>
          </p:cNvPr>
          <p:cNvPicPr>
            <a:picLocks noChangeAspect="1"/>
          </p:cNvPicPr>
          <p:nvPr/>
        </p:nvPicPr>
        <p:blipFill>
          <a:blip r:embed="rId2"/>
          <a:stretch>
            <a:fillRect/>
          </a:stretch>
        </p:blipFill>
        <p:spPr>
          <a:xfrm>
            <a:off x="2353979" y="287620"/>
            <a:ext cx="7170165" cy="6570380"/>
          </a:xfrm>
          <a:prstGeom prst="rect">
            <a:avLst/>
          </a:prstGeom>
        </p:spPr>
      </p:pic>
    </p:spTree>
    <p:extLst>
      <p:ext uri="{BB962C8B-B14F-4D97-AF65-F5344CB8AC3E}">
        <p14:creationId xmlns:p14="http://schemas.microsoft.com/office/powerpoint/2010/main" val="39041076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metin, ekran görüntüsü, menü, sayı, numara içeren bir resim&#10;&#10;Yapay zeka tarafından oluşturulmuş içerik yanlış olabilir.">
            <a:extLst>
              <a:ext uri="{FF2B5EF4-FFF2-40B4-BE49-F238E27FC236}">
                <a16:creationId xmlns:a16="http://schemas.microsoft.com/office/drawing/2014/main" id="{E044C5D7-EF84-A8D5-A3B1-C5D5C752BC71}"/>
              </a:ext>
            </a:extLst>
          </p:cNvPr>
          <p:cNvPicPr>
            <a:picLocks noChangeAspect="1"/>
          </p:cNvPicPr>
          <p:nvPr/>
        </p:nvPicPr>
        <p:blipFill>
          <a:blip r:embed="rId2"/>
          <a:stretch>
            <a:fillRect/>
          </a:stretch>
        </p:blipFill>
        <p:spPr>
          <a:xfrm>
            <a:off x="1529861" y="0"/>
            <a:ext cx="9032851" cy="6717323"/>
          </a:xfrm>
          <a:prstGeom prst="rect">
            <a:avLst/>
          </a:prstGeom>
        </p:spPr>
      </p:pic>
    </p:spTree>
    <p:extLst>
      <p:ext uri="{BB962C8B-B14F-4D97-AF65-F5344CB8AC3E}">
        <p14:creationId xmlns:p14="http://schemas.microsoft.com/office/powerpoint/2010/main" val="23785502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A18BF5-ACC8-731A-AA4A-6115FAC3508B}"/>
              </a:ext>
            </a:extLst>
          </p:cNvPr>
          <p:cNvSpPr>
            <a:spLocks noGrp="1"/>
          </p:cNvSpPr>
          <p:nvPr>
            <p:ph type="title"/>
          </p:nvPr>
        </p:nvSpPr>
        <p:spPr/>
        <p:txBody>
          <a:bodyPr/>
          <a:lstStyle/>
          <a:p>
            <a:endParaRPr lang="en-GB"/>
          </a:p>
        </p:txBody>
      </p:sp>
      <p:sp>
        <p:nvSpPr>
          <p:cNvPr id="3" name="İçerik Yer Tutucusu 2">
            <a:extLst>
              <a:ext uri="{FF2B5EF4-FFF2-40B4-BE49-F238E27FC236}">
                <a16:creationId xmlns:a16="http://schemas.microsoft.com/office/drawing/2014/main" id="{1D452902-C49F-2655-1AEF-050C8A8C7942}"/>
              </a:ext>
            </a:extLst>
          </p:cNvPr>
          <p:cNvSpPr>
            <a:spLocks noGrp="1"/>
          </p:cNvSpPr>
          <p:nvPr>
            <p:ph idx="1"/>
          </p:nvPr>
        </p:nvSpPr>
        <p:spPr/>
        <p:txBody>
          <a:bodyPr/>
          <a:lstStyle/>
          <a:p>
            <a:endParaRPr lang="en-GB"/>
          </a:p>
        </p:txBody>
      </p:sp>
      <p:pic>
        <p:nvPicPr>
          <p:cNvPr id="5" name="Resim 4">
            <a:extLst>
              <a:ext uri="{FF2B5EF4-FFF2-40B4-BE49-F238E27FC236}">
                <a16:creationId xmlns:a16="http://schemas.microsoft.com/office/drawing/2014/main" id="{B7812BD3-AE3D-D3C6-E027-F4800F3EF2CA}"/>
              </a:ext>
            </a:extLst>
          </p:cNvPr>
          <p:cNvPicPr>
            <a:picLocks noChangeAspect="1"/>
          </p:cNvPicPr>
          <p:nvPr/>
        </p:nvPicPr>
        <p:blipFill>
          <a:blip r:embed="rId2"/>
          <a:stretch>
            <a:fillRect/>
          </a:stretch>
        </p:blipFill>
        <p:spPr>
          <a:xfrm>
            <a:off x="838200" y="82193"/>
            <a:ext cx="10267721" cy="6858000"/>
          </a:xfrm>
          <a:prstGeom prst="rect">
            <a:avLst/>
          </a:prstGeom>
        </p:spPr>
      </p:pic>
    </p:spTree>
    <p:extLst>
      <p:ext uri="{BB962C8B-B14F-4D97-AF65-F5344CB8AC3E}">
        <p14:creationId xmlns:p14="http://schemas.microsoft.com/office/powerpoint/2010/main" val="330768450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97B15-D969-601A-1B65-4C7584D5DE1D}"/>
            </a:ext>
          </a:extLst>
        </p:cNvPr>
        <p:cNvGrpSpPr/>
        <p:nvPr/>
      </p:nvGrpSpPr>
      <p:grpSpPr>
        <a:xfrm>
          <a:off x="0" y="0"/>
          <a:ext cx="0" cy="0"/>
          <a:chOff x="0" y="0"/>
          <a:chExt cx="0" cy="0"/>
        </a:xfrm>
      </p:grpSpPr>
      <p:pic>
        <p:nvPicPr>
          <p:cNvPr id="6" name="Resim 5">
            <a:extLst>
              <a:ext uri="{FF2B5EF4-FFF2-40B4-BE49-F238E27FC236}">
                <a16:creationId xmlns:a16="http://schemas.microsoft.com/office/drawing/2014/main" id="{D6970162-7EBE-9F0F-E237-4CEFC4EBEEA1}"/>
              </a:ext>
            </a:extLst>
          </p:cNvPr>
          <p:cNvPicPr>
            <a:picLocks noChangeAspect="1"/>
          </p:cNvPicPr>
          <p:nvPr/>
        </p:nvPicPr>
        <p:blipFill>
          <a:blip r:embed="rId2"/>
          <a:stretch>
            <a:fillRect/>
          </a:stretch>
        </p:blipFill>
        <p:spPr>
          <a:xfrm>
            <a:off x="1758036" y="0"/>
            <a:ext cx="8510985" cy="6767691"/>
          </a:xfrm>
          <a:prstGeom prst="rect">
            <a:avLst/>
          </a:prstGeom>
        </p:spPr>
      </p:pic>
    </p:spTree>
    <p:extLst>
      <p:ext uri="{BB962C8B-B14F-4D97-AF65-F5344CB8AC3E}">
        <p14:creationId xmlns:p14="http://schemas.microsoft.com/office/powerpoint/2010/main" val="9173317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926F7-E1C5-6868-668E-48364C05F838}"/>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1EA45022-EF0A-3668-160A-3F0FEA004F5F}"/>
              </a:ext>
            </a:extLst>
          </p:cNvPr>
          <p:cNvPicPr>
            <a:picLocks noChangeAspect="1"/>
          </p:cNvPicPr>
          <p:nvPr/>
        </p:nvPicPr>
        <p:blipFill>
          <a:blip r:embed="rId2"/>
          <a:stretch>
            <a:fillRect/>
          </a:stretch>
        </p:blipFill>
        <p:spPr>
          <a:xfrm>
            <a:off x="472343" y="498297"/>
            <a:ext cx="11524448" cy="5294804"/>
          </a:xfrm>
          <a:prstGeom prst="rect">
            <a:avLst/>
          </a:prstGeom>
        </p:spPr>
      </p:pic>
    </p:spTree>
    <p:extLst>
      <p:ext uri="{BB962C8B-B14F-4D97-AF65-F5344CB8AC3E}">
        <p14:creationId xmlns:p14="http://schemas.microsoft.com/office/powerpoint/2010/main" val="92686801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A45BA2-3FD8-234D-2A68-358BCD191AE5}"/>
              </a:ext>
            </a:extLst>
          </p:cNvPr>
          <p:cNvSpPr>
            <a:spLocks noGrp="1"/>
          </p:cNvSpPr>
          <p:nvPr>
            <p:ph type="title"/>
          </p:nvPr>
        </p:nvSpPr>
        <p:spPr>
          <a:xfrm>
            <a:off x="838200" y="365125"/>
            <a:ext cx="10515600" cy="903733"/>
          </a:xfrm>
        </p:spPr>
        <p:txBody>
          <a:bodyPr/>
          <a:lstStyle/>
          <a:p>
            <a:r>
              <a:rPr lang="tr-TR" b="1" dirty="0">
                <a:latin typeface="+mn-lt"/>
              </a:rPr>
              <a:t>Değerlendirme</a:t>
            </a:r>
            <a:endParaRPr lang="en-GB" b="1" dirty="0">
              <a:latin typeface="+mn-lt"/>
            </a:endParaRPr>
          </a:p>
        </p:txBody>
      </p:sp>
      <p:sp>
        <p:nvSpPr>
          <p:cNvPr id="3" name="İçerik Yer Tutucusu 2">
            <a:extLst>
              <a:ext uri="{FF2B5EF4-FFF2-40B4-BE49-F238E27FC236}">
                <a16:creationId xmlns:a16="http://schemas.microsoft.com/office/drawing/2014/main" id="{1E2F53DA-A42B-F009-A5B1-98D2A881AEA8}"/>
              </a:ext>
            </a:extLst>
          </p:cNvPr>
          <p:cNvSpPr>
            <a:spLocks noGrp="1"/>
          </p:cNvSpPr>
          <p:nvPr>
            <p:ph idx="1"/>
          </p:nvPr>
        </p:nvSpPr>
        <p:spPr>
          <a:xfrm>
            <a:off x="838200" y="1484616"/>
            <a:ext cx="10515600" cy="4692347"/>
          </a:xfrm>
        </p:spPr>
        <p:txBody>
          <a:bodyPr/>
          <a:lstStyle/>
          <a:p>
            <a:r>
              <a:rPr lang="tr-TR" dirty="0"/>
              <a:t>Rehberin iyi okunması</a:t>
            </a:r>
          </a:p>
          <a:p>
            <a:r>
              <a:rPr lang="tr-TR" dirty="0"/>
              <a:t>Birim bütçe teklif ve faaliyet gerekçelerinin program bütçe ile uyumlu şekilde hazırlanması</a:t>
            </a:r>
          </a:p>
          <a:p>
            <a:r>
              <a:rPr lang="tr-TR" dirty="0"/>
              <a:t>Performans bilgisi kısmı atlanmamalı</a:t>
            </a:r>
          </a:p>
          <a:p>
            <a:r>
              <a:rPr lang="tr-TR" dirty="0"/>
              <a:t>Performans programında programın bütçe değerlendirmesi olmalı</a:t>
            </a:r>
          </a:p>
          <a:p>
            <a:r>
              <a:rPr lang="tr-TR" dirty="0"/>
              <a:t>Alt program performans programının temeli…</a:t>
            </a:r>
          </a:p>
          <a:p>
            <a:r>
              <a:rPr lang="tr-TR" dirty="0"/>
              <a:t>Faaliyetler ise bütçe ilişkisini kurmada kritik..</a:t>
            </a:r>
          </a:p>
          <a:p>
            <a:r>
              <a:rPr lang="tr-TR" dirty="0"/>
              <a:t>Yazılım önemli</a:t>
            </a:r>
          </a:p>
          <a:p>
            <a:endParaRPr lang="en-GB" dirty="0"/>
          </a:p>
        </p:txBody>
      </p:sp>
    </p:spTree>
    <p:extLst>
      <p:ext uri="{BB962C8B-B14F-4D97-AF65-F5344CB8AC3E}">
        <p14:creationId xmlns:p14="http://schemas.microsoft.com/office/powerpoint/2010/main" val="236663200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535B7A2-F753-831F-F3E4-C36C71938BB4}"/>
              </a:ext>
            </a:extLst>
          </p:cNvPr>
          <p:cNvSpPr>
            <a:spLocks noGrp="1"/>
          </p:cNvSpPr>
          <p:nvPr>
            <p:ph idx="1"/>
          </p:nvPr>
        </p:nvSpPr>
        <p:spPr>
          <a:xfrm>
            <a:off x="618393" y="603494"/>
            <a:ext cx="10515600" cy="5911606"/>
          </a:xfrm>
        </p:spPr>
        <p:txBody>
          <a:bodyPr>
            <a:normAutofit fontScale="85000" lnSpcReduction="20000"/>
          </a:bodyPr>
          <a:lstStyle/>
          <a:p>
            <a:r>
              <a:rPr lang="tr-TR" sz="3500" dirty="0">
                <a:hlinkClick r:id="rId2"/>
              </a:rPr>
              <a:t>hakkihakanyilmaz@yahoo.com</a:t>
            </a:r>
            <a:endParaRPr lang="tr-TR" sz="3500" dirty="0"/>
          </a:p>
          <a:p>
            <a:r>
              <a:rPr lang="tr-TR" sz="3500" dirty="0"/>
              <a:t>0541 7330340</a:t>
            </a:r>
          </a:p>
          <a:p>
            <a:pPr marL="0" indent="0">
              <a:buNone/>
            </a:pPr>
            <a:endParaRPr lang="tr-TR" sz="4800"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r>
              <a:rPr lang="tr-TR" dirty="0"/>
              <a:t>Ekonomiye "</a:t>
            </a:r>
            <a:r>
              <a:rPr lang="tr-TR" dirty="0" err="1"/>
              <a:t>HAKKI"yla</a:t>
            </a:r>
            <a:r>
              <a:rPr lang="tr-TR" dirty="0"/>
              <a:t> Bakış, ses getirecek çok özel dosya, haber, kulis ve analizlerle ezberleri bozacak; iyi, güzel, adil bir ülke için ekonomik verileri/gelişmeleri doğrudan şaşmadan temiz anlaşılır bir dil ve nesnellikle "</a:t>
            </a:r>
            <a:r>
              <a:rPr lang="tr-TR" dirty="0" err="1"/>
              <a:t>HAKKI"nı</a:t>
            </a:r>
            <a:r>
              <a:rPr lang="tr-TR" dirty="0"/>
              <a:t> vererek irdeleyecek. Gazeteci Olcay </a:t>
            </a:r>
            <a:r>
              <a:rPr lang="tr-TR" dirty="0" err="1"/>
              <a:t>AYDİLEK</a:t>
            </a:r>
            <a:r>
              <a:rPr lang="tr-TR" dirty="0"/>
              <a:t> soracak, Türkiye'nin önde gelen ekonomisti </a:t>
            </a:r>
            <a:r>
              <a:rPr lang="tr-TR" dirty="0" err="1"/>
              <a:t>TEPAV</a:t>
            </a:r>
            <a:r>
              <a:rPr lang="tr-TR" dirty="0"/>
              <a:t> Merkez Direktörü </a:t>
            </a:r>
            <a:r>
              <a:rPr lang="tr-TR" dirty="0" err="1"/>
              <a:t>Prof.Dr</a:t>
            </a:r>
            <a:r>
              <a:rPr lang="tr-TR" dirty="0"/>
              <a:t>. Hakkı Hakan YILMAZ yanıtlayacak. Ekonomiye "</a:t>
            </a:r>
            <a:r>
              <a:rPr lang="tr-TR" dirty="0" err="1"/>
              <a:t>HAKKI"yla</a:t>
            </a:r>
            <a:r>
              <a:rPr lang="tr-TR" dirty="0"/>
              <a:t> Bakış, her hafta çarşamba saat 21.00’de sizlerle olacak. Hak ve hakikat için Ekonomiye "</a:t>
            </a:r>
            <a:r>
              <a:rPr lang="tr-TR" dirty="0" err="1"/>
              <a:t>HAKKI"yla</a:t>
            </a:r>
            <a:r>
              <a:rPr lang="tr-TR" dirty="0"/>
              <a:t> </a:t>
            </a:r>
            <a:r>
              <a:rPr lang="tr-TR" dirty="0" err="1"/>
              <a:t>Bakış'a</a:t>
            </a:r>
            <a:r>
              <a:rPr lang="tr-TR" dirty="0"/>
              <a:t> bekleriz.</a:t>
            </a:r>
          </a:p>
          <a:p>
            <a:pPr marL="0" indent="0">
              <a:buNone/>
            </a:pPr>
            <a:r>
              <a:rPr lang="tr-TR" dirty="0">
                <a:hlinkClick r:id="rId3"/>
              </a:rPr>
              <a:t>https://www.youtube.com/@EkonomiyeHAKKIylaBak%C4%B1%C5%9F</a:t>
            </a: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endParaRPr lang="tr-TR" sz="4800" dirty="0"/>
          </a:p>
        </p:txBody>
      </p:sp>
      <p:pic>
        <p:nvPicPr>
          <p:cNvPr id="4" name="Resim 3">
            <a:extLst>
              <a:ext uri="{FF2B5EF4-FFF2-40B4-BE49-F238E27FC236}">
                <a16:creationId xmlns:a16="http://schemas.microsoft.com/office/drawing/2014/main" id="{E7D7ABAE-8061-986D-3243-52AD54B5F483}"/>
              </a:ext>
            </a:extLst>
          </p:cNvPr>
          <p:cNvPicPr>
            <a:picLocks noChangeAspect="1"/>
          </p:cNvPicPr>
          <p:nvPr/>
        </p:nvPicPr>
        <p:blipFill>
          <a:blip r:embed="rId4"/>
          <a:stretch>
            <a:fillRect/>
          </a:stretch>
        </p:blipFill>
        <p:spPr>
          <a:xfrm>
            <a:off x="618393" y="2141138"/>
            <a:ext cx="7681626" cy="1889924"/>
          </a:xfrm>
          <a:prstGeom prst="rect">
            <a:avLst/>
          </a:prstGeom>
        </p:spPr>
      </p:pic>
    </p:spTree>
    <p:extLst>
      <p:ext uri="{BB962C8B-B14F-4D97-AF65-F5344CB8AC3E}">
        <p14:creationId xmlns:p14="http://schemas.microsoft.com/office/powerpoint/2010/main" val="398138003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7A2FF16-3F1A-46DF-7BAA-FCBA84B6D73B}"/>
              </a:ext>
            </a:extLst>
          </p:cNvPr>
          <p:cNvSpPr>
            <a:spLocks noGrp="1"/>
          </p:cNvSpPr>
          <p:nvPr>
            <p:ph type="ctrTitle"/>
          </p:nvPr>
        </p:nvSpPr>
        <p:spPr>
          <a:xfrm>
            <a:off x="1210638" y="1923747"/>
            <a:ext cx="9144000" cy="2387600"/>
          </a:xfrm>
        </p:spPr>
        <p:txBody>
          <a:bodyPr>
            <a:normAutofit fontScale="90000"/>
          </a:bodyPr>
          <a:lstStyle/>
          <a:p>
            <a:r>
              <a:rPr lang="tr-TR" dirty="0"/>
              <a:t>EK: STRATEJİK PLANIN GÜNCELLENMESİ VE YENİLENMESİ</a:t>
            </a:r>
            <a:endParaRPr lang="en-GB" dirty="0"/>
          </a:p>
        </p:txBody>
      </p:sp>
    </p:spTree>
    <p:extLst>
      <p:ext uri="{BB962C8B-B14F-4D97-AF65-F5344CB8AC3E}">
        <p14:creationId xmlns:p14="http://schemas.microsoft.com/office/powerpoint/2010/main" val="21891551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E4C94-02E2-CC29-AA51-A3BB7AEE53F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C807CD33-68F4-766B-C017-7996BEE96C5E}"/>
              </a:ext>
            </a:extLst>
          </p:cNvPr>
          <p:cNvSpPr>
            <a:spLocks noGrp="1"/>
          </p:cNvSpPr>
          <p:nvPr>
            <p:ph type="title"/>
          </p:nvPr>
        </p:nvSpPr>
        <p:spPr/>
        <p:txBody>
          <a:bodyPr/>
          <a:lstStyle/>
          <a:p>
            <a:r>
              <a:rPr lang="tr-TR" b="1" dirty="0"/>
              <a:t>Yönetmelik…</a:t>
            </a:r>
            <a:endParaRPr lang="en-GB" dirty="0"/>
          </a:p>
        </p:txBody>
      </p:sp>
      <p:sp>
        <p:nvSpPr>
          <p:cNvPr id="3" name="İçerik Yer Tutucusu 2">
            <a:extLst>
              <a:ext uri="{FF2B5EF4-FFF2-40B4-BE49-F238E27FC236}">
                <a16:creationId xmlns:a16="http://schemas.microsoft.com/office/drawing/2014/main" id="{875A7744-0E1A-6FFC-A40C-B6A1822F3690}"/>
              </a:ext>
            </a:extLst>
          </p:cNvPr>
          <p:cNvSpPr>
            <a:spLocks noGrp="1"/>
          </p:cNvSpPr>
          <p:nvPr>
            <p:ph idx="1"/>
          </p:nvPr>
        </p:nvSpPr>
        <p:spPr>
          <a:xfrm>
            <a:off x="838200" y="1643865"/>
            <a:ext cx="10515600" cy="4533098"/>
          </a:xfrm>
        </p:spPr>
        <p:txBody>
          <a:bodyPr>
            <a:normAutofit/>
          </a:bodyPr>
          <a:lstStyle/>
          <a:p>
            <a:r>
              <a:rPr lang="tr-TR" b="1" dirty="0"/>
              <a:t>Kamu İdarelerince Hazırlanacak Stratejik Planlar Ve Performans Programları İle Faaliyet Raporlarına İlişkin Usul Ve Esaslar Hakkında Yönetmelik çerçevesinde stratejik planlar güncellenmekte ve veya yenilenmekte</a:t>
            </a:r>
            <a:endParaRPr lang="tr-TR" dirty="0"/>
          </a:p>
          <a:p>
            <a:r>
              <a:rPr lang="tr-TR" dirty="0"/>
              <a:t> Yönetmelik, 5018 sayılı Kamu Malî Yönetimi ve Kontrol Kanununun 9 uncu ve 41 inci maddelerine dayanılarak hazırlanmıştır.</a:t>
            </a:r>
          </a:p>
          <a:p>
            <a:r>
              <a:rPr lang="tr-TR" dirty="0" err="1"/>
              <a:t>Yönetmellikte</a:t>
            </a:r>
            <a:r>
              <a:rPr lang="tr-TR" dirty="0"/>
              <a:t> mahalli idare tanımı:</a:t>
            </a:r>
          </a:p>
          <a:p>
            <a:pPr lvl="1"/>
            <a:r>
              <a:rPr lang="tr-TR" dirty="0"/>
              <a:t>i) Mahallî idare: Yetkileri belirli bir coğrafî alan ve hizmetlerle sınırlı olarak kamusal faaliyet gösteren belediye, il özel idaresi ile bunlara bağlı veya bunların kurdukları veya üye oldukları birlik ve idareleri…</a:t>
            </a:r>
          </a:p>
          <a:p>
            <a:pPr lvl="1"/>
            <a:endParaRPr lang="tr-TR" dirty="0"/>
          </a:p>
          <a:p>
            <a:endParaRPr lang="en-GB" dirty="0"/>
          </a:p>
        </p:txBody>
      </p:sp>
    </p:spTree>
    <p:extLst>
      <p:ext uri="{BB962C8B-B14F-4D97-AF65-F5344CB8AC3E}">
        <p14:creationId xmlns:p14="http://schemas.microsoft.com/office/powerpoint/2010/main" val="16269223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CBB4F4-D3F9-B023-5A6D-FE4FCF4B9ABC}"/>
              </a:ext>
            </a:extLst>
          </p:cNvPr>
          <p:cNvSpPr>
            <a:spLocks noGrp="1"/>
          </p:cNvSpPr>
          <p:nvPr>
            <p:ph type="title"/>
          </p:nvPr>
        </p:nvSpPr>
        <p:spPr/>
        <p:txBody>
          <a:bodyPr/>
          <a:lstStyle/>
          <a:p>
            <a:r>
              <a:rPr lang="tr-TR" b="1" dirty="0"/>
              <a:t>Stratejik Planın Güncellenmesi (Md 15)</a:t>
            </a:r>
            <a:endParaRPr lang="en-GB" dirty="0"/>
          </a:p>
        </p:txBody>
      </p:sp>
      <p:sp>
        <p:nvSpPr>
          <p:cNvPr id="3" name="İçerik Yer Tutucusu 2">
            <a:extLst>
              <a:ext uri="{FF2B5EF4-FFF2-40B4-BE49-F238E27FC236}">
                <a16:creationId xmlns:a16="http://schemas.microsoft.com/office/drawing/2014/main" id="{7D940F56-1074-73E4-A566-66EFB626AB30}"/>
              </a:ext>
            </a:extLst>
          </p:cNvPr>
          <p:cNvSpPr>
            <a:spLocks noGrp="1"/>
          </p:cNvSpPr>
          <p:nvPr>
            <p:ph idx="1"/>
          </p:nvPr>
        </p:nvSpPr>
        <p:spPr>
          <a:xfrm>
            <a:off x="838200" y="1546261"/>
            <a:ext cx="10515600" cy="5080570"/>
          </a:xfrm>
        </p:spPr>
        <p:txBody>
          <a:bodyPr>
            <a:normAutofit lnSpcReduction="10000"/>
          </a:bodyPr>
          <a:lstStyle/>
          <a:p>
            <a:pPr marL="0" indent="0">
              <a:buNone/>
            </a:pPr>
            <a:r>
              <a:rPr lang="tr-TR" dirty="0"/>
              <a:t>Güncelleme; misyon, vizyon ve amaçlar değiştirilmeden stratejik plan döneminin kalan yılları için hedef kartlarında yapılan değişikliklerdir.</a:t>
            </a:r>
          </a:p>
          <a:p>
            <a:pPr marL="0" indent="0">
              <a:buNone/>
            </a:pPr>
            <a:r>
              <a:rPr lang="tr-TR" dirty="0"/>
              <a:t>Stratejik planın güncellenmesi kararı belediyelerde üst yönetici tarafından alınır, gerekçesi ve güncellenecek hususlarla birlikte ilgili meclislerinin onayına sunulur.</a:t>
            </a:r>
          </a:p>
          <a:p>
            <a:pPr lvl="1">
              <a:buFont typeface="Wingdings" panose="05000000000000000000" pitchFamily="2" charset="2"/>
              <a:buChar char="§"/>
            </a:pPr>
            <a:r>
              <a:rPr lang="tr-TR" dirty="0" err="1"/>
              <a:t>SBB’ye</a:t>
            </a:r>
            <a:r>
              <a:rPr lang="tr-TR" dirty="0"/>
              <a:t> onay için gönderilmiyor</a:t>
            </a:r>
          </a:p>
          <a:p>
            <a:pPr lvl="1">
              <a:buFont typeface="Wingdings" panose="05000000000000000000" pitchFamily="2" charset="2"/>
              <a:buChar char="§"/>
            </a:pPr>
            <a:r>
              <a:rPr lang="tr-TR" dirty="0"/>
              <a:t>Meclis onayı gerekiyor (başlamak için) </a:t>
            </a:r>
          </a:p>
          <a:p>
            <a:r>
              <a:rPr lang="tr-TR" dirty="0"/>
              <a:t>Güncellemede: </a:t>
            </a:r>
          </a:p>
          <a:p>
            <a:pPr lvl="1"/>
            <a:r>
              <a:rPr lang="tr-TR" dirty="0"/>
              <a:t>Detaylı gerekçe ve güncelleme konuları belirlenmesi</a:t>
            </a:r>
          </a:p>
          <a:p>
            <a:pPr lvl="1"/>
            <a:r>
              <a:rPr lang="tr-TR" dirty="0"/>
              <a:t>Daha önce güncellemeye konu olan performans göstergesi değerlerinde ikinci bir güncellemenin olmayacağı.</a:t>
            </a:r>
          </a:p>
          <a:p>
            <a:pPr lvl="1"/>
            <a:r>
              <a:rPr lang="tr-TR" dirty="0"/>
              <a:t>İlave kaynak temininin mümkün olmadığı durumlarda yapılacak değişikliklerin uygulanmakta olan stratejik planın toplam kaynak gereksinimini değiştirmeyecek nitelikte olması gerekir.</a:t>
            </a:r>
          </a:p>
        </p:txBody>
      </p:sp>
    </p:spTree>
    <p:extLst>
      <p:ext uri="{BB962C8B-B14F-4D97-AF65-F5344CB8AC3E}">
        <p14:creationId xmlns:p14="http://schemas.microsoft.com/office/powerpoint/2010/main" val="91151712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1FF9-C4F2-6233-0A91-0EF53971D293}"/>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2C5266AA-B3FD-121D-1828-9F8077EE907B}"/>
              </a:ext>
            </a:extLst>
          </p:cNvPr>
          <p:cNvSpPr>
            <a:spLocks noGrp="1"/>
          </p:cNvSpPr>
          <p:nvPr>
            <p:ph type="title"/>
          </p:nvPr>
        </p:nvSpPr>
        <p:spPr>
          <a:xfrm>
            <a:off x="838200" y="365125"/>
            <a:ext cx="10515600" cy="605783"/>
          </a:xfrm>
        </p:spPr>
        <p:txBody>
          <a:bodyPr>
            <a:normAutofit fontScale="90000"/>
          </a:bodyPr>
          <a:lstStyle/>
          <a:p>
            <a:r>
              <a:rPr lang="tr-TR" b="1" dirty="0"/>
              <a:t>Stratejik Planın Güncellenmesinin Planlanması</a:t>
            </a:r>
            <a:endParaRPr lang="en-GB" dirty="0"/>
          </a:p>
        </p:txBody>
      </p:sp>
      <p:sp>
        <p:nvSpPr>
          <p:cNvPr id="3" name="İçerik Yer Tutucusu 2">
            <a:extLst>
              <a:ext uri="{FF2B5EF4-FFF2-40B4-BE49-F238E27FC236}">
                <a16:creationId xmlns:a16="http://schemas.microsoft.com/office/drawing/2014/main" id="{1EF3F738-08B8-DD57-E476-D938CE25026E}"/>
              </a:ext>
            </a:extLst>
          </p:cNvPr>
          <p:cNvSpPr>
            <a:spLocks noGrp="1"/>
          </p:cNvSpPr>
          <p:nvPr>
            <p:ph idx="1"/>
          </p:nvPr>
        </p:nvSpPr>
        <p:spPr>
          <a:xfrm>
            <a:off x="201202" y="1455755"/>
            <a:ext cx="3312560" cy="4351338"/>
          </a:xfrm>
        </p:spPr>
        <p:txBody>
          <a:bodyPr>
            <a:normAutofit/>
          </a:bodyPr>
          <a:lstStyle/>
          <a:p>
            <a:r>
              <a:rPr lang="tr-TR" sz="2400" dirty="0"/>
              <a:t>Daha esnek bir yapı var.</a:t>
            </a:r>
          </a:p>
          <a:p>
            <a:r>
              <a:rPr lang="tr-TR" sz="2400" dirty="0"/>
              <a:t>Bununla birlikte yönetmelikteki kapsamlı süreç çalıştırılabilir (Madde 8)</a:t>
            </a:r>
          </a:p>
          <a:p>
            <a:pPr marL="0" indent="0">
              <a:buNone/>
            </a:pPr>
            <a:endParaRPr lang="en-GB" dirty="0"/>
          </a:p>
        </p:txBody>
      </p:sp>
      <p:pic>
        <p:nvPicPr>
          <p:cNvPr id="5" name="Resim 4">
            <a:extLst>
              <a:ext uri="{FF2B5EF4-FFF2-40B4-BE49-F238E27FC236}">
                <a16:creationId xmlns:a16="http://schemas.microsoft.com/office/drawing/2014/main" id="{BF89690D-133E-3E5A-6DC3-25F4F3146E0A}"/>
              </a:ext>
            </a:extLst>
          </p:cNvPr>
          <p:cNvPicPr>
            <a:picLocks noChangeAspect="1"/>
          </p:cNvPicPr>
          <p:nvPr/>
        </p:nvPicPr>
        <p:blipFill>
          <a:blip r:embed="rId2"/>
          <a:stretch>
            <a:fillRect/>
          </a:stretch>
        </p:blipFill>
        <p:spPr>
          <a:xfrm>
            <a:off x="3945276" y="934946"/>
            <a:ext cx="7660241" cy="5690245"/>
          </a:xfrm>
          <a:prstGeom prst="rect">
            <a:avLst/>
          </a:prstGeom>
        </p:spPr>
      </p:pic>
    </p:spTree>
    <p:extLst>
      <p:ext uri="{BB962C8B-B14F-4D97-AF65-F5344CB8AC3E}">
        <p14:creationId xmlns:p14="http://schemas.microsoft.com/office/powerpoint/2010/main" val="196246616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6D9AD-D10D-9E6B-5055-FF916B9E4A5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20DC6268-3A5A-5592-F672-DA4D3B722F9C}"/>
              </a:ext>
            </a:extLst>
          </p:cNvPr>
          <p:cNvSpPr>
            <a:spLocks noGrp="1"/>
          </p:cNvSpPr>
          <p:nvPr>
            <p:ph type="title"/>
          </p:nvPr>
        </p:nvSpPr>
        <p:spPr/>
        <p:txBody>
          <a:bodyPr/>
          <a:lstStyle/>
          <a:p>
            <a:r>
              <a:rPr lang="tr-TR" b="1" dirty="0"/>
              <a:t>Stratejik Planın Güncellenmesi (Md 15)</a:t>
            </a:r>
            <a:endParaRPr lang="en-GB" dirty="0"/>
          </a:p>
        </p:txBody>
      </p:sp>
      <p:sp>
        <p:nvSpPr>
          <p:cNvPr id="3" name="İçerik Yer Tutucusu 2">
            <a:extLst>
              <a:ext uri="{FF2B5EF4-FFF2-40B4-BE49-F238E27FC236}">
                <a16:creationId xmlns:a16="http://schemas.microsoft.com/office/drawing/2014/main" id="{75885ACC-2FCC-909B-A227-3B53A755D2DC}"/>
              </a:ext>
            </a:extLst>
          </p:cNvPr>
          <p:cNvSpPr>
            <a:spLocks noGrp="1"/>
          </p:cNvSpPr>
          <p:nvPr>
            <p:ph idx="1"/>
          </p:nvPr>
        </p:nvSpPr>
        <p:spPr/>
        <p:txBody>
          <a:bodyPr>
            <a:normAutofit/>
          </a:bodyPr>
          <a:lstStyle/>
          <a:p>
            <a:r>
              <a:rPr lang="tr-TR" dirty="0"/>
              <a:t>Mahallî idareler tarafından güncellenen stratejik plan, ilgili meclisinde bütçeden önce görüşülerek kabul edilir.</a:t>
            </a:r>
          </a:p>
          <a:p>
            <a:pPr lvl="1"/>
            <a:r>
              <a:rPr lang="tr-TR" dirty="0"/>
              <a:t>Bütçe öncesi görüşülmesi şart</a:t>
            </a:r>
          </a:p>
          <a:p>
            <a:pPr lvl="1"/>
            <a:r>
              <a:rPr lang="tr-TR" dirty="0"/>
              <a:t>Bütçenin stratejik planla uyumlu olması </a:t>
            </a:r>
          </a:p>
          <a:p>
            <a:r>
              <a:rPr lang="tr-TR" dirty="0"/>
              <a:t>Önceki yıllar aynı kalmakta güncellemeye konu olan yıllarda revizyonlar yapılmakta.</a:t>
            </a:r>
          </a:p>
          <a:p>
            <a:r>
              <a:rPr lang="tr-TR" dirty="0"/>
              <a:t>Güncellenen stratejik plan, 13 üncü maddeye uygun olarak ilgili kamu idarelerine sunulur ve kamu idaresinin internet sitesinde yayımlanır.</a:t>
            </a:r>
          </a:p>
          <a:p>
            <a:r>
              <a:rPr lang="tr-TR" dirty="0"/>
              <a:t>Güncellenen stratejik plan, takip eden yılın Ocak ayı itibarıyla yürürlüğe konulur.</a:t>
            </a:r>
          </a:p>
          <a:p>
            <a:endParaRPr lang="tr-TR" dirty="0"/>
          </a:p>
          <a:p>
            <a:endParaRPr lang="en-GB" dirty="0"/>
          </a:p>
        </p:txBody>
      </p:sp>
    </p:spTree>
    <p:extLst>
      <p:ext uri="{BB962C8B-B14F-4D97-AF65-F5344CB8AC3E}">
        <p14:creationId xmlns:p14="http://schemas.microsoft.com/office/powerpoint/2010/main" val="221332383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C4E843-FAC8-1A5B-8C3D-094C0B2365AF}"/>
              </a:ext>
            </a:extLst>
          </p:cNvPr>
          <p:cNvSpPr>
            <a:spLocks noGrp="1"/>
          </p:cNvSpPr>
          <p:nvPr>
            <p:ph type="title"/>
          </p:nvPr>
        </p:nvSpPr>
        <p:spPr/>
        <p:txBody>
          <a:bodyPr/>
          <a:lstStyle/>
          <a:p>
            <a:r>
              <a:rPr lang="tr-TR" b="1" dirty="0"/>
              <a:t>Stratejik Planın Yenilenmesi (Md 16)</a:t>
            </a:r>
            <a:endParaRPr lang="en-GB" dirty="0"/>
          </a:p>
        </p:txBody>
      </p:sp>
      <p:sp>
        <p:nvSpPr>
          <p:cNvPr id="3" name="İçerik Yer Tutucusu 2">
            <a:extLst>
              <a:ext uri="{FF2B5EF4-FFF2-40B4-BE49-F238E27FC236}">
                <a16:creationId xmlns:a16="http://schemas.microsoft.com/office/drawing/2014/main" id="{FAD8A55B-C58C-9681-0D85-2B0EA5E0499C}"/>
              </a:ext>
            </a:extLst>
          </p:cNvPr>
          <p:cNvSpPr>
            <a:spLocks noGrp="1"/>
          </p:cNvSpPr>
          <p:nvPr>
            <p:ph idx="1"/>
          </p:nvPr>
        </p:nvSpPr>
        <p:spPr>
          <a:xfrm>
            <a:off x="838200" y="1494890"/>
            <a:ext cx="10515600" cy="5229546"/>
          </a:xfrm>
        </p:spPr>
        <p:txBody>
          <a:bodyPr>
            <a:noAutofit/>
          </a:bodyPr>
          <a:lstStyle/>
          <a:p>
            <a:pPr marL="0" indent="0">
              <a:buNone/>
            </a:pPr>
            <a:r>
              <a:rPr lang="tr-TR" sz="2200" dirty="0"/>
              <a:t>Yenileme, stratejik planın beş yıllık bir dönem için yeniden hazırlanmasıdır. Ancak bu maddenin ikinci fıkrasının (b) ile (e) bentleri gereğince stratejik planların yenilenmesi durumunda stratejik plan, mevcut plan döneminin kalan süresi için yenilenir.</a:t>
            </a:r>
          </a:p>
          <a:p>
            <a:r>
              <a:rPr lang="tr-TR" sz="2200" dirty="0"/>
              <a:t>(2) Bir stratejik planın uygulama dönemi içerisinde;</a:t>
            </a:r>
          </a:p>
          <a:p>
            <a:pPr marL="627063"/>
            <a:r>
              <a:rPr lang="tr-TR" sz="2200" dirty="0"/>
              <a:t>..</a:t>
            </a:r>
          </a:p>
          <a:p>
            <a:pPr marL="627063"/>
            <a:r>
              <a:rPr lang="tr-TR" sz="2200" dirty="0"/>
              <a:t>d) Mahallî idareler genel seçimlerinin yapılması halinde ilgili mevzuatına göre kapsamdaki tüm mahallî idarelerin,</a:t>
            </a:r>
          </a:p>
          <a:p>
            <a:pPr marL="627063"/>
            <a:r>
              <a:rPr lang="tr-TR" sz="2200" dirty="0"/>
              <a:t>e) Mahallî idareler genel seçimleri haricinde mahallî idarede üst yöneticinin değişmesi halinde ilgili mahallî idarenin,</a:t>
            </a:r>
          </a:p>
          <a:p>
            <a:pPr marL="627063"/>
            <a:r>
              <a:rPr lang="tr-TR" sz="2200" dirty="0"/>
              <a:t>f) Görev, yetki ve sorumluluklarını düzenleyen mevzuatta veya sorumlu olduğu program ve alt programlarında önemli değişikliklerin olması halinde ilgili kamu idaresinin,</a:t>
            </a:r>
          </a:p>
          <a:p>
            <a:r>
              <a:rPr lang="tr-TR" sz="2200" dirty="0"/>
              <a:t>stratejik planı yenilenir.</a:t>
            </a:r>
          </a:p>
        </p:txBody>
      </p:sp>
    </p:spTree>
    <p:extLst>
      <p:ext uri="{BB962C8B-B14F-4D97-AF65-F5344CB8AC3E}">
        <p14:creationId xmlns:p14="http://schemas.microsoft.com/office/powerpoint/2010/main" val="21106592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2CE2C-C0F2-D527-2E7B-4D23C74F4D3F}"/>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488E7934-EC24-7F20-92AD-A0AB2A8AA39F}"/>
              </a:ext>
            </a:extLst>
          </p:cNvPr>
          <p:cNvSpPr>
            <a:spLocks noGrp="1"/>
          </p:cNvSpPr>
          <p:nvPr>
            <p:ph type="title"/>
          </p:nvPr>
        </p:nvSpPr>
        <p:spPr/>
        <p:txBody>
          <a:bodyPr/>
          <a:lstStyle/>
          <a:p>
            <a:r>
              <a:rPr lang="tr-TR" b="1" dirty="0"/>
              <a:t>Stratejik Planın Yenilenmesi (Md 16)</a:t>
            </a:r>
            <a:endParaRPr lang="en-GB" dirty="0"/>
          </a:p>
        </p:txBody>
      </p:sp>
      <p:sp>
        <p:nvSpPr>
          <p:cNvPr id="3" name="İçerik Yer Tutucusu 2">
            <a:extLst>
              <a:ext uri="{FF2B5EF4-FFF2-40B4-BE49-F238E27FC236}">
                <a16:creationId xmlns:a16="http://schemas.microsoft.com/office/drawing/2014/main" id="{5119CB73-4C89-15BE-BF6C-64DC8B88C872}"/>
              </a:ext>
            </a:extLst>
          </p:cNvPr>
          <p:cNvSpPr>
            <a:spLocks noGrp="1"/>
          </p:cNvSpPr>
          <p:nvPr>
            <p:ph idx="1"/>
          </p:nvPr>
        </p:nvSpPr>
        <p:spPr>
          <a:xfrm>
            <a:off x="838200" y="1494890"/>
            <a:ext cx="10515600" cy="5229546"/>
          </a:xfrm>
        </p:spPr>
        <p:txBody>
          <a:bodyPr>
            <a:noAutofit/>
          </a:bodyPr>
          <a:lstStyle/>
          <a:p>
            <a:r>
              <a:rPr lang="tr-TR" sz="2400" dirty="0"/>
              <a:t>(3) İkinci fıkranın (b), (c), (ç), (e) ve (f) bentleri gereğince stratejik planların yenilenmesi ihtiyarî mahiyette olup yenileme kararı; ilgili bentlerdeki şartların oluşmasını müteakip bakanlıklar ile bakanlıklara bağlı, ilgili ve ilişkili idarelerde bakanın, diğer idarelerde ise üst yöneticinin onayı ile üç ay içerisinde alınır ve Başkanlığa gönderilir.</a:t>
            </a:r>
          </a:p>
          <a:p>
            <a:r>
              <a:rPr lang="tr-TR" sz="2400" dirty="0"/>
              <a:t>(4) Mahallî idareler hariç, ikinci fıkranın (f) bendi gereğince alınacak yenileme kararı, gerekçesi ile birlikte bir hafta içerisinde Başkanlığın uygun görüşüne sunulur. Başkanlık, yenilemeye ilişkin kararını on beş gün içerisinde ilgili kamu idaresine iletir. Bu bent gereğince mahallî idareler tarafından alınan yenileme kararı ise, gerekçesi ile birlikte ilgili meclislerinin onayına sunulur.</a:t>
            </a:r>
          </a:p>
          <a:p>
            <a:r>
              <a:rPr lang="tr-TR" sz="2400" dirty="0"/>
              <a:t>(6) Stratejik planların yenilenmesinde bu Yönetmelik hükümleri uygulanır.</a:t>
            </a:r>
          </a:p>
        </p:txBody>
      </p:sp>
    </p:spTree>
    <p:extLst>
      <p:ext uri="{BB962C8B-B14F-4D97-AF65-F5344CB8AC3E}">
        <p14:creationId xmlns:p14="http://schemas.microsoft.com/office/powerpoint/2010/main" val="163549422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2453</TotalTime>
  <Words>3248</Words>
  <Application>Microsoft Office PowerPoint</Application>
  <PresentationFormat>Geniş ekran</PresentationFormat>
  <Paragraphs>304</Paragraphs>
  <Slides>116</Slides>
  <Notes>1</Notes>
  <HiddenSlides>0</HiddenSlides>
  <MMClips>0</MMClips>
  <ScaleCrop>false</ScaleCrop>
  <HeadingPairs>
    <vt:vector size="8" baseType="variant">
      <vt:variant>
        <vt:lpstr>Kullanılan Yazı Tipleri</vt:lpstr>
      </vt:variant>
      <vt:variant>
        <vt:i4>6</vt:i4>
      </vt:variant>
      <vt:variant>
        <vt:lpstr>Tema</vt:lpstr>
      </vt:variant>
      <vt:variant>
        <vt:i4>1</vt:i4>
      </vt:variant>
      <vt:variant>
        <vt:lpstr>Eklenmiş OLE Hizmet Programları</vt:lpstr>
      </vt:variant>
      <vt:variant>
        <vt:i4>1</vt:i4>
      </vt:variant>
      <vt:variant>
        <vt:lpstr>Slayt Başlıkları</vt:lpstr>
      </vt:variant>
      <vt:variant>
        <vt:i4>116</vt:i4>
      </vt:variant>
    </vt:vector>
  </HeadingPairs>
  <TitlesOfParts>
    <vt:vector size="124" baseType="lpstr">
      <vt:lpstr>Arial</vt:lpstr>
      <vt:lpstr>Calibri</vt:lpstr>
      <vt:lpstr>Calibri </vt:lpstr>
      <vt:lpstr>Calibri Light</vt:lpstr>
      <vt:lpstr>Times New Roman</vt:lpstr>
      <vt:lpstr>Wingdings</vt:lpstr>
      <vt:lpstr>Office Teması</vt:lpstr>
      <vt:lpstr>Worksheet</vt:lpstr>
      <vt:lpstr> PERFORMANS ESASLI PROGRAM BÜTÇE EĞİTİMİ  Trabzon Doğu Karadeniz Belediyeler Birliği*</vt:lpstr>
      <vt:lpstr>PowerPoint Sunusu</vt:lpstr>
      <vt:lpstr>Eğitimin Amacı</vt:lpstr>
      <vt:lpstr>PowerPoint Sunusu</vt:lpstr>
      <vt:lpstr>PowerPoint Sunusu</vt:lpstr>
      <vt:lpstr>Harcamalar ve Mali Yerelleşme</vt:lpstr>
      <vt:lpstr>PowerPoint Sunusu</vt:lpstr>
      <vt:lpstr>PowerPoint Sunusu</vt:lpstr>
      <vt:lpstr>PowerPoint Sunusu</vt:lpstr>
      <vt:lpstr>Neden yeni sistem önemli..</vt:lpstr>
      <vt:lpstr>Performans Esaslı Program Bütçe Sistemine Geçiş Kapsamında Getirilen Temel Değişiklikler</vt:lpstr>
      <vt:lpstr>Performans Esaslı Program Bütçe Sistemine Geçiş Kapsamında Getirilen Temel Değişiklikler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İkinci Rehberde Temel Revizyonlar-Eklemeler</vt:lpstr>
      <vt:lpstr>İkinci Rehberde Temel Revizyonlar-Eklemeler</vt:lpstr>
      <vt:lpstr>PowerPoint Sunusu</vt:lpstr>
      <vt:lpstr>PowerPoint Sunusu</vt:lpstr>
      <vt:lpstr>PowerPoint Sunusu</vt:lpstr>
      <vt:lpstr>PowerPoint Sunusu</vt:lpstr>
      <vt:lpstr>PowerPoint Sunusu</vt:lpstr>
      <vt:lpstr>PowerPoint Sunusu</vt:lpstr>
      <vt:lpstr>PowerPoint Sunusu</vt:lpstr>
      <vt:lpstr>BÜTÇE ÇAĞRISI VE BÜTÇE TEKLİFLERİNDE NELER ÖNEMLİ NELERE DİKKAT ETMEK GEREKİYOR</vt:lpstr>
      <vt:lpstr>Bütçe Çağrısı ve Ekleri</vt:lpstr>
      <vt:lpstr>Bütçe Çağrısı ve Ekleri</vt:lpstr>
      <vt:lpstr>Bütçe Çağrısı ve Ekleri</vt:lpstr>
      <vt:lpstr>Bütçe Çağrısı ve Ekleri</vt:lpstr>
      <vt:lpstr>Bütçe Çağrısı ve Ekleri</vt:lpstr>
      <vt:lpstr>Bütçe Çağrısı ve Ekleri</vt:lpstr>
      <vt:lpstr>BÜTÇE TASARISI (ENCÜMEN)</vt:lpstr>
      <vt:lpstr>Bütçe tasarısı</vt:lpstr>
      <vt:lpstr>PowerPoint Sunusu</vt:lpstr>
      <vt:lpstr>BİRİM BÜTÇE TEKLİFİ VE FAALİYET GEREKÇE ÖRNEKLERİ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ÖDENEK CETVELİ ALGORİTMASI</vt:lpstr>
      <vt:lpstr>Ek Cetveller ve Ödenek Cetvelleri Meselesi</vt:lpstr>
      <vt:lpstr>PowerPoint Sunusu</vt:lpstr>
      <vt:lpstr>PowerPoint Sunusu</vt:lpstr>
      <vt:lpstr>PowerPoint Sunusu</vt:lpstr>
      <vt:lpstr>PowerPoint Sunusu</vt:lpstr>
      <vt:lpstr>BÜTÇE KARARNAMESİ – İDARE BÜTÇE GEREKÇESİ</vt:lpstr>
      <vt:lpstr>Bütçe Kararnamesi ve Bütçeyi Oluşturan Cetveller</vt:lpstr>
      <vt:lpstr>Bütçe ve Meclis (5393)</vt:lpstr>
      <vt:lpstr>Bütçe ve Meclis (5393)</vt:lpstr>
      <vt:lpstr>Bütçe tasarısının mecliste görüşülmesi (Yönetmelik)</vt:lpstr>
      <vt:lpstr>PowerPoint Sunusu</vt:lpstr>
      <vt:lpstr>İDARE BÜTÇE GEREKÇESİ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PERFORMANS PROGRAMI</vt:lpstr>
      <vt:lpstr>PowerPoint Sunusu</vt:lpstr>
      <vt:lpstr>PowerPoint Sunusu</vt:lpstr>
      <vt:lpstr>Nüfüsu 50 bin altı Belediyelerde Program Bütçe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Değerlendirme</vt:lpstr>
      <vt:lpstr>PowerPoint Sunusu</vt:lpstr>
      <vt:lpstr>EK: STRATEJİK PLANIN GÜNCELLENMESİ VE YENİLENMESİ</vt:lpstr>
      <vt:lpstr>Yönetmelik…</vt:lpstr>
      <vt:lpstr>Stratejik Planın Güncellenmesi (Md 15)</vt:lpstr>
      <vt:lpstr>Stratejik Planın Güncellenmesinin Planlanması</vt:lpstr>
      <vt:lpstr>Stratejik Planın Güncellenmesi (Md 15)</vt:lpstr>
      <vt:lpstr>Stratejik Planın Yenilenmesi (Md 16)</vt:lpstr>
      <vt:lpstr>Stratejik Planın Yenilenmesi (Md 16)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PERFORMANS ESASLI PROGRAM BÜTÇE UYGULAMA EĞİTİMİ</dc:title>
  <dc:creator>Hakkı Hakan Yılmaz</dc:creator>
  <cp:lastModifiedBy>Hakkı Hakan Yılmaz</cp:lastModifiedBy>
  <cp:revision>65</cp:revision>
  <dcterms:created xsi:type="dcterms:W3CDTF">2025-08-27T02:46:43Z</dcterms:created>
  <dcterms:modified xsi:type="dcterms:W3CDTF">2026-09-29T12:57:47Z</dcterms:modified>
</cp:coreProperties>
</file>